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1" r:id="rId3"/>
    <p:sldId id="277" r:id="rId4"/>
    <p:sldId id="275" r:id="rId5"/>
    <p:sldId id="278" r:id="rId6"/>
    <p:sldId id="276" r:id="rId7"/>
    <p:sldId id="279" r:id="rId8"/>
    <p:sldId id="270" r:id="rId9"/>
    <p:sldId id="280" r:id="rId10"/>
    <p:sldId id="266" r:id="rId11"/>
    <p:sldId id="281" r:id="rId12"/>
    <p:sldId id="261" r:id="rId13"/>
    <p:sldId id="282" r:id="rId14"/>
    <p:sldId id="262" r:id="rId15"/>
    <p:sldId id="283" r:id="rId16"/>
    <p:sldId id="273" r:id="rId17"/>
    <p:sldId id="284" r:id="rId18"/>
    <p:sldId id="263" r:id="rId19"/>
    <p:sldId id="285" r:id="rId20"/>
    <p:sldId id="264" r:id="rId21"/>
    <p:sldId id="286" r:id="rId22"/>
    <p:sldId id="271" r:id="rId23"/>
    <p:sldId id="288" r:id="rId24"/>
    <p:sldId id="272" r:id="rId25"/>
    <p:sldId id="289" r:id="rId26"/>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80" autoAdjust="0"/>
    <p:restoredTop sz="98440" autoAdjust="0"/>
  </p:normalViewPr>
  <p:slideViewPr>
    <p:cSldViewPr>
      <p:cViewPr>
        <p:scale>
          <a:sx n="66" d="100"/>
          <a:sy n="66" d="100"/>
        </p:scale>
        <p:origin x="-1926" y="5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7A1E4C-B8A8-4AF8-8542-BE9E33B71878}" type="slidenum">
              <a:rPr lang="en-US"/>
              <a:pPr>
                <a:defRPr/>
              </a:pPr>
              <a:t>‹#›</a:t>
            </a:fld>
            <a:endParaRPr lang="en-US"/>
          </a:p>
        </p:txBody>
      </p:sp>
    </p:spTree>
    <p:extLst>
      <p:ext uri="{BB962C8B-B14F-4D97-AF65-F5344CB8AC3E}">
        <p14:creationId xmlns:p14="http://schemas.microsoft.com/office/powerpoint/2010/main" val="3116311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112970-A32D-478D-9AD3-8C5AEF919797}" type="slidenum">
              <a:rPr lang="en-US"/>
              <a:pPr>
                <a:defRPr/>
              </a:pPr>
              <a:t>‹#›</a:t>
            </a:fld>
            <a:endParaRPr lang="en-US"/>
          </a:p>
        </p:txBody>
      </p:sp>
    </p:spTree>
    <p:extLst>
      <p:ext uri="{BB962C8B-B14F-4D97-AF65-F5344CB8AC3E}">
        <p14:creationId xmlns:p14="http://schemas.microsoft.com/office/powerpoint/2010/main" val="2836973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6DE6A1-59C5-4602-8CFD-C77540C0FC59}" type="slidenum">
              <a:rPr lang="en-US"/>
              <a:pPr>
                <a:defRPr/>
              </a:pPr>
              <a:t>‹#›</a:t>
            </a:fld>
            <a:endParaRPr lang="en-US"/>
          </a:p>
        </p:txBody>
      </p:sp>
    </p:spTree>
    <p:extLst>
      <p:ext uri="{BB962C8B-B14F-4D97-AF65-F5344CB8AC3E}">
        <p14:creationId xmlns:p14="http://schemas.microsoft.com/office/powerpoint/2010/main" val="538942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42900" y="2133600"/>
            <a:ext cx="6172200" cy="6034088"/>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EF68AB-4A9F-4EE6-9A35-26BC9D4EAD9F}" type="slidenum">
              <a:rPr lang="en-US"/>
              <a:pPr>
                <a:defRPr/>
              </a:pPr>
              <a:t>‹#›</a:t>
            </a:fld>
            <a:endParaRPr lang="en-US"/>
          </a:p>
        </p:txBody>
      </p:sp>
    </p:spTree>
    <p:extLst>
      <p:ext uri="{BB962C8B-B14F-4D97-AF65-F5344CB8AC3E}">
        <p14:creationId xmlns:p14="http://schemas.microsoft.com/office/powerpoint/2010/main" val="3236380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CA60ED-AA89-4B9F-B550-93DE0FA7457C}" type="slidenum">
              <a:rPr lang="en-US"/>
              <a:pPr>
                <a:defRPr/>
              </a:pPr>
              <a:t>‹#›</a:t>
            </a:fld>
            <a:endParaRPr lang="en-US"/>
          </a:p>
        </p:txBody>
      </p:sp>
    </p:spTree>
    <p:extLst>
      <p:ext uri="{BB962C8B-B14F-4D97-AF65-F5344CB8AC3E}">
        <p14:creationId xmlns:p14="http://schemas.microsoft.com/office/powerpoint/2010/main" val="376897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109FB4-89A3-4548-B855-0572F0F02495}" type="slidenum">
              <a:rPr lang="en-US"/>
              <a:pPr>
                <a:defRPr/>
              </a:pPr>
              <a:t>‹#›</a:t>
            </a:fld>
            <a:endParaRPr lang="en-US"/>
          </a:p>
        </p:txBody>
      </p:sp>
    </p:spTree>
    <p:extLst>
      <p:ext uri="{BB962C8B-B14F-4D97-AF65-F5344CB8AC3E}">
        <p14:creationId xmlns:p14="http://schemas.microsoft.com/office/powerpoint/2010/main" val="253976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326E49-6888-45F9-873A-8A41F5E6D472}" type="slidenum">
              <a:rPr lang="en-US"/>
              <a:pPr>
                <a:defRPr/>
              </a:pPr>
              <a:t>‹#›</a:t>
            </a:fld>
            <a:endParaRPr lang="en-US"/>
          </a:p>
        </p:txBody>
      </p:sp>
    </p:spTree>
    <p:extLst>
      <p:ext uri="{BB962C8B-B14F-4D97-AF65-F5344CB8AC3E}">
        <p14:creationId xmlns:p14="http://schemas.microsoft.com/office/powerpoint/2010/main" val="1530233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9AE4D37-79BC-4C24-8132-E9395B7C0E9A}" type="slidenum">
              <a:rPr lang="en-US"/>
              <a:pPr>
                <a:defRPr/>
              </a:pPr>
              <a:t>‹#›</a:t>
            </a:fld>
            <a:endParaRPr lang="en-US"/>
          </a:p>
        </p:txBody>
      </p:sp>
    </p:spTree>
    <p:extLst>
      <p:ext uri="{BB962C8B-B14F-4D97-AF65-F5344CB8AC3E}">
        <p14:creationId xmlns:p14="http://schemas.microsoft.com/office/powerpoint/2010/main" val="488619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FF611AF-0C7C-44AC-B062-6CF9BAD40496}" type="slidenum">
              <a:rPr lang="en-US"/>
              <a:pPr>
                <a:defRPr/>
              </a:pPr>
              <a:t>‹#›</a:t>
            </a:fld>
            <a:endParaRPr lang="en-US"/>
          </a:p>
        </p:txBody>
      </p:sp>
    </p:spTree>
    <p:extLst>
      <p:ext uri="{BB962C8B-B14F-4D97-AF65-F5344CB8AC3E}">
        <p14:creationId xmlns:p14="http://schemas.microsoft.com/office/powerpoint/2010/main" val="2135508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705247F-7085-4C32-B5BA-BBFAA941B1F2}" type="slidenum">
              <a:rPr lang="en-US"/>
              <a:pPr>
                <a:defRPr/>
              </a:pPr>
              <a:t>‹#›</a:t>
            </a:fld>
            <a:endParaRPr lang="en-US"/>
          </a:p>
        </p:txBody>
      </p:sp>
    </p:spTree>
    <p:extLst>
      <p:ext uri="{BB962C8B-B14F-4D97-AF65-F5344CB8AC3E}">
        <p14:creationId xmlns:p14="http://schemas.microsoft.com/office/powerpoint/2010/main" val="329256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CFD9F5-E261-48F6-B8C5-40671522129D}" type="slidenum">
              <a:rPr lang="en-US"/>
              <a:pPr>
                <a:defRPr/>
              </a:pPr>
              <a:t>‹#›</a:t>
            </a:fld>
            <a:endParaRPr lang="en-US"/>
          </a:p>
        </p:txBody>
      </p:sp>
    </p:spTree>
    <p:extLst>
      <p:ext uri="{BB962C8B-B14F-4D97-AF65-F5344CB8AC3E}">
        <p14:creationId xmlns:p14="http://schemas.microsoft.com/office/powerpoint/2010/main" val="12785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A7BF5E1-8D6B-4E3F-9471-604FC0B2A5D2}" type="slidenum">
              <a:rPr lang="en-US"/>
              <a:pPr>
                <a:defRPr/>
              </a:pPr>
              <a:t>‹#›</a:t>
            </a:fld>
            <a:endParaRPr lang="en-US"/>
          </a:p>
        </p:txBody>
      </p:sp>
    </p:spTree>
    <p:extLst>
      <p:ext uri="{BB962C8B-B14F-4D97-AF65-F5344CB8AC3E}">
        <p14:creationId xmlns:p14="http://schemas.microsoft.com/office/powerpoint/2010/main" val="1748135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0"/>
            <a:ext cx="6172200"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84C60D5D-2208-4159-8142-AAD06072731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4.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3.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2.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image" Target="../media/image5.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2.xml"/><Relationship Id="rId1" Type="http://schemas.openxmlformats.org/officeDocument/2006/relationships/vmlDrawing" Target="../drawings/vmlDrawing12.vml"/><Relationship Id="rId4" Type="http://schemas.openxmlformats.org/officeDocument/2006/relationships/image" Target="../media/image2.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ctrTitle"/>
          </p:nvPr>
        </p:nvSpPr>
        <p:spPr>
          <a:xfrm>
            <a:off x="457200" y="457200"/>
            <a:ext cx="5829300" cy="1960563"/>
          </a:xfrm>
        </p:spPr>
        <p:txBody>
          <a:bodyPr/>
          <a:lstStyle/>
          <a:p>
            <a:pPr>
              <a:defRPr/>
            </a:pPr>
            <a:r>
              <a:rPr lang="en-US" b="1" dirty="0" smtClean="0">
                <a:solidFill>
                  <a:srgbClr val="C00000"/>
                </a:solidFill>
                <a:effectLst>
                  <a:outerShdw blurRad="38100" dist="38100" dir="2700000" algn="tl">
                    <a:srgbClr val="000000">
                      <a:alpha val="43137"/>
                    </a:srgbClr>
                  </a:outerShdw>
                </a:effectLst>
              </a:rPr>
              <a:t>AWW CALCULATIONS</a:t>
            </a:r>
          </a:p>
        </p:txBody>
      </p:sp>
      <p:sp>
        <p:nvSpPr>
          <p:cNvPr id="2051" name="Subtitle 4"/>
          <p:cNvSpPr>
            <a:spLocks noGrp="1"/>
          </p:cNvSpPr>
          <p:nvPr>
            <p:ph type="subTitle" idx="1"/>
          </p:nvPr>
        </p:nvSpPr>
        <p:spPr>
          <a:xfrm>
            <a:off x="1066800" y="2362200"/>
            <a:ext cx="4800600" cy="762000"/>
          </a:xfrm>
        </p:spPr>
        <p:txBody>
          <a:bodyPr/>
          <a:lstStyle/>
          <a:p>
            <a:r>
              <a:rPr lang="en-US" b="1" i="1" smtClean="0"/>
              <a:t>An explanation</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5119688"/>
            <a:ext cx="497522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4343400" y="8153400"/>
            <a:ext cx="1828800" cy="246221"/>
          </a:xfrm>
          <a:prstGeom prst="rect">
            <a:avLst/>
          </a:prstGeom>
          <a:noFill/>
        </p:spPr>
        <p:txBody>
          <a:bodyPr wrap="square" rtlCol="0">
            <a:spAutoFit/>
          </a:bodyPr>
          <a:lstStyle/>
          <a:p>
            <a:r>
              <a:rPr lang="en-US" sz="1000" dirty="0" smtClean="0"/>
              <a:t>Web Feb 2016</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2"/>
          <p:cNvGraphicFramePr>
            <a:graphicFrameLocks noChangeAspect="1"/>
          </p:cNvGraphicFramePr>
          <p:nvPr/>
        </p:nvGraphicFramePr>
        <p:xfrm>
          <a:off x="1143000" y="228600"/>
          <a:ext cx="4572000" cy="606425"/>
        </p:xfrm>
        <a:graphic>
          <a:graphicData uri="http://schemas.openxmlformats.org/presentationml/2006/ole">
            <mc:AlternateContent xmlns:mc="http://schemas.openxmlformats.org/markup-compatibility/2006">
              <mc:Choice xmlns:v="urn:schemas-microsoft-com:vml" Requires="v">
                <p:oleObj spid="_x0000_s11508" name="Document" r:id="rId3" imgW="7478441" imgH="991468" progId="Word.Document.8">
                  <p:embed/>
                </p:oleObj>
              </mc:Choice>
              <mc:Fallback>
                <p:oleObj name="Document" r:id="rId3" imgW="7478441" imgH="991468"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293" name="Group 1901"/>
          <p:cNvGraphicFramePr>
            <a:graphicFrameLocks noGrp="1"/>
          </p:cNvGraphicFramePr>
          <p:nvPr/>
        </p:nvGraphicFramePr>
        <p:xfrm>
          <a:off x="76200" y="762000"/>
          <a:ext cx="6705600" cy="1735138"/>
        </p:xfrm>
        <a:graphic>
          <a:graphicData uri="http://schemas.openxmlformats.org/drawingml/2006/table">
            <a:tbl>
              <a:tblPr/>
              <a:tblGrid>
                <a:gridCol w="2230438"/>
                <a:gridCol w="1947862"/>
                <a:gridCol w="182563"/>
                <a:gridCol w="182562"/>
                <a:gridCol w="409575"/>
                <a:gridCol w="182563"/>
                <a:gridCol w="212725"/>
                <a:gridCol w="182562"/>
                <a:gridCol w="1174750"/>
              </a:tblGrid>
              <a:tr h="2252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694" marB="45694"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395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Factory</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Bruce</a:t>
                      </a:r>
                      <a:endParaRPr kumimoji="0" lang="en-US" sz="1200" b="0" i="0" u="none" strike="noStrike" cap="none" normalizeH="0" baseline="0" smtClean="0">
                        <a:ln>
                          <a:noFill/>
                        </a:ln>
                        <a:solidFill>
                          <a:schemeClr val="tx1"/>
                        </a:solidFill>
                        <a:effectLst/>
                        <a:latin typeface="Arial" charset="0"/>
                      </a:endParaRP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45714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694" marB="45694"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30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694" marB="45694"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7/25/11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694" marB="4569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694" marB="45694"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11303" name="Rectangle 509"/>
          <p:cNvSpPr>
            <a:spLocks noChangeArrowheads="1"/>
          </p:cNvSpPr>
          <p:nvPr/>
        </p:nvSpPr>
        <p:spPr bwMode="auto">
          <a:xfrm>
            <a:off x="31242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1304" name="Rectangle 510"/>
          <p:cNvSpPr>
            <a:spLocks noChangeArrowheads="1"/>
          </p:cNvSpPr>
          <p:nvPr/>
        </p:nvSpPr>
        <p:spPr bwMode="auto">
          <a:xfrm>
            <a:off x="31242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1305" name="Rectangle 511"/>
          <p:cNvSpPr>
            <a:spLocks noChangeArrowheads="1"/>
          </p:cNvSpPr>
          <p:nvPr/>
        </p:nvSpPr>
        <p:spPr bwMode="auto">
          <a:xfrm>
            <a:off x="64008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1306" name="Rectangle 512"/>
          <p:cNvSpPr>
            <a:spLocks noChangeArrowheads="1"/>
          </p:cNvSpPr>
          <p:nvPr/>
        </p:nvSpPr>
        <p:spPr bwMode="auto">
          <a:xfrm>
            <a:off x="64008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1307" name="Rectangle 513"/>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1294" name="Group 1902"/>
          <p:cNvGraphicFramePr>
            <a:graphicFrameLocks noGrp="1"/>
          </p:cNvGraphicFramePr>
          <p:nvPr/>
        </p:nvGraphicFramePr>
        <p:xfrm>
          <a:off x="76200" y="2590800"/>
          <a:ext cx="6705600" cy="5702300"/>
        </p:xfrm>
        <a:graphic>
          <a:graphicData uri="http://schemas.openxmlformats.org/drawingml/2006/table">
            <a:tbl>
              <a:tblPr/>
              <a:tblGrid>
                <a:gridCol w="381000"/>
                <a:gridCol w="762000"/>
                <a:gridCol w="914400"/>
                <a:gridCol w="457200"/>
                <a:gridCol w="182563"/>
                <a:gridCol w="760412"/>
                <a:gridCol w="182563"/>
                <a:gridCol w="858837"/>
                <a:gridCol w="415925"/>
                <a:gridCol w="901700"/>
                <a:gridCol w="182563"/>
                <a:gridCol w="706437"/>
              </a:tblGrid>
              <a:tr h="518218">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142">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055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488.00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472.00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390.00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590.00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11/06/10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625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80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22,848.00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80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446.04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1288" name="Rectangle 1896"/>
          <p:cNvSpPr>
            <a:spLocks noChangeArrowheads="1"/>
          </p:cNvSpPr>
          <p:nvPr/>
        </p:nvSpPr>
        <p:spPr bwMode="auto">
          <a:xfrm>
            <a:off x="0" y="8594725"/>
            <a:ext cx="6858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12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28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ChangeArrowheads="1"/>
          </p:cNvSpPr>
          <p:nvPr/>
        </p:nvSpPr>
        <p:spPr bwMode="auto">
          <a:xfrm>
            <a:off x="381000" y="762000"/>
            <a:ext cx="5848350" cy="778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i="1">
                <a:solidFill>
                  <a:srgbClr val="0033CC"/>
                </a:solidFill>
              </a:rPr>
              <a:t>AWW calculation explanation:</a:t>
            </a:r>
            <a:r>
              <a:rPr lang="en-US" sz="3600" b="1" i="1"/>
              <a:t>  </a:t>
            </a:r>
          </a:p>
          <a:p>
            <a:endParaRPr lang="en-US" sz="3600" b="1" i="1"/>
          </a:p>
          <a:p>
            <a:r>
              <a:rPr lang="en-US" sz="3600" b="1" i="1"/>
              <a:t>This employee’s weekly earnings generally varied, so §102(4)(A) cannot be used.  The week ending 7/30/11 includes the date of injury and reduces the AWW, so it should be excluded.  The remainder ($22,748.00) should then be divided by 51 weeks (§102(4)(B)).</a:t>
            </a:r>
            <a:r>
              <a:rPr lang="en-US" sz="36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4756">
                                            <p:txEl>
                                              <p:pRg st="0" end="0"/>
                                            </p:txEl>
                                          </p:spTgt>
                                        </p:tgtEl>
                                        <p:attrNameLst>
                                          <p:attrName>style.visibility</p:attrName>
                                        </p:attrNameLst>
                                      </p:cBhvr>
                                      <p:to>
                                        <p:strVal val="visible"/>
                                      </p:to>
                                    </p:set>
                                    <p:animEffect transition="in" filter="checkerboard(across)">
                                      <p:cBhvr>
                                        <p:cTn id="7" dur="500"/>
                                        <p:tgtEl>
                                          <p:spTgt spid="7475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4756">
                                            <p:txEl>
                                              <p:pRg st="2" end="2"/>
                                            </p:txEl>
                                          </p:spTgt>
                                        </p:tgtEl>
                                        <p:attrNameLst>
                                          <p:attrName>style.visibility</p:attrName>
                                        </p:attrNameLst>
                                      </p:cBhvr>
                                      <p:to>
                                        <p:strVal val="visible"/>
                                      </p:to>
                                    </p:set>
                                    <p:anim calcmode="lin" valueType="num">
                                      <p:cBhvr additive="base">
                                        <p:cTn id="12" dur="500" fill="hold"/>
                                        <p:tgtEl>
                                          <p:spTgt spid="74756">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475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967" name="Group 1551"/>
          <p:cNvGraphicFramePr>
            <a:graphicFrameLocks noGrp="1"/>
          </p:cNvGraphicFramePr>
          <p:nvPr/>
        </p:nvGraphicFramePr>
        <p:xfrm>
          <a:off x="76200" y="685800"/>
          <a:ext cx="6705600" cy="1584325"/>
        </p:xfrm>
        <a:graphic>
          <a:graphicData uri="http://schemas.openxmlformats.org/drawingml/2006/table">
            <a:tbl>
              <a:tblPr/>
              <a:tblGrid>
                <a:gridCol w="2459038"/>
                <a:gridCol w="1947862"/>
                <a:gridCol w="182563"/>
                <a:gridCol w="182562"/>
                <a:gridCol w="409575"/>
                <a:gridCol w="182563"/>
                <a:gridCol w="212725"/>
                <a:gridCol w="182562"/>
                <a:gridCol w="946150"/>
              </a:tblGrid>
              <a:tr h="2253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Office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Barbara</a:t>
                      </a:r>
                      <a:endParaRPr kumimoji="0" lang="en-US" sz="1200" b="0" i="0" u="none" strike="noStrike" cap="none" normalizeH="0" baseline="0" smtClean="0">
                        <a:ln>
                          <a:noFill/>
                        </a:ln>
                        <a:solidFill>
                          <a:schemeClr val="tx1"/>
                        </a:solidFill>
                        <a:effectLst/>
                        <a:latin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8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7/26/11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graphicFrame>
        <p:nvGraphicFramePr>
          <p:cNvPr id="13350" name="Object 143"/>
          <p:cNvGraphicFramePr>
            <a:graphicFrameLocks noChangeAspect="1"/>
          </p:cNvGraphicFramePr>
          <p:nvPr/>
        </p:nvGraphicFramePr>
        <p:xfrm>
          <a:off x="1143000" y="228600"/>
          <a:ext cx="4572000" cy="606425"/>
        </p:xfrm>
        <a:graphic>
          <a:graphicData uri="http://schemas.openxmlformats.org/presentationml/2006/ole">
            <mc:AlternateContent xmlns:mc="http://schemas.openxmlformats.org/markup-compatibility/2006">
              <mc:Choice xmlns:v="urn:schemas-microsoft-com:vml" Requires="v">
                <p:oleObj spid="_x0000_s13560" name="Document" r:id="rId3" imgW="7478441" imgH="991468" progId="Word.Document.8">
                  <p:embed/>
                </p:oleObj>
              </mc:Choice>
              <mc:Fallback>
                <p:oleObj name="Document" r:id="rId3" imgW="7478441" imgH="991468" progId="Word.Document.8">
                  <p:embed/>
                  <p:pic>
                    <p:nvPicPr>
                      <p:cNvPr id="0" name="Object 1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51" name="Rectangle 151"/>
          <p:cNvSpPr>
            <a:spLocks noChangeArrowheads="1"/>
          </p:cNvSpPr>
          <p:nvPr/>
        </p:nvSpPr>
        <p:spPr bwMode="auto">
          <a:xfrm>
            <a:off x="3259138"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352" name="Rectangle 152"/>
          <p:cNvSpPr>
            <a:spLocks noChangeArrowheads="1"/>
          </p:cNvSpPr>
          <p:nvPr/>
        </p:nvSpPr>
        <p:spPr bwMode="auto">
          <a:xfrm>
            <a:off x="3259138"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353" name="Rectangle 153"/>
          <p:cNvSpPr>
            <a:spLocks noChangeArrowheads="1"/>
          </p:cNvSpPr>
          <p:nvPr/>
        </p:nvSpPr>
        <p:spPr bwMode="auto">
          <a:xfrm>
            <a:off x="6276975"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354" name="Rectangle 154"/>
          <p:cNvSpPr>
            <a:spLocks noChangeArrowheads="1"/>
          </p:cNvSpPr>
          <p:nvPr/>
        </p:nvSpPr>
        <p:spPr bwMode="auto">
          <a:xfrm>
            <a:off x="6276975"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355" name="Rectangle 155"/>
          <p:cNvSpPr>
            <a:spLocks noChangeArrowheads="1"/>
          </p:cNvSpPr>
          <p:nvPr/>
        </p:nvSpPr>
        <p:spPr bwMode="auto">
          <a:xfrm>
            <a:off x="-169863" y="-48101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1976" name="Group 1560"/>
          <p:cNvGraphicFramePr>
            <a:graphicFrameLocks noGrp="1"/>
          </p:cNvGraphicFramePr>
          <p:nvPr/>
        </p:nvGraphicFramePr>
        <p:xfrm>
          <a:off x="76200" y="2362200"/>
          <a:ext cx="6705600" cy="5767388"/>
        </p:xfrm>
        <a:graphic>
          <a:graphicData uri="http://schemas.openxmlformats.org/drawingml/2006/table">
            <a:tbl>
              <a:tblPr/>
              <a:tblGrid>
                <a:gridCol w="838200"/>
                <a:gridCol w="762000"/>
                <a:gridCol w="685800"/>
                <a:gridCol w="312738"/>
                <a:gridCol w="182562"/>
                <a:gridCol w="508000"/>
                <a:gridCol w="292100"/>
                <a:gridCol w="762000"/>
                <a:gridCol w="457200"/>
                <a:gridCol w="514350"/>
                <a:gridCol w="182563"/>
                <a:gridCol w="1208087"/>
              </a:tblGrid>
              <a:tr h="518143">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1430">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26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6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412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4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14,500.00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74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1962" name="Rectangle 1546"/>
          <p:cNvSpPr>
            <a:spLocks noChangeArrowheads="1"/>
          </p:cNvSpPr>
          <p:nvPr/>
        </p:nvSpPr>
        <p:spPr bwMode="auto">
          <a:xfrm>
            <a:off x="0" y="8504238"/>
            <a:ext cx="69342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200"/>
          </a:p>
        </p:txBody>
      </p:sp>
      <p:sp>
        <p:nvSpPr>
          <p:cNvPr id="13555" name="Rectangle 1552"/>
          <p:cNvSpPr>
            <a:spLocks noChangeArrowheads="1"/>
          </p:cNvSpPr>
          <p:nvPr/>
        </p:nvSpPr>
        <p:spPr bwMode="auto">
          <a:xfrm>
            <a:off x="31242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556" name="Rectangle 1553"/>
          <p:cNvSpPr>
            <a:spLocks noChangeArrowheads="1"/>
          </p:cNvSpPr>
          <p:nvPr/>
        </p:nvSpPr>
        <p:spPr bwMode="auto">
          <a:xfrm>
            <a:off x="31242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557" name="Rectangle 1554"/>
          <p:cNvSpPr>
            <a:spLocks noChangeArrowheads="1"/>
          </p:cNvSpPr>
          <p:nvPr/>
        </p:nvSpPr>
        <p:spPr bwMode="auto">
          <a:xfrm>
            <a:off x="58674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3558" name="Rectangle 1555"/>
          <p:cNvSpPr>
            <a:spLocks noChangeArrowheads="1"/>
          </p:cNvSpPr>
          <p:nvPr/>
        </p:nvSpPr>
        <p:spPr bwMode="auto">
          <a:xfrm>
            <a:off x="58674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19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6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ChangeArrowheads="1"/>
          </p:cNvSpPr>
          <p:nvPr/>
        </p:nvSpPr>
        <p:spPr bwMode="auto">
          <a:xfrm>
            <a:off x="228600" y="381000"/>
            <a:ext cx="6318250" cy="8377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200" b="1" i="1">
                <a:solidFill>
                  <a:srgbClr val="0033CC"/>
                </a:solidFill>
              </a:rPr>
              <a:t>AWW calculation explanation:</a:t>
            </a:r>
            <a:r>
              <a:rPr lang="en-US" sz="3200" b="1" i="1"/>
              <a:t>  </a:t>
            </a:r>
          </a:p>
          <a:p>
            <a:endParaRPr lang="en-US" sz="3200" b="1" i="1"/>
          </a:p>
          <a:p>
            <a:r>
              <a:rPr lang="en-US" sz="3200" b="1" i="1"/>
              <a:t>It appears that this employee did not work at least 200 full workdays during the preceding year, so §102(4)(A) cannot be used.  The week ending 12/18/10 includes the week of hire, and the week ending 7/30/11 includes the date of injury.  Both of the aforementioned weeks reduce the AWW, and should therefore be excluded.  The remainder ($13,950.00) should then be divided by 31 weeks (§102(4)(B)).</a:t>
            </a:r>
            <a:r>
              <a:rPr lang="en-US" sz="32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75780">
                                            <p:txEl>
                                              <p:pRg st="0" end="0"/>
                                            </p:txEl>
                                          </p:spTgt>
                                        </p:tgtEl>
                                        <p:attrNameLst>
                                          <p:attrName>style.visibility</p:attrName>
                                        </p:attrNameLst>
                                      </p:cBhvr>
                                      <p:to>
                                        <p:strVal val="visible"/>
                                      </p:to>
                                    </p:set>
                                    <p:animEffect transition="in" filter="diamond(in)">
                                      <p:cBhvr>
                                        <p:cTn id="7" dur="2000"/>
                                        <p:tgtEl>
                                          <p:spTgt spid="757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5780">
                                            <p:txEl>
                                              <p:pRg st="2" end="2"/>
                                            </p:txEl>
                                          </p:spTgt>
                                        </p:tgtEl>
                                        <p:attrNameLst>
                                          <p:attrName>style.visibility</p:attrName>
                                        </p:attrNameLst>
                                      </p:cBhvr>
                                      <p:to>
                                        <p:strVal val="visible"/>
                                      </p:to>
                                    </p:set>
                                    <p:anim calcmode="lin" valueType="num">
                                      <p:cBhvr additive="base">
                                        <p:cTn id="12" dur="500" fill="hold"/>
                                        <p:tgtEl>
                                          <p:spTgt spid="75780">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578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4"/>
          <p:cNvGraphicFramePr>
            <a:graphicFrameLocks noChangeAspect="1"/>
          </p:cNvGraphicFramePr>
          <p:nvPr/>
        </p:nvGraphicFramePr>
        <p:xfrm>
          <a:off x="1143000" y="228600"/>
          <a:ext cx="4572000" cy="606425"/>
        </p:xfrm>
        <a:graphic>
          <a:graphicData uri="http://schemas.openxmlformats.org/presentationml/2006/ole">
            <mc:AlternateContent xmlns:mc="http://schemas.openxmlformats.org/markup-compatibility/2006">
              <mc:Choice xmlns:v="urn:schemas-microsoft-com:vml" Requires="v">
                <p:oleObj spid="_x0000_s15604" name="Document" r:id="rId3" imgW="7478441" imgH="991468" progId="Word.Document.8">
                  <p:embed/>
                </p:oleObj>
              </mc:Choice>
              <mc:Fallback>
                <p:oleObj name="Document" r:id="rId3" imgW="7478441"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979" name="Group 1539"/>
          <p:cNvGraphicFramePr>
            <a:graphicFrameLocks noGrp="1"/>
          </p:cNvGraphicFramePr>
          <p:nvPr/>
        </p:nvGraphicFramePr>
        <p:xfrm>
          <a:off x="76200" y="685800"/>
          <a:ext cx="6705600" cy="1600200"/>
        </p:xfrm>
        <a:graphic>
          <a:graphicData uri="http://schemas.openxmlformats.org/drawingml/2006/table">
            <a:tbl>
              <a:tblPr/>
              <a:tblGrid>
                <a:gridCol w="2309813"/>
                <a:gridCol w="1946275"/>
                <a:gridCol w="188912"/>
                <a:gridCol w="188913"/>
                <a:gridCol w="433387"/>
                <a:gridCol w="449263"/>
                <a:gridCol w="182562"/>
                <a:gridCol w="1006475"/>
              </a:tblGrid>
              <a:tr h="2143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Factory</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Brenda</a:t>
                      </a: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7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8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7/28/11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15399" name="Rectangle 156"/>
          <p:cNvSpPr>
            <a:spLocks noChangeArrowheads="1"/>
          </p:cNvSpPr>
          <p:nvPr/>
        </p:nvSpPr>
        <p:spPr bwMode="auto">
          <a:xfrm>
            <a:off x="32004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5400" name="Rectangle 157"/>
          <p:cNvSpPr>
            <a:spLocks noChangeArrowheads="1"/>
          </p:cNvSpPr>
          <p:nvPr/>
        </p:nvSpPr>
        <p:spPr bwMode="auto">
          <a:xfrm>
            <a:off x="32004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5401" name="Rectangle 158"/>
          <p:cNvSpPr>
            <a:spLocks noChangeArrowheads="1"/>
          </p:cNvSpPr>
          <p:nvPr/>
        </p:nvSpPr>
        <p:spPr bwMode="auto">
          <a:xfrm>
            <a:off x="63246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5402" name="Rectangle 159"/>
          <p:cNvSpPr>
            <a:spLocks noChangeArrowheads="1"/>
          </p:cNvSpPr>
          <p:nvPr/>
        </p:nvSpPr>
        <p:spPr bwMode="auto">
          <a:xfrm>
            <a:off x="63246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5403" name="Rectangle 160"/>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2975" name="Group 1535"/>
          <p:cNvGraphicFramePr>
            <a:graphicFrameLocks noGrp="1"/>
          </p:cNvGraphicFramePr>
          <p:nvPr/>
        </p:nvGraphicFramePr>
        <p:xfrm>
          <a:off x="76200" y="2362200"/>
          <a:ext cx="6705600" cy="5986463"/>
        </p:xfrm>
        <a:graphic>
          <a:graphicData uri="http://schemas.openxmlformats.org/drawingml/2006/table">
            <a:tbl>
              <a:tblPr/>
              <a:tblGrid>
                <a:gridCol w="381000"/>
                <a:gridCol w="914400"/>
                <a:gridCol w="879475"/>
                <a:gridCol w="374650"/>
                <a:gridCol w="182563"/>
                <a:gridCol w="849312"/>
                <a:gridCol w="914400"/>
                <a:gridCol w="381000"/>
                <a:gridCol w="914400"/>
                <a:gridCol w="182563"/>
                <a:gridCol w="731837"/>
              </a:tblGrid>
              <a:tr h="518216">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67">
                <a:tc gridSpan="11">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724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472.00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390.00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352.00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11/06/10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10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8578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45724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21,668.00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79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451.42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2967" name="Rectangle 1527"/>
          <p:cNvSpPr>
            <a:spLocks noChangeArrowheads="1"/>
          </p:cNvSpPr>
          <p:nvPr/>
        </p:nvSpPr>
        <p:spPr bwMode="auto">
          <a:xfrm>
            <a:off x="0" y="8594725"/>
            <a:ext cx="673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lang="en-US" sz="1200" b="1"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2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6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4"/>
          <p:cNvSpPr>
            <a:spLocks noChangeArrowheads="1"/>
          </p:cNvSpPr>
          <p:nvPr/>
        </p:nvSpPr>
        <p:spPr bwMode="auto">
          <a:xfrm>
            <a:off x="228600" y="457200"/>
            <a:ext cx="6400800" cy="778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i="1">
                <a:solidFill>
                  <a:srgbClr val="0033CC"/>
                </a:solidFill>
              </a:rPr>
              <a:t>AWW calculation explanation:</a:t>
            </a:r>
            <a:r>
              <a:rPr lang="en-US" sz="3600" b="1" i="1"/>
              <a:t>  </a:t>
            </a:r>
          </a:p>
          <a:p>
            <a:endParaRPr lang="en-US" sz="3600" b="1" i="1"/>
          </a:p>
          <a:p>
            <a:r>
              <a:rPr lang="en-US" sz="3600" b="1" i="1"/>
              <a:t>This employee’s weekly earnings generally varied, so §102(4)(A) cannot be used.  There were no earnings during the weeks ending 8/21/10, 1/1/11, 2/19/11 and 7/16/11, so those weeks should be excluded, and the Total Earnings should be divided by 48 weeks (§102(4)(B)).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6804">
                                            <p:txEl>
                                              <p:pRg st="0" end="0"/>
                                            </p:txEl>
                                          </p:spTgt>
                                        </p:tgtEl>
                                        <p:attrNameLst>
                                          <p:attrName>style.visibility</p:attrName>
                                        </p:attrNameLst>
                                      </p:cBhvr>
                                      <p:to>
                                        <p:strVal val="visible"/>
                                      </p:to>
                                    </p:set>
                                    <p:animEffect transition="in" filter="box(in)">
                                      <p:cBhvr>
                                        <p:cTn id="7" dur="500"/>
                                        <p:tgtEl>
                                          <p:spTgt spid="7680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6804">
                                            <p:txEl>
                                              <p:pRg st="2" end="2"/>
                                            </p:txEl>
                                          </p:spTgt>
                                        </p:tgtEl>
                                        <p:attrNameLst>
                                          <p:attrName>style.visibility</p:attrName>
                                        </p:attrNameLst>
                                      </p:cBhvr>
                                      <p:to>
                                        <p:strVal val="visible"/>
                                      </p:to>
                                    </p:set>
                                    <p:animEffect transition="in" filter="blinds(horizontal)">
                                      <p:cBhvr>
                                        <p:cTn id="12" dur="500"/>
                                        <p:tgtEl>
                                          <p:spTgt spid="7680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250" name="Group 170"/>
          <p:cNvGraphicFramePr>
            <a:graphicFrameLocks noGrp="1"/>
          </p:cNvGraphicFramePr>
          <p:nvPr>
            <p:ph idx="1"/>
          </p:nvPr>
        </p:nvGraphicFramePr>
        <p:xfrm>
          <a:off x="76200" y="685800"/>
          <a:ext cx="6705600" cy="1752600"/>
        </p:xfrm>
        <a:graphic>
          <a:graphicData uri="http://schemas.openxmlformats.org/drawingml/2006/table">
            <a:tbl>
              <a:tblPr/>
              <a:tblGrid>
                <a:gridCol w="2362200"/>
                <a:gridCol w="1751013"/>
                <a:gridCol w="182562"/>
                <a:gridCol w="200025"/>
                <a:gridCol w="457200"/>
                <a:gridCol w="182563"/>
                <a:gridCol w="350837"/>
                <a:gridCol w="182563"/>
                <a:gridCol w="1036637"/>
              </a:tblGrid>
              <a:tr h="325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Summer Camp</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Carl</a:t>
                      </a: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0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8/16/11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graphicFrame>
        <p:nvGraphicFramePr>
          <p:cNvPr id="17446" name="Object 147"/>
          <p:cNvGraphicFramePr>
            <a:graphicFrameLocks noGrp="1" noChangeAspect="1"/>
          </p:cNvGraphicFramePr>
          <p:nvPr>
            <p:ph type="title"/>
          </p:nvPr>
        </p:nvGraphicFramePr>
        <p:xfrm>
          <a:off x="1219200" y="228600"/>
          <a:ext cx="4419600" cy="585788"/>
        </p:xfrm>
        <a:graphic>
          <a:graphicData uri="http://schemas.openxmlformats.org/presentationml/2006/ole">
            <mc:AlternateContent xmlns:mc="http://schemas.openxmlformats.org/markup-compatibility/2006">
              <mc:Choice xmlns:v="urn:schemas-microsoft-com:vml" Requires="v">
                <p:oleObj spid="_x0000_s17656" name="Document" r:id="rId3" imgW="7497539" imgH="991468" progId="Word.Document.8">
                  <p:embed/>
                </p:oleObj>
              </mc:Choice>
              <mc:Fallback>
                <p:oleObj name="Document" r:id="rId3" imgW="7497539" imgH="991468" progId="Word.Document.8">
                  <p:embed/>
                  <p:pic>
                    <p:nvPicPr>
                      <p:cNvPr id="0" name="Object 1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28600"/>
                        <a:ext cx="44196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47" name="Rectangle 1536"/>
          <p:cNvSpPr>
            <a:spLocks noChangeArrowheads="1"/>
          </p:cNvSpPr>
          <p:nvPr/>
        </p:nvSpPr>
        <p:spPr bwMode="auto">
          <a:xfrm>
            <a:off x="3259138"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448" name="Rectangle 1537"/>
          <p:cNvSpPr>
            <a:spLocks noChangeArrowheads="1"/>
          </p:cNvSpPr>
          <p:nvPr/>
        </p:nvSpPr>
        <p:spPr bwMode="auto">
          <a:xfrm>
            <a:off x="3259138"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449" name="Rectangle 1538"/>
          <p:cNvSpPr>
            <a:spLocks noChangeArrowheads="1"/>
          </p:cNvSpPr>
          <p:nvPr/>
        </p:nvSpPr>
        <p:spPr bwMode="auto">
          <a:xfrm>
            <a:off x="6276975"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450" name="Rectangle 1539"/>
          <p:cNvSpPr>
            <a:spLocks noChangeArrowheads="1"/>
          </p:cNvSpPr>
          <p:nvPr/>
        </p:nvSpPr>
        <p:spPr bwMode="auto">
          <a:xfrm>
            <a:off x="6276975"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451" name="Rectangle 1540"/>
          <p:cNvSpPr>
            <a:spLocks noChangeArrowheads="1"/>
          </p:cNvSpPr>
          <p:nvPr/>
        </p:nvSpPr>
        <p:spPr bwMode="auto">
          <a:xfrm>
            <a:off x="-169863" y="-48101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5383" name="Group 2919"/>
          <p:cNvGraphicFramePr>
            <a:graphicFrameLocks noGrp="1"/>
          </p:cNvGraphicFramePr>
          <p:nvPr/>
        </p:nvGraphicFramePr>
        <p:xfrm>
          <a:off x="76200" y="2514600"/>
          <a:ext cx="6705600" cy="5867400"/>
        </p:xfrm>
        <a:graphic>
          <a:graphicData uri="http://schemas.openxmlformats.org/drawingml/2006/table">
            <a:tbl>
              <a:tblPr/>
              <a:tblGrid>
                <a:gridCol w="381000"/>
                <a:gridCol w="914400"/>
                <a:gridCol w="838200"/>
                <a:gridCol w="419100"/>
                <a:gridCol w="909638"/>
                <a:gridCol w="182562"/>
                <a:gridCol w="774700"/>
                <a:gridCol w="463550"/>
                <a:gridCol w="879475"/>
                <a:gridCol w="182563"/>
                <a:gridCol w="760412"/>
              </a:tblGrid>
              <a:tr h="522287">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6225">
                <a:tc gridSpan="11">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97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9527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19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988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4,000.00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988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Unknown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5384" name="Rectangle 2920"/>
          <p:cNvSpPr>
            <a:spLocks noChangeArrowheads="1"/>
          </p:cNvSpPr>
          <p:nvPr/>
        </p:nvSpPr>
        <p:spPr bwMode="auto">
          <a:xfrm>
            <a:off x="0" y="8594725"/>
            <a:ext cx="6858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200"/>
          </a:p>
        </p:txBody>
      </p:sp>
      <p:sp>
        <p:nvSpPr>
          <p:cNvPr id="17651" name="Rectangle 2921"/>
          <p:cNvSpPr>
            <a:spLocks noChangeArrowheads="1"/>
          </p:cNvSpPr>
          <p:nvPr/>
        </p:nvSpPr>
        <p:spPr bwMode="auto">
          <a:xfrm>
            <a:off x="30480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652" name="Rectangle 2922"/>
          <p:cNvSpPr>
            <a:spLocks noChangeArrowheads="1"/>
          </p:cNvSpPr>
          <p:nvPr/>
        </p:nvSpPr>
        <p:spPr bwMode="auto">
          <a:xfrm>
            <a:off x="30480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653" name="Rectangle 2923"/>
          <p:cNvSpPr>
            <a:spLocks noChangeArrowheads="1"/>
          </p:cNvSpPr>
          <p:nvPr/>
        </p:nvSpPr>
        <p:spPr bwMode="auto">
          <a:xfrm>
            <a:off x="64008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7654" name="Rectangle 2924"/>
          <p:cNvSpPr>
            <a:spLocks noChangeArrowheads="1"/>
          </p:cNvSpPr>
          <p:nvPr/>
        </p:nvSpPr>
        <p:spPr bwMode="auto">
          <a:xfrm>
            <a:off x="64008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53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8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4"/>
          <p:cNvSpPr>
            <a:spLocks noChangeArrowheads="1"/>
          </p:cNvSpPr>
          <p:nvPr/>
        </p:nvSpPr>
        <p:spPr bwMode="auto">
          <a:xfrm>
            <a:off x="133350" y="838200"/>
            <a:ext cx="6724650" cy="801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000" b="1" i="1">
                <a:solidFill>
                  <a:srgbClr val="0033CC"/>
                </a:solidFill>
              </a:rPr>
              <a:t>AWW calculation explanation:</a:t>
            </a:r>
            <a:r>
              <a:rPr lang="en-US" sz="4000" b="1" i="1"/>
              <a:t>  </a:t>
            </a:r>
          </a:p>
          <a:p>
            <a:endParaRPr lang="en-US" sz="4000" b="1" i="1"/>
          </a:p>
          <a:p>
            <a:r>
              <a:rPr lang="en-US" sz="4000" b="1" i="1"/>
              <a:t>Summer camps are seasonal employment (§102(4)(C)).  Therefore, all wages, earnings or salary for the prior calendar year must be obtained and then be divided by 52 weeks.  (The wages listed above are for the current calendar year.)</a:t>
            </a:r>
            <a:r>
              <a:rPr lang="en-US" sz="4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7828">
                                            <p:txEl>
                                              <p:pRg st="0" end="0"/>
                                            </p:txEl>
                                          </p:spTgt>
                                        </p:tgtEl>
                                        <p:attrNameLst>
                                          <p:attrName>style.visibility</p:attrName>
                                        </p:attrNameLst>
                                      </p:cBhvr>
                                      <p:to>
                                        <p:strVal val="visible"/>
                                      </p:to>
                                    </p:set>
                                    <p:anim calcmode="lin" valueType="num">
                                      <p:cBhvr additive="base">
                                        <p:cTn id="7" dur="500" fill="hold"/>
                                        <p:tgtEl>
                                          <p:spTgt spid="7782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78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77828">
                                            <p:txEl>
                                              <p:pRg st="2" end="2"/>
                                            </p:txEl>
                                          </p:spTgt>
                                        </p:tgtEl>
                                        <p:attrNameLst>
                                          <p:attrName>style.visibility</p:attrName>
                                        </p:attrNameLst>
                                      </p:cBhvr>
                                      <p:to>
                                        <p:strVal val="visible"/>
                                      </p:to>
                                    </p:set>
                                    <p:animEffect transition="in" filter="diamond(in)">
                                      <p:cBhvr>
                                        <p:cTn id="13" dur="2000"/>
                                        <p:tgtEl>
                                          <p:spTgt spid="7782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4"/>
          <p:cNvGraphicFramePr>
            <a:graphicFrameLocks noChangeAspect="1"/>
          </p:cNvGraphicFramePr>
          <p:nvPr/>
        </p:nvGraphicFramePr>
        <p:xfrm>
          <a:off x="1066800" y="0"/>
          <a:ext cx="4572000" cy="606425"/>
        </p:xfrm>
        <a:graphic>
          <a:graphicData uri="http://schemas.openxmlformats.org/presentationml/2006/ole">
            <mc:AlternateContent xmlns:mc="http://schemas.openxmlformats.org/markup-compatibility/2006">
              <mc:Choice xmlns:v="urn:schemas-microsoft-com:vml" Requires="v">
                <p:oleObj spid="_x0000_s19700" name="Document" r:id="rId3" imgW="7487810" imgH="991468" progId="Word.Document.8">
                  <p:embed/>
                </p:oleObj>
              </mc:Choice>
              <mc:Fallback>
                <p:oleObj name="Document" r:id="rId3" imgW="7487810"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066" name="Group 1554"/>
          <p:cNvGraphicFramePr>
            <a:graphicFrameLocks noGrp="1"/>
          </p:cNvGraphicFramePr>
          <p:nvPr/>
        </p:nvGraphicFramePr>
        <p:xfrm>
          <a:off x="76200" y="457200"/>
          <a:ext cx="6705600" cy="1566863"/>
        </p:xfrm>
        <a:graphic>
          <a:graphicData uri="http://schemas.openxmlformats.org/drawingml/2006/table">
            <a:tbl>
              <a:tblPr/>
              <a:tblGrid>
                <a:gridCol w="2438400"/>
                <a:gridCol w="1739900"/>
                <a:gridCol w="182563"/>
                <a:gridCol w="182562"/>
                <a:gridCol w="439738"/>
                <a:gridCol w="365125"/>
                <a:gridCol w="182562"/>
                <a:gridCol w="1174750"/>
              </a:tblGrid>
              <a:tr h="2174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02" marB="45702"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5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School</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Barney</a:t>
                      </a:r>
                      <a:endParaRPr kumimoji="0" lang="en-US" sz="1200" b="0" i="0" u="none" strike="noStrike" cap="none" normalizeH="0" baseline="0" smtClean="0">
                        <a:ln>
                          <a:noFill/>
                        </a:ln>
                        <a:solidFill>
                          <a:schemeClr val="tx1"/>
                        </a:solidFill>
                        <a:effectLst/>
                        <a:latin typeface="Arial"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02" marB="45702"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2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02" marB="45702"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9/26/11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02" marB="45702"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19495" name="Rectangle 160"/>
          <p:cNvSpPr>
            <a:spLocks noChangeArrowheads="1"/>
          </p:cNvSpPr>
          <p:nvPr/>
        </p:nvSpPr>
        <p:spPr bwMode="auto">
          <a:xfrm>
            <a:off x="3200400" y="2362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9496" name="Rectangle 161"/>
          <p:cNvSpPr>
            <a:spLocks noChangeArrowheads="1"/>
          </p:cNvSpPr>
          <p:nvPr/>
        </p:nvSpPr>
        <p:spPr bwMode="auto">
          <a:xfrm>
            <a:off x="3200400" y="2209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9497" name="Rectangle 162"/>
          <p:cNvSpPr>
            <a:spLocks noChangeArrowheads="1"/>
          </p:cNvSpPr>
          <p:nvPr/>
        </p:nvSpPr>
        <p:spPr bwMode="auto">
          <a:xfrm>
            <a:off x="6400800" y="2362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9498" name="Rectangle 163"/>
          <p:cNvSpPr>
            <a:spLocks noChangeArrowheads="1"/>
          </p:cNvSpPr>
          <p:nvPr/>
        </p:nvSpPr>
        <p:spPr bwMode="auto">
          <a:xfrm>
            <a:off x="6400800" y="2209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19499" name="Rectangle 164"/>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6071" name="Group 1559"/>
          <p:cNvGraphicFramePr>
            <a:graphicFrameLocks noGrp="1"/>
          </p:cNvGraphicFramePr>
          <p:nvPr/>
        </p:nvGraphicFramePr>
        <p:xfrm>
          <a:off x="76200" y="2057400"/>
          <a:ext cx="6705600" cy="5773738"/>
        </p:xfrm>
        <a:graphic>
          <a:graphicData uri="http://schemas.openxmlformats.org/drawingml/2006/table">
            <a:tbl>
              <a:tblPr/>
              <a:tblGrid>
                <a:gridCol w="457200"/>
                <a:gridCol w="762000"/>
                <a:gridCol w="914400"/>
                <a:gridCol w="381000"/>
                <a:gridCol w="182563"/>
                <a:gridCol w="854075"/>
                <a:gridCol w="868362"/>
                <a:gridCol w="484188"/>
                <a:gridCol w="869950"/>
                <a:gridCol w="182562"/>
                <a:gridCol w="749300"/>
              </a:tblGrid>
              <a:tr h="518188">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3">
                <a:tc gridSpan="11">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053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909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782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8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31,750.00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78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755.95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6070" name="Rectangle 1558"/>
          <p:cNvSpPr>
            <a:spLocks noChangeArrowheads="1"/>
          </p:cNvSpPr>
          <p:nvPr/>
        </p:nvSpPr>
        <p:spPr bwMode="auto">
          <a:xfrm>
            <a:off x="0" y="8348663"/>
            <a:ext cx="70104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lang="en-US" sz="1200" b="1"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60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07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ChangeArrowheads="1"/>
          </p:cNvSpPr>
          <p:nvPr/>
        </p:nvSpPr>
        <p:spPr bwMode="auto">
          <a:xfrm>
            <a:off x="228600" y="304800"/>
            <a:ext cx="6445250" cy="863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i="1">
                <a:solidFill>
                  <a:srgbClr val="0033CC"/>
                </a:solidFill>
              </a:rPr>
              <a:t>AWW calculation explanation:</a:t>
            </a:r>
            <a:r>
              <a:rPr lang="en-US" sz="2800" b="1" i="1"/>
              <a:t> </a:t>
            </a:r>
          </a:p>
          <a:p>
            <a:endParaRPr lang="en-US" sz="2800" b="1" i="1"/>
          </a:p>
          <a:p>
            <a:r>
              <a:rPr lang="en-US" sz="2800" b="1" i="1"/>
              <a:t>Most teachers and other school personnel do not work at least 200 full workdays during a calendar year.  Therefore, §102(4)(A) cannot be used in those situations.  Based on the actual circumstances of the employment, §102(4)(B) might produce a fair and reasonable AWW (Total Earnings divided by 42 weeks = $755.95.)  If it does not, comparable employees’ wages must be obtained and reviewed along with this employee’s previous wages, earnings or salary in order to arrive at a fair and reasonable AWW (§102(4)(D)).  [§102(4)(C) cannot be used because schools are not seasonal employers.]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8852">
                                            <p:txEl>
                                              <p:pRg st="0" end="0"/>
                                            </p:txEl>
                                          </p:spTgt>
                                        </p:tgtEl>
                                        <p:attrNameLst>
                                          <p:attrName>style.visibility</p:attrName>
                                        </p:attrNameLst>
                                      </p:cBhvr>
                                      <p:to>
                                        <p:strVal val="visible"/>
                                      </p:to>
                                    </p:set>
                                    <p:anim calcmode="lin" valueType="num">
                                      <p:cBhvr additive="base">
                                        <p:cTn id="7" dur="500" fill="hold"/>
                                        <p:tgtEl>
                                          <p:spTgt spid="7885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78852">
                                            <p:txEl>
                                              <p:pRg st="2" end="2"/>
                                            </p:txEl>
                                          </p:spTgt>
                                        </p:tgtEl>
                                        <p:attrNameLst>
                                          <p:attrName>style.visibility</p:attrName>
                                        </p:attrNameLst>
                                      </p:cBhvr>
                                      <p:to>
                                        <p:strVal val="visible"/>
                                      </p:to>
                                    </p:set>
                                    <p:animEffect transition="in" filter="diamond(in)">
                                      <p:cBhvr>
                                        <p:cTn id="13" dur="2000"/>
                                        <p:tgtEl>
                                          <p:spTgt spid="788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4"/>
          <p:cNvGraphicFramePr>
            <a:graphicFrameLocks noGrp="1" noChangeAspect="1"/>
          </p:cNvGraphicFramePr>
          <p:nvPr>
            <p:ph type="title"/>
          </p:nvPr>
        </p:nvGraphicFramePr>
        <p:xfrm>
          <a:off x="381000" y="0"/>
          <a:ext cx="6172200" cy="819150"/>
        </p:xfrm>
        <a:graphic>
          <a:graphicData uri="http://schemas.openxmlformats.org/presentationml/2006/ole">
            <mc:AlternateContent xmlns:mc="http://schemas.openxmlformats.org/markup-compatibility/2006">
              <mc:Choice xmlns:v="urn:schemas-microsoft-com:vml" Requires="v">
                <p:oleObj spid="_x0000_s3315" name="Document" r:id="rId3" imgW="7478441" imgH="991468" progId="Word.Document.8">
                  <p:embed/>
                </p:oleObj>
              </mc:Choice>
              <mc:Fallback>
                <p:oleObj name="Document" r:id="rId3" imgW="7478441"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0"/>
                        <a:ext cx="617220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07" name="Group 1687"/>
          <p:cNvGraphicFramePr>
            <a:graphicFrameLocks noGrp="1"/>
          </p:cNvGraphicFramePr>
          <p:nvPr>
            <p:ph idx="1"/>
          </p:nvPr>
        </p:nvGraphicFramePr>
        <p:xfrm>
          <a:off x="76200" y="609600"/>
          <a:ext cx="6705600" cy="1584351"/>
        </p:xfrm>
        <a:graphic>
          <a:graphicData uri="http://schemas.openxmlformats.org/drawingml/2006/table">
            <a:tbl>
              <a:tblPr/>
              <a:tblGrid>
                <a:gridCol w="2439988"/>
                <a:gridCol w="1801812"/>
                <a:gridCol w="182563"/>
                <a:gridCol w="182562"/>
                <a:gridCol w="452438"/>
                <a:gridCol w="381000"/>
                <a:gridCol w="182562"/>
                <a:gridCol w="1082675"/>
              </a:tblGrid>
              <a:tr h="2285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Store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Bess</a:t>
                      </a:r>
                      <a:endParaRPr kumimoji="0" lang="en-US" sz="1200" b="0" i="0" u="none" strike="noStrike" cap="none" normalizeH="0" baseline="0" smtClean="0">
                        <a:ln>
                          <a:noFill/>
                        </a:ln>
                        <a:solidFill>
                          <a:schemeClr val="tx1"/>
                        </a:solidFill>
                        <a:effectLst/>
                        <a:latin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86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5/10/11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3111" name="Rectangle 309"/>
          <p:cNvSpPr>
            <a:spLocks noChangeArrowheads="1"/>
          </p:cNvSpPr>
          <p:nvPr/>
        </p:nvSpPr>
        <p:spPr bwMode="auto">
          <a:xfrm>
            <a:off x="32766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3112" name="Rectangle 310"/>
          <p:cNvSpPr>
            <a:spLocks noChangeArrowheads="1"/>
          </p:cNvSpPr>
          <p:nvPr/>
        </p:nvSpPr>
        <p:spPr bwMode="auto">
          <a:xfrm>
            <a:off x="3276600" y="2362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3113" name="Rectangle 311"/>
          <p:cNvSpPr>
            <a:spLocks noChangeArrowheads="1"/>
          </p:cNvSpPr>
          <p:nvPr/>
        </p:nvSpPr>
        <p:spPr bwMode="auto">
          <a:xfrm>
            <a:off x="61722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3114" name="Rectangle 312"/>
          <p:cNvSpPr>
            <a:spLocks noChangeArrowheads="1"/>
          </p:cNvSpPr>
          <p:nvPr/>
        </p:nvSpPr>
        <p:spPr bwMode="auto">
          <a:xfrm>
            <a:off x="6172200" y="2362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3115" name="Rectangle 313"/>
          <p:cNvSpPr>
            <a:spLocks noChangeArrowheads="1"/>
          </p:cNvSpPr>
          <p:nvPr/>
        </p:nvSpPr>
        <p:spPr bwMode="auto">
          <a:xfrm>
            <a:off x="-169863" y="1589088"/>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84973" name="Group 3053"/>
          <p:cNvGraphicFramePr>
            <a:graphicFrameLocks noGrp="1"/>
          </p:cNvGraphicFramePr>
          <p:nvPr/>
        </p:nvGraphicFramePr>
        <p:xfrm>
          <a:off x="76200" y="2286000"/>
          <a:ext cx="6705600" cy="6051550"/>
        </p:xfrm>
        <a:graphic>
          <a:graphicData uri="http://schemas.openxmlformats.org/drawingml/2006/table">
            <a:tbl>
              <a:tblPr/>
              <a:tblGrid>
                <a:gridCol w="622300"/>
                <a:gridCol w="687388"/>
                <a:gridCol w="903287"/>
                <a:gridCol w="314325"/>
                <a:gridCol w="379413"/>
                <a:gridCol w="612775"/>
                <a:gridCol w="182562"/>
                <a:gridCol w="742950"/>
                <a:gridCol w="368300"/>
                <a:gridCol w="798513"/>
                <a:gridCol w="182562"/>
                <a:gridCol w="911225"/>
              </a:tblGrid>
              <a:tr h="533400">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40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765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Includes advance vacation pay</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765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305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19,020.00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365.77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4"/>
          <p:cNvGraphicFramePr>
            <a:graphicFrameLocks noChangeAspect="1"/>
          </p:cNvGraphicFramePr>
          <p:nvPr/>
        </p:nvGraphicFramePr>
        <p:xfrm>
          <a:off x="1143000" y="228600"/>
          <a:ext cx="4572000" cy="606425"/>
        </p:xfrm>
        <a:graphic>
          <a:graphicData uri="http://schemas.openxmlformats.org/presentationml/2006/ole">
            <mc:AlternateContent xmlns:mc="http://schemas.openxmlformats.org/markup-compatibility/2006">
              <mc:Choice xmlns:v="urn:schemas-microsoft-com:vml" Requires="v">
                <p:oleObj spid="_x0000_s21748" name="Document" r:id="rId3" imgW="7478441" imgH="991468" progId="Word.Document.8">
                  <p:embed/>
                </p:oleObj>
              </mc:Choice>
              <mc:Fallback>
                <p:oleObj name="Document" r:id="rId3" imgW="7478441"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944" name="Group 152"/>
          <p:cNvGraphicFramePr>
            <a:graphicFrameLocks noGrp="1"/>
          </p:cNvGraphicFramePr>
          <p:nvPr/>
        </p:nvGraphicFramePr>
        <p:xfrm>
          <a:off x="76200" y="762000"/>
          <a:ext cx="6705600" cy="1584325"/>
        </p:xfrm>
        <a:graphic>
          <a:graphicData uri="http://schemas.openxmlformats.org/drawingml/2006/table">
            <a:tbl>
              <a:tblPr/>
              <a:tblGrid>
                <a:gridCol w="2438400"/>
                <a:gridCol w="1816100"/>
                <a:gridCol w="182563"/>
                <a:gridCol w="182562"/>
                <a:gridCol w="439738"/>
                <a:gridCol w="365125"/>
                <a:gridCol w="182562"/>
                <a:gridCol w="1098550"/>
              </a:tblGrid>
              <a:tr h="2254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425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Office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Alice</a:t>
                      </a:r>
                      <a:endParaRPr kumimoji="0" lang="en-US" sz="1200" b="0" i="0" u="none" strike="noStrike" cap="none" normalizeH="0" baseline="0" smtClean="0">
                        <a:ln>
                          <a:noFill/>
                        </a:ln>
                        <a:solidFill>
                          <a:schemeClr val="tx1"/>
                        </a:solidFill>
                        <a:effectLst/>
                        <a:latin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8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29" marB="45729"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9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29" marB="45729"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8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10/7/11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29" marB="45729"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21543" name="Rectangle 153"/>
          <p:cNvSpPr>
            <a:spLocks noChangeArrowheads="1"/>
          </p:cNvSpPr>
          <p:nvPr/>
        </p:nvSpPr>
        <p:spPr bwMode="auto">
          <a:xfrm>
            <a:off x="3124200" y="2743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1544" name="Rectangle 154"/>
          <p:cNvSpPr>
            <a:spLocks noChangeArrowheads="1"/>
          </p:cNvSpPr>
          <p:nvPr/>
        </p:nvSpPr>
        <p:spPr bwMode="auto">
          <a:xfrm>
            <a:off x="31242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1545" name="Rectangle 155"/>
          <p:cNvSpPr>
            <a:spLocks noChangeArrowheads="1"/>
          </p:cNvSpPr>
          <p:nvPr/>
        </p:nvSpPr>
        <p:spPr bwMode="auto">
          <a:xfrm>
            <a:off x="6477000" y="2743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1546" name="Rectangle 156"/>
          <p:cNvSpPr>
            <a:spLocks noChangeArrowheads="1"/>
          </p:cNvSpPr>
          <p:nvPr/>
        </p:nvSpPr>
        <p:spPr bwMode="auto">
          <a:xfrm>
            <a:off x="64770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1547" name="Rectangle 157"/>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7058" name="Group 1522"/>
          <p:cNvGraphicFramePr>
            <a:graphicFrameLocks noGrp="1"/>
          </p:cNvGraphicFramePr>
          <p:nvPr/>
        </p:nvGraphicFramePr>
        <p:xfrm>
          <a:off x="76200" y="2438400"/>
          <a:ext cx="6705600" cy="5867400"/>
        </p:xfrm>
        <a:graphic>
          <a:graphicData uri="http://schemas.openxmlformats.org/drawingml/2006/table">
            <a:tbl>
              <a:tblPr/>
              <a:tblGrid>
                <a:gridCol w="407988"/>
                <a:gridCol w="758825"/>
                <a:gridCol w="995362"/>
                <a:gridCol w="349250"/>
                <a:gridCol w="182563"/>
                <a:gridCol w="911225"/>
                <a:gridCol w="182562"/>
                <a:gridCol w="836613"/>
                <a:gridCol w="406400"/>
                <a:gridCol w="881062"/>
                <a:gridCol w="182563"/>
                <a:gridCol w="611187"/>
              </a:tblGrid>
              <a:tr h="527050">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7813">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718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32,800.00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7059" name="Rectangle 1523"/>
          <p:cNvSpPr>
            <a:spLocks noChangeArrowheads="1"/>
          </p:cNvSpPr>
          <p:nvPr/>
        </p:nvSpPr>
        <p:spPr bwMode="auto">
          <a:xfrm>
            <a:off x="0" y="8488363"/>
            <a:ext cx="6858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lang="en-US" sz="1200" b="1"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70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05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Rectangle 4"/>
          <p:cNvSpPr>
            <a:spLocks noChangeArrowheads="1"/>
          </p:cNvSpPr>
          <p:nvPr/>
        </p:nvSpPr>
        <p:spPr bwMode="auto">
          <a:xfrm>
            <a:off x="304800" y="685800"/>
            <a:ext cx="6267450" cy="740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000" b="1" i="1">
                <a:solidFill>
                  <a:srgbClr val="0033CC"/>
                </a:solidFill>
              </a:rPr>
              <a:t>AWW calculation explanation:</a:t>
            </a:r>
            <a:r>
              <a:rPr lang="en-US" sz="4000" b="1" i="1"/>
              <a:t>  </a:t>
            </a:r>
          </a:p>
          <a:p>
            <a:endParaRPr lang="en-US" sz="4000" b="1" i="1"/>
          </a:p>
          <a:p>
            <a:r>
              <a:rPr lang="en-US" sz="4000" b="1" i="1"/>
              <a:t>The employee’s wages did not generally vary from week to week, so the “average weekly wages, earnings or salary” for a regular full working week at the time of injury, as defined by §102(4)(A), was $650.00.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9876">
                                            <p:txEl>
                                              <p:pRg st="0" end="0"/>
                                            </p:txEl>
                                          </p:spTgt>
                                        </p:tgtEl>
                                        <p:attrNameLst>
                                          <p:attrName>style.visibility</p:attrName>
                                        </p:attrNameLst>
                                      </p:cBhvr>
                                      <p:to>
                                        <p:strVal val="visible"/>
                                      </p:to>
                                    </p:set>
                                    <p:animEffect transition="in" filter="checkerboard(across)">
                                      <p:cBhvr>
                                        <p:cTn id="7" dur="500"/>
                                        <p:tgtEl>
                                          <p:spTgt spid="798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9876">
                                            <p:txEl>
                                              <p:pRg st="2" end="2"/>
                                            </p:txEl>
                                          </p:spTgt>
                                        </p:tgtEl>
                                        <p:attrNameLst>
                                          <p:attrName>style.visibility</p:attrName>
                                        </p:attrNameLst>
                                      </p:cBhvr>
                                      <p:to>
                                        <p:strVal val="visible"/>
                                      </p:to>
                                    </p:set>
                                    <p:anim calcmode="lin" valueType="num">
                                      <p:cBhvr additive="base">
                                        <p:cTn id="12" dur="500" fill="hold"/>
                                        <p:tgtEl>
                                          <p:spTgt spid="79876">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987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4" name="Object 9"/>
          <p:cNvGraphicFramePr>
            <a:graphicFrameLocks noGrp="1" noChangeAspect="1"/>
          </p:cNvGraphicFramePr>
          <p:nvPr>
            <p:ph type="title"/>
          </p:nvPr>
        </p:nvGraphicFramePr>
        <p:xfrm>
          <a:off x="1066800" y="152400"/>
          <a:ext cx="4800600" cy="636588"/>
        </p:xfrm>
        <a:graphic>
          <a:graphicData uri="http://schemas.openxmlformats.org/presentationml/2006/ole">
            <mc:AlternateContent xmlns:mc="http://schemas.openxmlformats.org/markup-compatibility/2006">
              <mc:Choice xmlns:v="urn:schemas-microsoft-com:vml" Requires="v">
                <p:oleObj spid="_x0000_s23796" name="Document" r:id="rId3" imgW="7487810" imgH="991468" progId="Word.Document.8">
                  <p:embed/>
                </p:oleObj>
              </mc:Choice>
              <mc:Fallback>
                <p:oleObj name="Document" r:id="rId3" imgW="7487810" imgH="991468" progId="Word.Document.8">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52400"/>
                        <a:ext cx="4800600" cy="636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78" name="Group 170"/>
          <p:cNvGraphicFramePr>
            <a:graphicFrameLocks noGrp="1"/>
          </p:cNvGraphicFramePr>
          <p:nvPr>
            <p:ph idx="1"/>
          </p:nvPr>
        </p:nvGraphicFramePr>
        <p:xfrm>
          <a:off x="76200" y="685800"/>
          <a:ext cx="6705600" cy="1736725"/>
        </p:xfrm>
        <a:graphic>
          <a:graphicData uri="http://schemas.openxmlformats.org/drawingml/2006/table">
            <a:tbl>
              <a:tblPr/>
              <a:tblGrid>
                <a:gridCol w="2438400"/>
                <a:gridCol w="1660525"/>
                <a:gridCol w="182563"/>
                <a:gridCol w="184150"/>
                <a:gridCol w="392112"/>
                <a:gridCol w="182563"/>
                <a:gridCol w="184150"/>
                <a:gridCol w="338137"/>
                <a:gridCol w="1143000"/>
              </a:tblGrid>
              <a:tr h="2286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8" marB="45728"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572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Office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Adam</a:t>
                      </a:r>
                      <a:endParaRPr kumimoji="0" lang="en-US" sz="1200" b="0" i="0" u="none" strike="noStrike" cap="none" normalizeH="0" baseline="0" smtClean="0">
                        <a:ln>
                          <a:noFill/>
                        </a:ln>
                        <a:solidFill>
                          <a:schemeClr val="tx1"/>
                        </a:solidFill>
                        <a:effectLst/>
                        <a:latin typeface="Arial"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8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28" marB="45728"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91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28" marB="45728"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8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11/9/11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28" marB="45728"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23591" name="Rectangle 171"/>
          <p:cNvSpPr>
            <a:spLocks noChangeArrowheads="1"/>
          </p:cNvSpPr>
          <p:nvPr/>
        </p:nvSpPr>
        <p:spPr bwMode="auto">
          <a:xfrm>
            <a:off x="33528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3592" name="Rectangle 172"/>
          <p:cNvSpPr>
            <a:spLocks noChangeArrowheads="1"/>
          </p:cNvSpPr>
          <p:nvPr/>
        </p:nvSpPr>
        <p:spPr bwMode="auto">
          <a:xfrm>
            <a:off x="33528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3593" name="Rectangle 173"/>
          <p:cNvSpPr>
            <a:spLocks noChangeArrowheads="1"/>
          </p:cNvSpPr>
          <p:nvPr/>
        </p:nvSpPr>
        <p:spPr bwMode="auto">
          <a:xfrm>
            <a:off x="6553200" y="2819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3594" name="Rectangle 174"/>
          <p:cNvSpPr>
            <a:spLocks noChangeArrowheads="1"/>
          </p:cNvSpPr>
          <p:nvPr/>
        </p:nvSpPr>
        <p:spPr bwMode="auto">
          <a:xfrm>
            <a:off x="65532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3595" name="Rectangle 175"/>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69126" name="Group 1542"/>
          <p:cNvGraphicFramePr>
            <a:graphicFrameLocks noGrp="1"/>
          </p:cNvGraphicFramePr>
          <p:nvPr/>
        </p:nvGraphicFramePr>
        <p:xfrm>
          <a:off x="76200" y="2514600"/>
          <a:ext cx="6705600" cy="5743575"/>
        </p:xfrm>
        <a:graphic>
          <a:graphicData uri="http://schemas.openxmlformats.org/drawingml/2006/table">
            <a:tbl>
              <a:tblPr/>
              <a:tblGrid>
                <a:gridCol w="552450"/>
                <a:gridCol w="742950"/>
                <a:gridCol w="971550"/>
                <a:gridCol w="400050"/>
                <a:gridCol w="182563"/>
                <a:gridCol w="828675"/>
                <a:gridCol w="182562"/>
                <a:gridCol w="812800"/>
                <a:gridCol w="396875"/>
                <a:gridCol w="862013"/>
                <a:gridCol w="182562"/>
                <a:gridCol w="590550"/>
              </a:tblGrid>
              <a:tr h="484188">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7175">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9/10/11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9/17/11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558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305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29,855.00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9125" name="Rectangle 1541"/>
          <p:cNvSpPr>
            <a:spLocks noChangeArrowheads="1"/>
          </p:cNvSpPr>
          <p:nvPr/>
        </p:nvSpPr>
        <p:spPr bwMode="auto">
          <a:xfrm>
            <a:off x="0" y="8488363"/>
            <a:ext cx="6858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9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ChangeArrowheads="1"/>
          </p:cNvSpPr>
          <p:nvPr/>
        </p:nvSpPr>
        <p:spPr bwMode="auto">
          <a:xfrm>
            <a:off x="304800" y="914400"/>
            <a:ext cx="6343650" cy="740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000" b="1" i="1">
                <a:solidFill>
                  <a:srgbClr val="0033CC"/>
                </a:solidFill>
              </a:rPr>
              <a:t>AWW calculation explanation:</a:t>
            </a:r>
            <a:r>
              <a:rPr lang="en-US" sz="4000" b="1" i="1"/>
              <a:t>  </a:t>
            </a:r>
          </a:p>
          <a:p>
            <a:endParaRPr lang="en-US" sz="4000" b="1" i="1"/>
          </a:p>
          <a:p>
            <a:r>
              <a:rPr lang="en-US" sz="4000" b="1" i="1"/>
              <a:t>The employee’s wages did not generally vary from week to week, so the “average weekly wages, earnings or salary” for a regular full working week at the time of injury, as defined by §102(4)(A), was $650.00.</a:t>
            </a:r>
            <a:r>
              <a:rPr lang="en-US" sz="4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81924">
                                            <p:txEl>
                                              <p:pRg st="0" end="0"/>
                                            </p:txEl>
                                          </p:spTgt>
                                        </p:tgtEl>
                                        <p:attrNameLst>
                                          <p:attrName>style.visibility</p:attrName>
                                        </p:attrNameLst>
                                      </p:cBhvr>
                                      <p:to>
                                        <p:strVal val="visible"/>
                                      </p:to>
                                    </p:set>
                                    <p:animEffect transition="in" filter="box(in)">
                                      <p:cBhvr>
                                        <p:cTn id="7" dur="500"/>
                                        <p:tgtEl>
                                          <p:spTgt spid="8192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81924">
                                            <p:txEl>
                                              <p:pRg st="2" end="2"/>
                                            </p:txEl>
                                          </p:spTgt>
                                        </p:tgtEl>
                                        <p:attrNameLst>
                                          <p:attrName>style.visibility</p:attrName>
                                        </p:attrNameLst>
                                      </p:cBhvr>
                                      <p:to>
                                        <p:strVal val="visible"/>
                                      </p:to>
                                    </p:set>
                                    <p:anim calcmode="lin" valueType="num">
                                      <p:cBhvr additive="base">
                                        <p:cTn id="12" dur="500" fill="hold"/>
                                        <p:tgtEl>
                                          <p:spTgt spid="81924">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192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Object 5"/>
          <p:cNvGraphicFramePr>
            <a:graphicFrameLocks noGrp="1" noChangeAspect="1"/>
          </p:cNvGraphicFramePr>
          <p:nvPr>
            <p:ph type="title"/>
          </p:nvPr>
        </p:nvGraphicFramePr>
        <p:xfrm>
          <a:off x="1066800" y="0"/>
          <a:ext cx="4686300" cy="622300"/>
        </p:xfrm>
        <a:graphic>
          <a:graphicData uri="http://schemas.openxmlformats.org/presentationml/2006/ole">
            <mc:AlternateContent xmlns:mc="http://schemas.openxmlformats.org/markup-compatibility/2006">
              <mc:Choice xmlns:v="urn:schemas-microsoft-com:vml" Requires="v">
                <p:oleObj spid="_x0000_s25845" name="Document" r:id="rId3" imgW="7478441" imgH="991468" progId="Word.Document.8">
                  <p:embed/>
                </p:oleObj>
              </mc:Choice>
              <mc:Fallback>
                <p:oleObj name="Document" r:id="rId3" imgW="7478441" imgH="991468" progId="Word.Document.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0"/>
                        <a:ext cx="468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52" name="Group 1544"/>
          <p:cNvGraphicFramePr>
            <a:graphicFrameLocks noGrp="1"/>
          </p:cNvGraphicFramePr>
          <p:nvPr>
            <p:ph idx="1"/>
          </p:nvPr>
        </p:nvGraphicFramePr>
        <p:xfrm>
          <a:off x="76200" y="457200"/>
          <a:ext cx="6705600" cy="1476375"/>
        </p:xfrm>
        <a:graphic>
          <a:graphicData uri="http://schemas.openxmlformats.org/drawingml/2006/table">
            <a:tbl>
              <a:tblPr/>
              <a:tblGrid>
                <a:gridCol w="2590800"/>
                <a:gridCol w="1612900"/>
                <a:gridCol w="182563"/>
                <a:gridCol w="568325"/>
                <a:gridCol w="182562"/>
                <a:gridCol w="182563"/>
                <a:gridCol w="319087"/>
                <a:gridCol w="1066800"/>
              </a:tblGrid>
              <a:tr h="2271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40" marB="45740"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9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Temp Agency</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Bill</a:t>
                      </a:r>
                      <a:endParaRPr kumimoji="0" lang="en-US" sz="1200" b="0" i="0" u="none" strike="noStrike" cap="none" normalizeH="0" baseline="0" smtClean="0">
                        <a:ln>
                          <a:noFill/>
                        </a:ln>
                        <a:solidFill>
                          <a:schemeClr val="tx1"/>
                        </a:solidFill>
                        <a:effectLst/>
                        <a:latin typeface="Arial"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4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40" marB="45740"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9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40" marB="45740"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9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11/10/11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40" marB="45740"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25639" name="Rectangle 167"/>
          <p:cNvSpPr>
            <a:spLocks noChangeArrowheads="1"/>
          </p:cNvSpPr>
          <p:nvPr/>
        </p:nvSpPr>
        <p:spPr bwMode="auto">
          <a:xfrm>
            <a:off x="6553200" y="2286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5640" name="Rectangle 168"/>
          <p:cNvSpPr>
            <a:spLocks noChangeArrowheads="1"/>
          </p:cNvSpPr>
          <p:nvPr/>
        </p:nvSpPr>
        <p:spPr bwMode="auto">
          <a:xfrm>
            <a:off x="3581400" y="2133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5641" name="Rectangle 169"/>
          <p:cNvSpPr>
            <a:spLocks noChangeArrowheads="1"/>
          </p:cNvSpPr>
          <p:nvPr/>
        </p:nvSpPr>
        <p:spPr bwMode="auto">
          <a:xfrm>
            <a:off x="3581400" y="2286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5642" name="Rectangle 170"/>
          <p:cNvSpPr>
            <a:spLocks noChangeArrowheads="1"/>
          </p:cNvSpPr>
          <p:nvPr/>
        </p:nvSpPr>
        <p:spPr bwMode="auto">
          <a:xfrm>
            <a:off x="6553200" y="2133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25643" name="Rectangle 171"/>
          <p:cNvSpPr>
            <a:spLocks noChangeArrowheads="1"/>
          </p:cNvSpPr>
          <p:nvPr/>
        </p:nvSpPr>
        <p:spPr bwMode="auto">
          <a:xfrm>
            <a:off x="-169863" y="1682750"/>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70170" name="Group 1562"/>
          <p:cNvGraphicFramePr>
            <a:graphicFrameLocks noGrp="1"/>
          </p:cNvGraphicFramePr>
          <p:nvPr/>
        </p:nvGraphicFramePr>
        <p:xfrm>
          <a:off x="76200" y="1981200"/>
          <a:ext cx="6705600" cy="5507038"/>
        </p:xfrm>
        <a:graphic>
          <a:graphicData uri="http://schemas.openxmlformats.org/drawingml/2006/table">
            <a:tbl>
              <a:tblPr/>
              <a:tblGrid>
                <a:gridCol w="725488"/>
                <a:gridCol w="749300"/>
                <a:gridCol w="981075"/>
                <a:gridCol w="439737"/>
                <a:gridCol w="182563"/>
                <a:gridCol w="655637"/>
                <a:gridCol w="182563"/>
                <a:gridCol w="579437"/>
                <a:gridCol w="381000"/>
                <a:gridCol w="990600"/>
                <a:gridCol w="182563"/>
                <a:gridCol w="655637"/>
              </a:tblGrid>
              <a:tr h="518190">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0839">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29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11/20/10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3/26/11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7/30/11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11/27/10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8/6/11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12/4/10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4/9/11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8/13/11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12/11/10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4/16/11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8/20/11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12/18/10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4/23/11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8/27/11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12/25/10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4/30/11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9/3/11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825.00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625.00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5/7/11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9/10/11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1/8/11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5/14/11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9/17/11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5/21/11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9/24/11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5/28/11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10/1/11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900.00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1/29/11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6/4/11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10/8/11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300.00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6/11/11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10/15/11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500.00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2/12/11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6/18/11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10/22/11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2/19/11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6/25/11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10/29/11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4385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2/26/11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5719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3/5/11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7/9/11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11/12/11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450.00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8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3/12/11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800.00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7/16/11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21,350.00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578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7/23/11</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000" b="0" i="0" u="none" strike="noStrike" cap="none" normalizeH="0" baseline="0" smtClean="0">
                          <a:ln>
                            <a:noFill/>
                          </a:ln>
                          <a:solidFill>
                            <a:schemeClr val="tx1"/>
                          </a:solidFill>
                          <a:effectLst/>
                          <a:latin typeface="Arial" charset="0"/>
                          <a:ea typeface="Times New Roman" pitchFamily="18" charset="0"/>
                          <a:cs typeface="Arial" charset="0"/>
                        </a:rPr>
                        <a:t>0.00</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614.71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70157" name="Rectangle 1549"/>
          <p:cNvSpPr>
            <a:spLocks noChangeArrowheads="1"/>
          </p:cNvSpPr>
          <p:nvPr/>
        </p:nvSpPr>
        <p:spPr bwMode="auto">
          <a:xfrm>
            <a:off x="0" y="8220075"/>
            <a:ext cx="68580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lang="en-US" sz="1100" b="1" i="1"/>
          </a:p>
        </p:txBody>
      </p:sp>
      <p:sp>
        <p:nvSpPr>
          <p:cNvPr id="25843" name="Rectangle 1552"/>
          <p:cNvSpPr>
            <a:spLocks noChangeArrowheads="1"/>
          </p:cNvSpPr>
          <p:nvPr/>
        </p:nvSpPr>
        <p:spPr bwMode="auto">
          <a:xfrm>
            <a:off x="7823200" y="2263775"/>
            <a:ext cx="184150"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sz="600">
              <a:ea typeface="Times New Roman" pitchFamily="18"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70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15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ChangeArrowheads="1"/>
          </p:cNvSpPr>
          <p:nvPr/>
        </p:nvSpPr>
        <p:spPr bwMode="auto">
          <a:xfrm>
            <a:off x="228600" y="457200"/>
            <a:ext cx="6330950" cy="816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300" b="1" i="1">
                <a:solidFill>
                  <a:srgbClr val="0033CC"/>
                </a:solidFill>
              </a:rPr>
              <a:t>AWW calculation explanation:</a:t>
            </a:r>
            <a:r>
              <a:rPr lang="en-US" sz="2300" b="1" i="1"/>
              <a:t>  </a:t>
            </a:r>
          </a:p>
          <a:p>
            <a:endParaRPr lang="en-US" sz="2300" b="1" i="1"/>
          </a:p>
          <a:p>
            <a:r>
              <a:rPr lang="en-US" sz="2300" b="1" i="1"/>
              <a:t>This employee‘s weekly earnings generally varied, so §102(4)(A) cannot be used.  There were no earnings during the weeks ending 1/8/11, 1/15/11, 1/22/11, 1/29/11, 3/26/11, 4/2/11, 4/9/11, 6/11/11, 6/18/11, 6/25/11, 7/2/11, 7/9/11, 7/16/11, 7/23/11, 7/30/11, 10/22/11 and 10/29/11, so those weeks must be excluded.  The week ending 11/12/11 includes the date of injury and reduces the AWW, so it too should be excluded, and the remainder ($20,900.00) should be divided by 34 weeks (§102(4)(B)).  [If, based on the actual circumstances of the employment, §102(4)(B) does not produce a fair and reasonable AWW, comparable employees’ wages must be obtained and reviewed along with this employee’s previous wages, earnings or salary in order to arrive at a fair and reasonable AWW (§102(4)(D)).  §102(4)(C) cannot be used because temp agencies are not seasonal employers.]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2948">
                                            <p:txEl>
                                              <p:pRg st="0" end="0"/>
                                            </p:txEl>
                                          </p:spTgt>
                                        </p:tgtEl>
                                        <p:attrNameLst>
                                          <p:attrName>style.visibility</p:attrName>
                                        </p:attrNameLst>
                                      </p:cBhvr>
                                      <p:to>
                                        <p:strVal val="visible"/>
                                      </p:to>
                                    </p:set>
                                    <p:animEffect transition="in" filter="diamond(in)">
                                      <p:cBhvr>
                                        <p:cTn id="7" dur="2000"/>
                                        <p:tgtEl>
                                          <p:spTgt spid="8294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82948">
                                            <p:txEl>
                                              <p:pRg st="2" end="2"/>
                                            </p:txEl>
                                          </p:spTgt>
                                        </p:tgtEl>
                                        <p:attrNameLst>
                                          <p:attrName>style.visibility</p:attrName>
                                        </p:attrNameLst>
                                      </p:cBhvr>
                                      <p:to>
                                        <p:strVal val="visible"/>
                                      </p:to>
                                    </p:set>
                                    <p:anim calcmode="lin" valueType="num">
                                      <p:cBhvr additive="base">
                                        <p:cTn id="12" dur="500" fill="hold"/>
                                        <p:tgtEl>
                                          <p:spTgt spid="8294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29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1" name="Rectangle 5"/>
          <p:cNvSpPr>
            <a:spLocks noChangeArrowheads="1"/>
          </p:cNvSpPr>
          <p:nvPr/>
        </p:nvSpPr>
        <p:spPr bwMode="auto">
          <a:xfrm>
            <a:off x="304800" y="304800"/>
            <a:ext cx="6172200" cy="833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i="1">
                <a:solidFill>
                  <a:srgbClr val="0033CC"/>
                </a:solidFill>
              </a:rPr>
              <a:t>AWW calculation explanation:</a:t>
            </a:r>
          </a:p>
          <a:p>
            <a:endParaRPr lang="en-US" sz="3600" b="1" i="1">
              <a:solidFill>
                <a:srgbClr val="0033CC"/>
              </a:solidFill>
            </a:endParaRPr>
          </a:p>
          <a:p>
            <a:r>
              <a:rPr lang="en-US" sz="3600" b="1" i="1"/>
              <a:t>This employee’s weekly earnings generally varied, so §102(4)(A) cannot be used.  Vacation pay for the week ending 8/21/10 appears to have been paid during the week ending 8/14/10 (see documentation above).  Therefore, the Total Earnings should be divided by 52 weeks (§102(4)(B)).</a:t>
            </a:r>
            <a:r>
              <a:rPr lang="en-US" sz="36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0661">
                                            <p:txEl>
                                              <p:pRg st="0" end="0"/>
                                            </p:txEl>
                                          </p:spTgt>
                                        </p:tgtEl>
                                        <p:attrNameLst>
                                          <p:attrName>style.visibility</p:attrName>
                                        </p:attrNameLst>
                                      </p:cBhvr>
                                      <p:to>
                                        <p:strVal val="visible"/>
                                      </p:to>
                                    </p:set>
                                    <p:anim calcmode="lin" valueType="num">
                                      <p:cBhvr additive="base">
                                        <p:cTn id="7" dur="500" fill="hold"/>
                                        <p:tgtEl>
                                          <p:spTgt spid="7066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6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0661">
                                            <p:txEl>
                                              <p:pRg st="2" end="2"/>
                                            </p:txEl>
                                          </p:spTgt>
                                        </p:tgtEl>
                                        <p:attrNameLst>
                                          <p:attrName>style.visibility</p:attrName>
                                        </p:attrNameLst>
                                      </p:cBhvr>
                                      <p:to>
                                        <p:strVal val="visible"/>
                                      </p:to>
                                    </p:set>
                                    <p:anim calcmode="lin" valueType="num">
                                      <p:cBhvr additive="base">
                                        <p:cTn id="13" dur="500" fill="hold"/>
                                        <p:tgtEl>
                                          <p:spTgt spid="7066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6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4"/>
          <p:cNvGraphicFramePr>
            <a:graphicFrameLocks noGrp="1" noChangeAspect="1"/>
          </p:cNvGraphicFramePr>
          <p:nvPr>
            <p:ph type="title"/>
          </p:nvPr>
        </p:nvGraphicFramePr>
        <p:xfrm>
          <a:off x="304800" y="0"/>
          <a:ext cx="6172200" cy="819150"/>
        </p:xfrm>
        <a:graphic>
          <a:graphicData uri="http://schemas.openxmlformats.org/presentationml/2006/ole">
            <mc:AlternateContent xmlns:mc="http://schemas.openxmlformats.org/markup-compatibility/2006">
              <mc:Choice xmlns:v="urn:schemas-microsoft-com:vml" Requires="v">
                <p:oleObj spid="_x0000_s5364" name="Document" r:id="rId3" imgW="7478441" imgH="991468" progId="Word.Document.8">
                  <p:embed/>
                </p:oleObj>
              </mc:Choice>
              <mc:Fallback>
                <p:oleObj name="Document" r:id="rId3" imgW="7478441"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0"/>
                        <a:ext cx="617220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881" name="Group 1537"/>
          <p:cNvGraphicFramePr>
            <a:graphicFrameLocks noGrp="1"/>
          </p:cNvGraphicFramePr>
          <p:nvPr>
            <p:ph idx="1"/>
          </p:nvPr>
        </p:nvGraphicFramePr>
        <p:xfrm>
          <a:off x="76200" y="609600"/>
          <a:ext cx="6705600" cy="1752601"/>
        </p:xfrm>
        <a:graphic>
          <a:graphicData uri="http://schemas.openxmlformats.org/drawingml/2006/table">
            <a:tbl>
              <a:tblPr/>
              <a:tblGrid>
                <a:gridCol w="2540000"/>
                <a:gridCol w="1790700"/>
                <a:gridCol w="182563"/>
                <a:gridCol w="182562"/>
                <a:gridCol w="439738"/>
                <a:gridCol w="365125"/>
                <a:gridCol w="214312"/>
                <a:gridCol w="990600"/>
              </a:tblGrid>
              <a:tr h="273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Self-employed logger</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Chuck</a:t>
                      </a: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778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6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5/11/11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159" name="Rectangle 158"/>
          <p:cNvSpPr>
            <a:spLocks noChangeArrowheads="1"/>
          </p:cNvSpPr>
          <p:nvPr/>
        </p:nvSpPr>
        <p:spPr bwMode="auto">
          <a:xfrm>
            <a:off x="31242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5160" name="Rectangle 159"/>
          <p:cNvSpPr>
            <a:spLocks noChangeArrowheads="1"/>
          </p:cNvSpPr>
          <p:nvPr/>
        </p:nvSpPr>
        <p:spPr bwMode="auto">
          <a:xfrm>
            <a:off x="31242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5161" name="Rectangle 160"/>
          <p:cNvSpPr>
            <a:spLocks noChangeArrowheads="1"/>
          </p:cNvSpPr>
          <p:nvPr/>
        </p:nvSpPr>
        <p:spPr bwMode="auto">
          <a:xfrm>
            <a:off x="6477000" y="26670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5162" name="Rectangle 161"/>
          <p:cNvSpPr>
            <a:spLocks noChangeArrowheads="1"/>
          </p:cNvSpPr>
          <p:nvPr/>
        </p:nvSpPr>
        <p:spPr bwMode="auto">
          <a:xfrm>
            <a:off x="6477000" y="25146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5163" name="Rectangle 162"/>
          <p:cNvSpPr>
            <a:spLocks noChangeArrowheads="1"/>
          </p:cNvSpPr>
          <p:nvPr/>
        </p:nvSpPr>
        <p:spPr bwMode="auto">
          <a:xfrm>
            <a:off x="-169863" y="168116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58877" name="Group 1533"/>
          <p:cNvGraphicFramePr>
            <a:graphicFrameLocks noGrp="1"/>
          </p:cNvGraphicFramePr>
          <p:nvPr/>
        </p:nvGraphicFramePr>
        <p:xfrm>
          <a:off x="76200" y="2438400"/>
          <a:ext cx="6705600" cy="6042029"/>
        </p:xfrm>
        <a:graphic>
          <a:graphicData uri="http://schemas.openxmlformats.org/drawingml/2006/table">
            <a:tbl>
              <a:tblPr/>
              <a:tblGrid>
                <a:gridCol w="336550"/>
                <a:gridCol w="766763"/>
                <a:gridCol w="1006475"/>
                <a:gridCol w="352425"/>
                <a:gridCol w="280987"/>
                <a:gridCol w="827088"/>
                <a:gridCol w="182562"/>
                <a:gridCol w="846138"/>
                <a:gridCol w="412750"/>
                <a:gridCol w="892175"/>
                <a:gridCol w="182562"/>
                <a:gridCol w="619125"/>
              </a:tblGrid>
              <a:tr h="531813">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0988">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1475.00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890.00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29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780.00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755.00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49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51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8/13/10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12/24/10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52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12/31/10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700.00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7465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9/3/10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43,750.00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762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5/7/10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9/10/10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1250.00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841.35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8872" name="Rectangle 1528"/>
          <p:cNvSpPr>
            <a:spLocks noChangeArrowheads="1"/>
          </p:cNvSpPr>
          <p:nvPr/>
        </p:nvSpPr>
        <p:spPr bwMode="auto">
          <a:xfrm>
            <a:off x="0" y="8548688"/>
            <a:ext cx="6858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588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8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ChangeArrowheads="1"/>
          </p:cNvSpPr>
          <p:nvPr/>
        </p:nvSpPr>
        <p:spPr bwMode="auto">
          <a:xfrm>
            <a:off x="381000" y="762000"/>
            <a:ext cx="5988050" cy="746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400" b="1" i="1">
                <a:solidFill>
                  <a:srgbClr val="0033CC"/>
                </a:solidFill>
              </a:rPr>
              <a:t>AWW calculation explanation:</a:t>
            </a:r>
            <a:r>
              <a:rPr lang="en-US" sz="4400" b="1" i="1"/>
              <a:t>  </a:t>
            </a:r>
          </a:p>
          <a:p>
            <a:endParaRPr lang="en-US" sz="4400" b="1" i="1"/>
          </a:p>
          <a:p>
            <a:r>
              <a:rPr lang="en-US" sz="4400" b="1" i="1"/>
              <a:t>Logging is seasonal employment (§102(4)(C)).  Therefore, all wages, earnings or salary for the prior calendar year must be divided by 52 weeks.</a:t>
            </a:r>
            <a:r>
              <a:rPr lang="en-US" sz="4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684">
                                            <p:txEl>
                                              <p:pRg st="0" end="0"/>
                                            </p:txEl>
                                          </p:spTgt>
                                        </p:tgtEl>
                                        <p:attrNameLst>
                                          <p:attrName>style.visibility</p:attrName>
                                        </p:attrNameLst>
                                      </p:cBhvr>
                                      <p:to>
                                        <p:strVal val="visible"/>
                                      </p:to>
                                    </p:set>
                                    <p:anim calcmode="lin" valueType="num">
                                      <p:cBhvr additive="base">
                                        <p:cTn id="7" dur="500" fill="hold"/>
                                        <p:tgtEl>
                                          <p:spTgt spid="716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684">
                                            <p:txEl>
                                              <p:pRg st="2" end="2"/>
                                            </p:txEl>
                                          </p:spTgt>
                                        </p:tgtEl>
                                        <p:attrNameLst>
                                          <p:attrName>style.visibility</p:attrName>
                                        </p:attrNameLst>
                                      </p:cBhvr>
                                      <p:to>
                                        <p:strVal val="visible"/>
                                      </p:to>
                                    </p:set>
                                    <p:anim calcmode="lin" valueType="num">
                                      <p:cBhvr additive="base">
                                        <p:cTn id="13" dur="500" fill="hold"/>
                                        <p:tgtEl>
                                          <p:spTgt spid="7168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4"/>
          <p:cNvGraphicFramePr>
            <a:graphicFrameLocks noGrp="1" noChangeAspect="1"/>
          </p:cNvGraphicFramePr>
          <p:nvPr>
            <p:ph type="title"/>
          </p:nvPr>
        </p:nvGraphicFramePr>
        <p:xfrm>
          <a:off x="304800" y="0"/>
          <a:ext cx="6172200" cy="819150"/>
        </p:xfrm>
        <a:graphic>
          <a:graphicData uri="http://schemas.openxmlformats.org/presentationml/2006/ole">
            <mc:AlternateContent xmlns:mc="http://schemas.openxmlformats.org/markup-compatibility/2006">
              <mc:Choice xmlns:v="urn:schemas-microsoft-com:vml" Requires="v">
                <p:oleObj spid="_x0000_s7412" name="Document" r:id="rId3" imgW="7478441" imgH="991468" progId="Word.Document.8">
                  <p:embed/>
                </p:oleObj>
              </mc:Choice>
              <mc:Fallback>
                <p:oleObj name="Document" r:id="rId3" imgW="7478441" imgH="99146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0"/>
                        <a:ext cx="617220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948" name="Group 1580"/>
          <p:cNvGraphicFramePr>
            <a:graphicFrameLocks noGrp="1"/>
          </p:cNvGraphicFramePr>
          <p:nvPr>
            <p:ph idx="1"/>
          </p:nvPr>
        </p:nvGraphicFramePr>
        <p:xfrm>
          <a:off x="152400" y="609600"/>
          <a:ext cx="6629400" cy="1584325"/>
        </p:xfrm>
        <a:graphic>
          <a:graphicData uri="http://schemas.openxmlformats.org/drawingml/2006/table">
            <a:tbl>
              <a:tblPr/>
              <a:tblGrid>
                <a:gridCol w="2333625"/>
                <a:gridCol w="1970088"/>
                <a:gridCol w="198437"/>
                <a:gridCol w="196850"/>
                <a:gridCol w="431800"/>
                <a:gridCol w="396875"/>
                <a:gridCol w="182563"/>
                <a:gridCol w="919162"/>
              </a:tblGrid>
              <a:tr h="2285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Store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Bob</a:t>
                      </a:r>
                      <a:endParaRPr kumimoji="0" lang="en-US" sz="1200" b="0" i="0" u="none" strike="noStrike" cap="none" normalizeH="0" baseline="0" smtClean="0">
                        <a:ln>
                          <a:noFill/>
                        </a:ln>
                        <a:solidFill>
                          <a:schemeClr val="tx1"/>
                        </a:solidFill>
                        <a:effectLst/>
                        <a:latin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86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5/12/11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03" marB="45703"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7207" name="Rectangle 154"/>
          <p:cNvSpPr>
            <a:spLocks noChangeArrowheads="1"/>
          </p:cNvSpPr>
          <p:nvPr/>
        </p:nvSpPr>
        <p:spPr bwMode="auto">
          <a:xfrm>
            <a:off x="30480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7208" name="Rectangle 155"/>
          <p:cNvSpPr>
            <a:spLocks noChangeArrowheads="1"/>
          </p:cNvSpPr>
          <p:nvPr/>
        </p:nvSpPr>
        <p:spPr bwMode="auto">
          <a:xfrm>
            <a:off x="3048000" y="2438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7209" name="Rectangle 156"/>
          <p:cNvSpPr>
            <a:spLocks noChangeArrowheads="1"/>
          </p:cNvSpPr>
          <p:nvPr/>
        </p:nvSpPr>
        <p:spPr bwMode="auto">
          <a:xfrm>
            <a:off x="57150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7210" name="Rectangle 157"/>
          <p:cNvSpPr>
            <a:spLocks noChangeArrowheads="1"/>
          </p:cNvSpPr>
          <p:nvPr/>
        </p:nvSpPr>
        <p:spPr bwMode="auto">
          <a:xfrm>
            <a:off x="5715000" y="24384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7211" name="Rectangle 158"/>
          <p:cNvSpPr>
            <a:spLocks noChangeArrowheads="1"/>
          </p:cNvSpPr>
          <p:nvPr/>
        </p:nvSpPr>
        <p:spPr bwMode="auto">
          <a:xfrm>
            <a:off x="-169863" y="615950"/>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59963" name="Group 1595"/>
          <p:cNvGraphicFramePr>
            <a:graphicFrameLocks noGrp="1"/>
          </p:cNvGraphicFramePr>
          <p:nvPr/>
        </p:nvGraphicFramePr>
        <p:xfrm>
          <a:off x="152400" y="2286000"/>
          <a:ext cx="6629400" cy="6027738"/>
        </p:xfrm>
        <a:graphic>
          <a:graphicData uri="http://schemas.openxmlformats.org/drawingml/2006/table">
            <a:tbl>
              <a:tblPr/>
              <a:tblGrid>
                <a:gridCol w="457200"/>
                <a:gridCol w="838200"/>
                <a:gridCol w="914400"/>
                <a:gridCol w="411163"/>
                <a:gridCol w="619125"/>
                <a:gridCol w="188912"/>
                <a:gridCol w="838200"/>
                <a:gridCol w="381000"/>
                <a:gridCol w="585788"/>
                <a:gridCol w="481012"/>
                <a:gridCol w="914400"/>
              </a:tblGrid>
              <a:tr h="542953">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82590">
                <a:tc gridSpan="11">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700" b="0" i="0" u="none" strike="noStrike" cap="none" normalizeH="0" baseline="0" smtClean="0">
                          <a:ln>
                            <a:noFill/>
                          </a:ln>
                          <a:solidFill>
                            <a:schemeClr val="tx1"/>
                          </a:solidFill>
                          <a:effectLst/>
                          <a:latin typeface="Arial" charset="0"/>
                          <a:ea typeface="Times New Roman" pitchFamily="18" charset="0"/>
                          <a:cs typeface="Arial" charset="0"/>
                        </a:rPr>
                        <a:t>20.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053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5/22/10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p>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19</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9/25/10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175.00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1/29/11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5/29/10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10/2/10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175.00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38</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6/5/10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10/9/10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39</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2/12/11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6/12/10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10/16/10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2/19/11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6/19/10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277.50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23</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10/23/10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2/26/11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988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6/26/10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24</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10/30/10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3/5/11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7/3/10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11/6/10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3/12/11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988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7/10/10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26</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11/13/10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44</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3/19/11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7/17/10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11/20/10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45</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3/26/11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7/24/10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28</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11/27/10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46</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7/31/10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345.00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29</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12/4/10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47</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4/9/11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8/7/10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345.00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12/11/10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48</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4/16/11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988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13</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8/14/10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275.00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12/18/10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49</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4/23/11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337.50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14</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8/21/10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275.00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12/25/10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4/30/11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337.50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988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15</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8/28/10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412.50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33</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1/1/11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5/7/11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cs typeface="Arial" charset="0"/>
                        </a:rPr>
                        <a:t>200.00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30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16</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9/4/10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412.50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34</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1/8/11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150.00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52</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5/14/11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96">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9/11/10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0" i="0" u="none" strike="noStrike" cap="none" normalizeH="0" baseline="0" smtClean="0">
                          <a:ln>
                            <a:noFill/>
                          </a:ln>
                          <a:solidFill>
                            <a:schemeClr val="tx1"/>
                          </a:solidFill>
                          <a:effectLst/>
                          <a:latin typeface="Arial" charset="0"/>
                          <a:ea typeface="Times New Roman" pitchFamily="18" charset="0"/>
                          <a:cs typeface="Arial" charset="0"/>
                        </a:rPr>
                        <a:t>35</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1/15/11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rPr>
                        <a:t>125.00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      EARNINGS                     $</a:t>
                      </a:r>
                      <a:r>
                        <a:rPr kumimoji="0" lang="en-US" sz="1100" b="1" i="0" u="none" strike="noStrike" cap="none" normalizeH="0" baseline="0" smtClean="0">
                          <a:ln>
                            <a:noFill/>
                          </a:ln>
                          <a:solidFill>
                            <a:schemeClr val="tx1"/>
                          </a:solidFill>
                          <a:effectLst/>
                          <a:latin typeface="Arial" charset="0"/>
                          <a:ea typeface="Times New Roman" pitchFamily="18" charset="0"/>
                          <a:cs typeface="Arial" charset="0"/>
                        </a:rPr>
                        <a:t>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15,295.00</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1118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9/18/10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362.50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36</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1/22/11</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100" b="0" i="0" u="none" strike="noStrike" cap="none" normalizeH="0" baseline="0" smtClean="0">
                          <a:ln>
                            <a:noFill/>
                          </a:ln>
                          <a:solidFill>
                            <a:schemeClr val="tx1"/>
                          </a:solidFill>
                          <a:effectLst/>
                          <a:latin typeface="Arial" charset="0"/>
                          <a:ea typeface="Times New Roman" pitchFamily="18" charset="0"/>
                          <a:cs typeface="Arial" charset="0"/>
                        </a:rPr>
                        <a:t>125.00</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800" b="1" i="0" u="none" strike="noStrike" cap="none" normalizeH="0" baseline="0" smtClean="0">
                          <a:ln>
                            <a:noFill/>
                          </a:ln>
                          <a:solidFill>
                            <a:schemeClr val="tx1"/>
                          </a:solidFill>
                          <a:effectLst/>
                          <a:latin typeface="Arial" charset="0"/>
                          <a:ea typeface="Times New Roman" pitchFamily="18" charset="0"/>
                          <a:cs typeface="Arial" charset="0"/>
                        </a:rPr>
                        <a:t>       WEEKLY WAGE             $</a:t>
                      </a: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295.98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9939" name="Rectangle 1571"/>
          <p:cNvSpPr>
            <a:spLocks noChangeArrowheads="1"/>
          </p:cNvSpPr>
          <p:nvPr/>
        </p:nvSpPr>
        <p:spPr bwMode="auto">
          <a:xfrm>
            <a:off x="44450" y="8602663"/>
            <a:ext cx="681355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11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5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9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ChangeArrowheads="1"/>
          </p:cNvSpPr>
          <p:nvPr/>
        </p:nvSpPr>
        <p:spPr bwMode="auto">
          <a:xfrm>
            <a:off x="304800" y="457200"/>
            <a:ext cx="6248400" cy="778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i="1">
                <a:solidFill>
                  <a:srgbClr val="0033CC"/>
                </a:solidFill>
              </a:rPr>
              <a:t>AWW calculation explanation:</a:t>
            </a:r>
          </a:p>
          <a:p>
            <a:endParaRPr lang="en-US" sz="3600" b="1" i="1">
              <a:solidFill>
                <a:srgbClr val="0033CC"/>
              </a:solidFill>
            </a:endParaRPr>
          </a:p>
          <a:p>
            <a:r>
              <a:rPr lang="en-US" sz="3600" b="1" i="1"/>
              <a:t>This employee’s weekly earnings generally varied, so §102(4)(A) cannot be used.  The week ending 5/14/11 includes the date of injury and reduces the AWW, so it should be excluded.  The remainder ($15,095.00) should then be divided by 51 weeks (§102(4)(B)).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2708">
                                            <p:txEl>
                                              <p:pRg st="0" end="0"/>
                                            </p:txEl>
                                          </p:spTgt>
                                        </p:tgtEl>
                                        <p:attrNameLst>
                                          <p:attrName>style.visibility</p:attrName>
                                        </p:attrNameLst>
                                      </p:cBhvr>
                                      <p:to>
                                        <p:strVal val="visible"/>
                                      </p:to>
                                    </p:set>
                                    <p:anim calcmode="lin" valueType="num">
                                      <p:cBhvr additive="base">
                                        <p:cTn id="7" dur="500" fill="hold"/>
                                        <p:tgtEl>
                                          <p:spTgt spid="7270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7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2708">
                                            <p:txEl>
                                              <p:pRg st="2" end="2"/>
                                            </p:txEl>
                                          </p:spTgt>
                                        </p:tgtEl>
                                        <p:attrNameLst>
                                          <p:attrName>style.visibility</p:attrName>
                                        </p:attrNameLst>
                                      </p:cBhvr>
                                      <p:to>
                                        <p:strVal val="visible"/>
                                      </p:to>
                                    </p:set>
                                    <p:anim calcmode="lin" valueType="num">
                                      <p:cBhvr additive="base">
                                        <p:cTn id="13" dur="500" fill="hold"/>
                                        <p:tgtEl>
                                          <p:spTgt spid="7270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0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9218" name="Object 2"/>
          <p:cNvGraphicFramePr>
            <a:graphicFrameLocks noChangeAspect="1"/>
          </p:cNvGraphicFramePr>
          <p:nvPr/>
        </p:nvGraphicFramePr>
        <p:xfrm>
          <a:off x="1143000" y="228600"/>
          <a:ext cx="4572000" cy="606425"/>
        </p:xfrm>
        <a:graphic>
          <a:graphicData uri="http://schemas.openxmlformats.org/presentationml/2006/ole">
            <mc:AlternateContent xmlns:mc="http://schemas.openxmlformats.org/markup-compatibility/2006">
              <mc:Choice xmlns:v="urn:schemas-microsoft-com:vml" Requires="v">
                <p:oleObj spid="_x0000_s9465" name="Document" r:id="rId3" imgW="7487810" imgH="991468" progId="Word.Document.8">
                  <p:embed/>
                </p:oleObj>
              </mc:Choice>
              <mc:Fallback>
                <p:oleObj name="Document" r:id="rId3" imgW="7487810" imgH="991468"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
                        <a:ext cx="45720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198" name="Group 262"/>
          <p:cNvGraphicFramePr>
            <a:graphicFrameLocks noGrp="1"/>
          </p:cNvGraphicFramePr>
          <p:nvPr/>
        </p:nvGraphicFramePr>
        <p:xfrm>
          <a:off x="152400" y="762000"/>
          <a:ext cx="6629400" cy="1584325"/>
        </p:xfrm>
        <a:graphic>
          <a:graphicData uri="http://schemas.openxmlformats.org/drawingml/2006/table">
            <a:tbl>
              <a:tblPr/>
              <a:tblGrid>
                <a:gridCol w="2306638"/>
                <a:gridCol w="1947862"/>
                <a:gridCol w="182563"/>
                <a:gridCol w="182562"/>
                <a:gridCol w="439738"/>
                <a:gridCol w="365125"/>
                <a:gridCol w="182562"/>
                <a:gridCol w="1022350"/>
              </a:tblGrid>
              <a:tr h="2254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 INSURER FILE NUMBER:</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6. SOCIAL SECURITY NUMBER</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7. WCB FILE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425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2. EMPLOYER NAME: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Store</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8. EMPLOYEE LAST NAME: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9. FIRST NAME:</a:t>
                      </a:r>
                      <a:endParaRPr kumimoji="0" lang="en-US" sz="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David</a:t>
                      </a:r>
                      <a:endParaRPr kumimoji="0" lang="en-US" sz="1200" b="0" i="0" u="none" strike="noStrike" cap="none" normalizeH="0" baseline="0" smtClean="0">
                        <a:ln>
                          <a:noFill/>
                        </a:ln>
                        <a:solidFill>
                          <a:schemeClr val="tx1"/>
                        </a:solidFill>
                        <a:effectLst/>
                        <a:latin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10. M.I.:</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8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3. EMPLOYER MAILING ADDRESS AND PHONE NUMBER: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11. ADDRESS-NUMBER AND STREET:</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9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 INSURER NAME: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12. CITY:</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13. STATE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14. ZIP:</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15. HOME PHONE:</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8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5. INSURER MAILING ADDRESS:</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16. DATE OF INJURY:</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6/15/11</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17. DESCRIPTION OF INJURY:</a:t>
                      </a: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9253" name="Rectangle 37"/>
          <p:cNvSpPr>
            <a:spLocks noChangeArrowheads="1"/>
          </p:cNvSpPr>
          <p:nvPr/>
        </p:nvSpPr>
        <p:spPr bwMode="auto">
          <a:xfrm>
            <a:off x="3259138"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254" name="Rectangle 38"/>
          <p:cNvSpPr>
            <a:spLocks noChangeArrowheads="1"/>
          </p:cNvSpPr>
          <p:nvPr/>
        </p:nvSpPr>
        <p:spPr bwMode="auto">
          <a:xfrm>
            <a:off x="3259138"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255" name="Rectangle 39"/>
          <p:cNvSpPr>
            <a:spLocks noChangeArrowheads="1"/>
          </p:cNvSpPr>
          <p:nvPr/>
        </p:nvSpPr>
        <p:spPr bwMode="auto">
          <a:xfrm>
            <a:off x="6276975" y="-1397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256" name="Rectangle 40"/>
          <p:cNvSpPr>
            <a:spLocks noChangeArrowheads="1"/>
          </p:cNvSpPr>
          <p:nvPr/>
        </p:nvSpPr>
        <p:spPr bwMode="auto">
          <a:xfrm>
            <a:off x="6276975" y="-322263"/>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257" name="Rectangle 41"/>
          <p:cNvSpPr>
            <a:spLocks noChangeArrowheads="1"/>
          </p:cNvSpPr>
          <p:nvPr/>
        </p:nvSpPr>
        <p:spPr bwMode="auto">
          <a:xfrm>
            <a:off x="-169863" y="-481013"/>
            <a:ext cx="26289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aphicFrame>
        <p:nvGraphicFramePr>
          <p:cNvPr id="40196" name="Group 260"/>
          <p:cNvGraphicFramePr>
            <a:graphicFrameLocks noGrp="1"/>
          </p:cNvGraphicFramePr>
          <p:nvPr/>
        </p:nvGraphicFramePr>
        <p:xfrm>
          <a:off x="152400" y="2438400"/>
          <a:ext cx="6629400" cy="5351463"/>
        </p:xfrm>
        <a:graphic>
          <a:graphicData uri="http://schemas.openxmlformats.org/drawingml/2006/table">
            <a:tbl>
              <a:tblPr/>
              <a:tblGrid>
                <a:gridCol w="457200"/>
                <a:gridCol w="838200"/>
                <a:gridCol w="914400"/>
                <a:gridCol w="381000"/>
                <a:gridCol w="220663"/>
                <a:gridCol w="531812"/>
                <a:gridCol w="182563"/>
                <a:gridCol w="881062"/>
                <a:gridCol w="317500"/>
                <a:gridCol w="990600"/>
                <a:gridCol w="287338"/>
                <a:gridCol w="627062"/>
              </a:tblGrid>
              <a:tr h="457254">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18. DOES EMPLOYEE WORK</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FOR ANOTHER EMPLOYER?</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IF YES, THE EMPLOYER SHALL SUBMIT A WAGE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STATEMENT FROM EACH ADDITIONAL EMPLOYER.</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19. DOES EMPLOYEE RECEIVE FRINGE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BENEFITS THAT MAY STOP WHILE ON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WORKERS; COMPENSATION?.</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YES</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kumimoji="0" lang="en-US" sz="6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NO</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2902">
                <a:tc gridSpan="12">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20.                                                                                   </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43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WEEK ENDING</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GROSS EARNINGS</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19</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WK</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37</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862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38</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3</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39</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6038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22</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5</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23</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6</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24</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42</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386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7</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25</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43</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8</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26</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44</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9</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27</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45</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386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28</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46</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5452">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29</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47</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2862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48</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43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13</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49</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5/28/11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50.00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43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14</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32</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50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6/4/11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400.00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43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15</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33</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51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6/11/11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200.00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2743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16</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34</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52</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6/18/11</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1200" b="0" i="0" u="none" strike="noStrike" cap="none" normalizeH="0" baseline="0" smtClean="0">
                          <a:ln>
                            <a:noFill/>
                          </a:ln>
                          <a:solidFill>
                            <a:schemeClr val="tx1"/>
                          </a:solidFill>
                          <a:effectLst/>
                          <a:latin typeface="Arial" charset="0"/>
                          <a:ea typeface="Times New Roman" pitchFamily="18" charset="0"/>
                          <a:cs typeface="Arial" charset="0"/>
                        </a:rPr>
                        <a:t>150.00</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580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35</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21. TOTAL</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EARNINGS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  800.00</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5566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18</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0" i="0" u="none" strike="noStrike" cap="none" normalizeH="0" baseline="0" smtClean="0">
                          <a:ln>
                            <a:noFill/>
                          </a:ln>
                          <a:solidFill>
                            <a:schemeClr val="tx1"/>
                          </a:solidFill>
                          <a:effectLst/>
                          <a:latin typeface="Arial" charset="0"/>
                          <a:ea typeface="Times New Roman" pitchFamily="18" charset="0"/>
                          <a:cs typeface="Arial" charset="0"/>
                        </a:rPr>
                        <a:t>36</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22. GROSS AVERAGE</a:t>
                      </a:r>
                      <a:endParaRPr kumimoji="0" lang="en-US" sz="6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r>
                        <a:rPr kumimoji="0" lang="en-US" sz="600" b="1" i="0" u="none" strike="noStrike" cap="none" normalizeH="0" baseline="0" smtClean="0">
                          <a:ln>
                            <a:noFill/>
                          </a:ln>
                          <a:solidFill>
                            <a:schemeClr val="tx1"/>
                          </a:solidFill>
                          <a:effectLst/>
                          <a:latin typeface="Arial" charset="0"/>
                          <a:ea typeface="Times New Roman" pitchFamily="18" charset="0"/>
                          <a:cs typeface="Arial" charset="0"/>
                        </a:rPr>
                        <a:t>       WEEKLY WAGE             </a:t>
                      </a:r>
                      <a:r>
                        <a:rPr kumimoji="0" lang="en-US" sz="1200" b="1" i="0" u="none" strike="noStrike" cap="none" normalizeH="0" baseline="0" smtClean="0">
                          <a:ln>
                            <a:noFill/>
                          </a:ln>
                          <a:solidFill>
                            <a:schemeClr val="tx1"/>
                          </a:solidFill>
                          <a:effectLst/>
                          <a:latin typeface="Arial" charset="0"/>
                          <a:ea typeface="Times New Roman" pitchFamily="18" charset="0"/>
                          <a:cs typeface="Arial" charset="0"/>
                        </a:rPr>
                        <a:t>$  Unknown</a:t>
                      </a:r>
                      <a:endParaRPr kumimoji="0" lang="en-US" sz="12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9456" name="Text Box 240"/>
          <p:cNvSpPr txBox="1">
            <a:spLocks noChangeArrowheads="1"/>
          </p:cNvSpPr>
          <p:nvPr/>
        </p:nvSpPr>
        <p:spPr bwMode="auto">
          <a:xfrm>
            <a:off x="228600" y="8382000"/>
            <a:ext cx="662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9457" name="Text Box 241"/>
          <p:cNvSpPr txBox="1">
            <a:spLocks noChangeArrowheads="1"/>
          </p:cNvSpPr>
          <p:nvPr/>
        </p:nvSpPr>
        <p:spPr bwMode="auto">
          <a:xfrm>
            <a:off x="441325" y="7961313"/>
            <a:ext cx="61880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9458" name="Text Box 242"/>
          <p:cNvSpPr txBox="1">
            <a:spLocks noChangeArrowheads="1"/>
          </p:cNvSpPr>
          <p:nvPr/>
        </p:nvSpPr>
        <p:spPr bwMode="auto">
          <a:xfrm>
            <a:off x="669925" y="7885113"/>
            <a:ext cx="54260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40179" name="Rectangle 243"/>
          <p:cNvSpPr>
            <a:spLocks noChangeArrowheads="1"/>
          </p:cNvSpPr>
          <p:nvPr/>
        </p:nvSpPr>
        <p:spPr bwMode="auto">
          <a:xfrm>
            <a:off x="152400" y="8228013"/>
            <a:ext cx="6705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tabLst>
                <a:tab pos="-76200" algn="l"/>
                <a:tab pos="276225" algn="l"/>
                <a:tab pos="619125" algn="l"/>
                <a:tab pos="742950" algn="l"/>
                <a:tab pos="2743200" algn="l"/>
                <a:tab pos="4114800" algn="l"/>
                <a:tab pos="54864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Lst>
            </a:pPr>
            <a:endParaRPr lang="en-US" sz="1200" b="1" i="1"/>
          </a:p>
        </p:txBody>
      </p:sp>
      <p:sp>
        <p:nvSpPr>
          <p:cNvPr id="9460" name="Rectangle 264"/>
          <p:cNvSpPr>
            <a:spLocks noChangeArrowheads="1"/>
          </p:cNvSpPr>
          <p:nvPr/>
        </p:nvSpPr>
        <p:spPr bwMode="auto">
          <a:xfrm>
            <a:off x="32766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461" name="Rectangle 265"/>
          <p:cNvSpPr>
            <a:spLocks noChangeArrowheads="1"/>
          </p:cNvSpPr>
          <p:nvPr/>
        </p:nvSpPr>
        <p:spPr bwMode="auto">
          <a:xfrm>
            <a:off x="3276600" y="27432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462" name="Rectangle 266"/>
          <p:cNvSpPr>
            <a:spLocks noChangeArrowheads="1"/>
          </p:cNvSpPr>
          <p:nvPr/>
        </p:nvSpPr>
        <p:spPr bwMode="auto">
          <a:xfrm>
            <a:off x="6477000" y="2590800"/>
            <a:ext cx="92075" cy="92075"/>
          </a:xfrm>
          <a:prstGeom prst="rect">
            <a:avLst/>
          </a:prstGeom>
          <a:solidFill>
            <a:srgbClr val="FFFFFF"/>
          </a:solidFill>
          <a:ln w="9525">
            <a:solidFill>
              <a:srgbClr val="000000"/>
            </a:solidFill>
            <a:miter lim="800000"/>
            <a:headEnd/>
            <a:tailEnd/>
          </a:ln>
        </p:spPr>
        <p:txBody>
          <a:bodyPr/>
          <a:lstStyle/>
          <a:p>
            <a:endParaRPr lang="en-US"/>
          </a:p>
        </p:txBody>
      </p:sp>
      <p:sp>
        <p:nvSpPr>
          <p:cNvPr id="9463" name="Rectangle 267"/>
          <p:cNvSpPr>
            <a:spLocks noChangeArrowheads="1"/>
          </p:cNvSpPr>
          <p:nvPr/>
        </p:nvSpPr>
        <p:spPr bwMode="auto">
          <a:xfrm>
            <a:off x="6477000" y="2743200"/>
            <a:ext cx="92075" cy="92075"/>
          </a:xfrm>
          <a:prstGeom prst="rect">
            <a:avLst/>
          </a:prstGeom>
          <a:solidFill>
            <a:srgbClr val="FFFFFF"/>
          </a:solidFill>
          <a:ln w="9525">
            <a:solidFill>
              <a:srgbClr val="000000"/>
            </a:solidFill>
            <a:miter lim="800000"/>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40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7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ChangeArrowheads="1"/>
          </p:cNvSpPr>
          <p:nvPr/>
        </p:nvSpPr>
        <p:spPr bwMode="auto">
          <a:xfrm>
            <a:off x="228600" y="381000"/>
            <a:ext cx="6165850" cy="786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000" b="1" i="1">
                <a:solidFill>
                  <a:srgbClr val="0033CC"/>
                </a:solidFill>
              </a:rPr>
              <a:t>AWW calculation explanation:</a:t>
            </a:r>
            <a:r>
              <a:rPr lang="en-US" sz="3000" b="1" i="1"/>
              <a:t>  </a:t>
            </a:r>
          </a:p>
          <a:p>
            <a:endParaRPr lang="en-US" sz="3000" b="1" i="1"/>
          </a:p>
          <a:p>
            <a:r>
              <a:rPr lang="en-US" sz="3000" b="1" i="1"/>
              <a:t>There are not enough weeks to apply §102(4)(A), and §102(4)(C) cannot be used because this is not seasonal employment.  Section 102(4)(B) may not be reasonable or fair in this case, </a:t>
            </a:r>
            <a:r>
              <a:rPr lang="en-US" sz="3000" b="1" i="1" u="sng"/>
              <a:t>t</a:t>
            </a:r>
            <a:r>
              <a:rPr lang="en-US" sz="3000" b="1" i="1"/>
              <a:t>herefore, comparable employees’ wages should be obtained and reviewed along with this employee’s previous wages, earnings or salary  in order to arrive at an AWW that reasonably represents the employee’s weekly earning capacity (§102(4)(D)).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3732">
                                            <p:txEl>
                                              <p:pRg st="0" end="0"/>
                                            </p:txEl>
                                          </p:spTgt>
                                        </p:tgtEl>
                                        <p:attrNameLst>
                                          <p:attrName>style.visibility</p:attrName>
                                        </p:attrNameLst>
                                      </p:cBhvr>
                                      <p:to>
                                        <p:strVal val="visible"/>
                                      </p:to>
                                    </p:set>
                                    <p:animEffect transition="in" filter="blinds(horizontal)">
                                      <p:cBhvr>
                                        <p:cTn id="7" dur="500"/>
                                        <p:tgtEl>
                                          <p:spTgt spid="7373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3" fill="hold" nodeType="clickEffect">
                                  <p:stCondLst>
                                    <p:cond delay="0"/>
                                  </p:stCondLst>
                                  <p:childTnLst>
                                    <p:set>
                                      <p:cBhvr>
                                        <p:cTn id="11" dur="1" fill="hold">
                                          <p:stCondLst>
                                            <p:cond delay="0"/>
                                          </p:stCondLst>
                                        </p:cTn>
                                        <p:tgtEl>
                                          <p:spTgt spid="73732">
                                            <p:txEl>
                                              <p:pRg st="2" end="2"/>
                                            </p:txEl>
                                          </p:spTgt>
                                        </p:tgtEl>
                                        <p:attrNameLst>
                                          <p:attrName>style.visibility</p:attrName>
                                        </p:attrNameLst>
                                      </p:cBhvr>
                                      <p:to>
                                        <p:strVal val="visible"/>
                                      </p:to>
                                    </p:set>
                                    <p:anim calcmode="lin" valueType="num">
                                      <p:cBhvr additive="base">
                                        <p:cTn id="12" dur="500" fill="hold"/>
                                        <p:tgtEl>
                                          <p:spTgt spid="73732">
                                            <p:txEl>
                                              <p:pRg st="2" end="2"/>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3732">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1066</TotalTime>
  <Words>4815</Words>
  <Application>Microsoft Office PowerPoint</Application>
  <PresentationFormat>On-screen Show (4:3)</PresentationFormat>
  <Paragraphs>2251</Paragraphs>
  <Slides>25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Default Design</vt:lpstr>
      <vt:lpstr>Document</vt:lpstr>
      <vt:lpstr>AWW CALCULATIONS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Workers' Compensation Board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Kimberlee Barriere</dc:creator>
  <cp:lastModifiedBy>Gordon Davis</cp:lastModifiedBy>
  <cp:revision>49</cp:revision>
  <dcterms:created xsi:type="dcterms:W3CDTF">2007-11-17T15:01:50Z</dcterms:created>
  <dcterms:modified xsi:type="dcterms:W3CDTF">2016-02-09T18:46:00Z</dcterms:modified>
</cp:coreProperties>
</file>