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72" r:id="rId11"/>
    <p:sldId id="266" r:id="rId12"/>
    <p:sldId id="267" r:id="rId13"/>
    <p:sldId id="269" r:id="rId14"/>
    <p:sldId id="270" r:id="rId15"/>
    <p:sldId id="268" r:id="rId16"/>
    <p:sldId id="271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25" autoAdjust="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4DBE06-7FBC-46E5-AAB3-E4FECF955D58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E6153B3-2FE7-40C0-A524-2DC071E2B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6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8C2C5C4-B9D7-4DD9-9446-D17EBDE0FC06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B541E5D-957B-492E-A8FE-9AC9B9B51B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73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6766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93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“Other significant issues” identifies issues &amp; problems not specifically covered by form filing or timeliness &amp; accuracy</a:t>
            </a:r>
            <a:r>
              <a:rPr lang="en-US" baseline="0" dirty="0" smtClean="0"/>
              <a:t> of indemnity payments.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572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Exit Conference is an initial summary of the problems and issues found by the auditor in form filing,</a:t>
            </a:r>
            <a:r>
              <a:rPr lang="en-US" baseline="0" dirty="0" smtClean="0"/>
              <a:t> timeliness and accuracy of indemnity payments, and other significant issues.  </a:t>
            </a:r>
            <a:r>
              <a:rPr lang="en-US" dirty="0" smtClean="0"/>
              <a:t> </a:t>
            </a:r>
          </a:p>
          <a:p>
            <a:r>
              <a:rPr lang="en-US" dirty="0" smtClean="0"/>
              <a:t>Do not pay penalties to State of Maine at this time!</a:t>
            </a:r>
          </a:p>
          <a:p>
            <a:r>
              <a:rPr lang="en-US" dirty="0" smtClean="0"/>
              <a:t>Sign &amp; return</a:t>
            </a:r>
            <a:r>
              <a:rPr lang="en-US" baseline="0" dirty="0" smtClean="0"/>
              <a:t> – indicates ONLY that you have reviewed, NOT that you agree.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84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19"/>
              </a:spcAft>
            </a:pPr>
            <a:r>
              <a:rPr lang="en-US" dirty="0">
                <a:ea typeface="Calibri"/>
                <a:cs typeface="Times New Roman"/>
              </a:rPr>
              <a:t>205(3) – delay of initial, subsequent, or other indemnity payment - $50/day paid to employee for delays beyond 30 days.  Max $1,500.</a:t>
            </a:r>
          </a:p>
          <a:p>
            <a:pPr>
              <a:lnSpc>
                <a:spcPct val="115000"/>
              </a:lnSpc>
              <a:spcAft>
                <a:spcPts val="1019"/>
              </a:spcAft>
            </a:pPr>
            <a:r>
              <a:rPr lang="en-US" dirty="0">
                <a:ea typeface="Calibri"/>
                <a:cs typeface="Times New Roman"/>
              </a:rPr>
              <a:t>324(2)(A) - $50/day to employee, remainder to Board Administrative Fund.</a:t>
            </a:r>
          </a:p>
          <a:p>
            <a:pPr>
              <a:lnSpc>
                <a:spcPct val="115000"/>
              </a:lnSpc>
              <a:spcAft>
                <a:spcPts val="1019"/>
              </a:spcAft>
            </a:pPr>
            <a:r>
              <a:rPr lang="en-US" dirty="0">
                <a:ea typeface="Calibri"/>
                <a:cs typeface="Times New Roman"/>
              </a:rPr>
              <a:t>359(2), 360(1)(A), 360(1)(B), 360(2) paid to State General Fund</a:t>
            </a:r>
          </a:p>
          <a:p>
            <a:pPr>
              <a:lnSpc>
                <a:spcPct val="115000"/>
              </a:lnSpc>
              <a:spcAft>
                <a:spcPts val="1019"/>
              </a:spcAft>
            </a:pPr>
            <a:endParaRPr lang="en-US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19"/>
              </a:spcAft>
            </a:pPr>
            <a:endParaRPr lang="en-US" dirty="0"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660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225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Another peer review is done prior to issuing the draft report.</a:t>
            </a:r>
          </a:p>
          <a:p>
            <a:r>
              <a:rPr lang="en-US" dirty="0" smtClean="0"/>
              <a:t>Disagreements</a:t>
            </a:r>
            <a:r>
              <a:rPr lang="en-US" baseline="0" dirty="0" smtClean="0"/>
              <a:t> with the auditor’s findings will be reviewed.</a:t>
            </a:r>
          </a:p>
          <a:p>
            <a:r>
              <a:rPr lang="en-US" baseline="0" dirty="0" smtClean="0"/>
              <a:t>Penalty amounts may be negotiated with the Deputy Director.  </a:t>
            </a:r>
          </a:p>
          <a:p>
            <a:r>
              <a:rPr lang="en-US" baseline="0" dirty="0" smtClean="0"/>
              <a:t>The final report is made available to the industry and to the public.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39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949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“Recommend appropriate actions” may include penalties, CAPs,</a:t>
            </a:r>
            <a:r>
              <a:rPr lang="en-US" baseline="0" dirty="0" smtClean="0"/>
              <a:t> and referral to the Abuse Investigative Unit or to the Bureau of Insurance.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31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3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“Independent” means</a:t>
            </a:r>
            <a:r>
              <a:rPr lang="en-US" baseline="0" dirty="0" smtClean="0"/>
              <a:t> free from family influences, financial interests, biases, restrictions,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135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Benchmarks – FROI 85%, MOP 85%, NOC 90%.  If one of the percentages are 10% or more below benchmark,</a:t>
            </a:r>
            <a:r>
              <a:rPr lang="en-US" baseline="0" dirty="0" smtClean="0"/>
              <a:t> form filing audit applies.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474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check is done to make sure indemnity claims reported by the entity match the indemnity claims per Board records.</a:t>
            </a:r>
            <a:r>
              <a:rPr lang="en-US" baseline="0" dirty="0" smtClean="0"/>
              <a:t>  Entity records include payment detail, adjuster’s notes, board forms, M-1’s, post-injury wage records.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5413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Meet the</a:t>
            </a:r>
            <a:r>
              <a:rPr lang="en-US" baseline="0" dirty="0" smtClean="0"/>
              <a:t> benchmarks for FROI, MOP, &amp; NOC and we don’t normally do the form filing audit.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 6/8 day payment lag is acceptable if due to a holiday.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531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 AWW and WCR calculated correctly?</a:t>
            </a:r>
            <a:r>
              <a:rPr lang="en-US" baseline="0" dirty="0" smtClean="0"/>
              <a:t>  </a:t>
            </a:r>
          </a:p>
          <a:p>
            <a:r>
              <a:rPr lang="en-US" baseline="0" dirty="0" smtClean="0"/>
              <a:t>Was waiting period calculated correctly?  Was it paid if incapacity continued beyond 14 days?  </a:t>
            </a:r>
          </a:p>
          <a:p>
            <a:r>
              <a:rPr lang="en-US" baseline="0" dirty="0" smtClean="0"/>
              <a:t>If NOC was filed late, was employee paid benefits until it was filed?  </a:t>
            </a:r>
          </a:p>
          <a:p>
            <a:r>
              <a:rPr lang="en-US" baseline="0" dirty="0" smtClean="0"/>
              <a:t>Was maximum exceeded?  Was it adjusted July 1?  Was a Modification filed?</a:t>
            </a:r>
          </a:p>
          <a:p>
            <a:r>
              <a:rPr lang="en-US" baseline="0" dirty="0" smtClean="0"/>
              <a:t>Did FROI indicate paid ½ day on DOI?  Was it counted as a day of incapacity?  </a:t>
            </a:r>
          </a:p>
          <a:p>
            <a:r>
              <a:rPr lang="en-US" baseline="0" dirty="0" smtClean="0"/>
              <a:t>Were benefits modified or discontinued properly?</a:t>
            </a:r>
          </a:p>
          <a:p>
            <a:r>
              <a:rPr lang="en-US" baseline="0" dirty="0" smtClean="0"/>
              <a:t>If a WCB-8 was filed do we have a postmarked receipt showing it went certified?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41E5D-957B-492E-A8FE-9AC9B9B51B2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93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89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94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01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665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56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0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17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36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76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42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27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33D41-7B19-4431-A19E-83A9C9A85C93}" type="datetimeFigureOut">
              <a:rPr lang="en-US" smtClean="0"/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0EA97-623B-4913-B63F-655CC5F755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6856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676399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Courier" pitchFamily="49" charset="0"/>
              </a:rPr>
              <a:t>The Audit Process</a:t>
            </a:r>
            <a:endParaRPr lang="en-US" sz="5400" b="1" dirty="0">
              <a:latin typeface="Courier" pitchFamily="49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5257800"/>
            <a:ext cx="83058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Maine Workers’ Compensation Board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305" y="1600200"/>
            <a:ext cx="2743200" cy="2743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Web Feb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277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/>
              <a:t>Testing</a:t>
            </a:r>
            <a:r>
              <a:rPr lang="en-US" sz="5000" dirty="0" smtClean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Medical payments</a:t>
            </a:r>
          </a:p>
          <a:p>
            <a:pPr lvl="1"/>
            <a:r>
              <a:rPr lang="en-US" sz="3000" b="1" dirty="0" smtClean="0"/>
              <a:t>Paid within 30 days</a:t>
            </a:r>
          </a:p>
          <a:p>
            <a:pPr lvl="1"/>
            <a:r>
              <a:rPr lang="en-US" sz="3000" b="1" dirty="0" smtClean="0"/>
              <a:t>Paid in accordance with medical fee schedule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5418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Other Significant Issues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Examples</a:t>
            </a:r>
          </a:p>
          <a:p>
            <a:pPr lvl="1"/>
            <a:r>
              <a:rPr lang="en-US" b="1" dirty="0" smtClean="0"/>
              <a:t>Licensing or jurisdiction issues</a:t>
            </a:r>
          </a:p>
          <a:p>
            <a:pPr lvl="1"/>
            <a:r>
              <a:rPr lang="en-US" b="1" dirty="0" smtClean="0"/>
              <a:t>Incorrect dates / misleading information</a:t>
            </a:r>
          </a:p>
          <a:p>
            <a:pPr lvl="1"/>
            <a:r>
              <a:rPr lang="en-US" b="1" dirty="0" smtClean="0"/>
              <a:t>Reporting interest / penalties as weekly compensation on the WCB-11</a:t>
            </a:r>
          </a:p>
          <a:p>
            <a:pPr lvl="1"/>
            <a:r>
              <a:rPr lang="en-US" b="1" dirty="0" smtClean="0"/>
              <a:t>Improper recovery of overpayments</a:t>
            </a:r>
          </a:p>
          <a:p>
            <a:pPr lvl="1"/>
            <a:r>
              <a:rPr lang="en-US" b="1" dirty="0" smtClean="0"/>
              <a:t>Failure to cooperate with auditor’s requests</a:t>
            </a:r>
          </a:p>
          <a:p>
            <a:pPr lvl="1"/>
            <a:r>
              <a:rPr lang="en-US" b="1" dirty="0" smtClean="0"/>
              <a:t>Failure to comply with record retention requirements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0290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Exit Conference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r>
              <a:rPr lang="en-US" dirty="0" smtClean="0"/>
              <a:t>Summary of audit findings</a:t>
            </a:r>
          </a:p>
          <a:p>
            <a:r>
              <a:rPr lang="en-US" dirty="0" smtClean="0"/>
              <a:t>Request for additional forms &amp; information</a:t>
            </a:r>
          </a:p>
          <a:p>
            <a:r>
              <a:rPr lang="en-US" dirty="0" smtClean="0"/>
              <a:t>Request for payment to employees and/or medical providers for claims found to be underpaid</a:t>
            </a:r>
          </a:p>
          <a:p>
            <a:r>
              <a:rPr lang="en-US" dirty="0" smtClean="0"/>
              <a:t>Penalty exposure</a:t>
            </a:r>
          </a:p>
          <a:p>
            <a:pPr lvl="1"/>
            <a:r>
              <a:rPr lang="en-US" dirty="0" smtClean="0"/>
              <a:t>Missing/late forms</a:t>
            </a:r>
          </a:p>
          <a:p>
            <a:pPr lvl="1"/>
            <a:r>
              <a:rPr lang="en-US" dirty="0" smtClean="0"/>
              <a:t>Missing/late benefit payments</a:t>
            </a:r>
          </a:p>
          <a:p>
            <a:pPr lvl="1"/>
            <a:r>
              <a:rPr lang="en-US" dirty="0" smtClean="0"/>
              <a:t>Questionable claim handling techniques </a:t>
            </a:r>
          </a:p>
          <a:p>
            <a:pPr lvl="1"/>
            <a:r>
              <a:rPr lang="en-US" dirty="0" smtClean="0"/>
              <a:t>Fraud or willful violation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02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Penalty Exposure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205(3) Delays in payment - $50 per day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>
                <a:ea typeface="Calibri"/>
                <a:cs typeface="Times New Roman"/>
              </a:rPr>
              <a:t>324(2)(A) Failure to pay - $200 per day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/>
              <a:t>359(2) Questionable claims handling - $25,000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/>
              <a:t>360(1)(A) Forms required but not filed - $100 each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/>
              <a:t>360(1)(B) Forms filed late - $100 each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800" b="1" dirty="0" smtClean="0"/>
              <a:t>360(2) Willful violation or fraud - $10,000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3800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Questionable Claims-Handling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b="1" u="sng" dirty="0" smtClean="0"/>
              <a:t>Examples</a:t>
            </a:r>
          </a:p>
          <a:p>
            <a:r>
              <a:rPr lang="en-US" sz="3500" dirty="0" smtClean="0"/>
              <a:t>Chronic failure to file forms or file timely</a:t>
            </a:r>
          </a:p>
          <a:p>
            <a:r>
              <a:rPr lang="en-US" sz="3500" dirty="0" smtClean="0"/>
              <a:t>Excessive errors on reconciliation responses</a:t>
            </a:r>
          </a:p>
          <a:p>
            <a:r>
              <a:rPr lang="en-US" sz="3500" dirty="0" smtClean="0"/>
              <a:t>Chronic incomplete/inaccurate/inconsistent information on Board filings</a:t>
            </a:r>
          </a:p>
          <a:p>
            <a:r>
              <a:rPr lang="en-US" sz="3500" dirty="0" smtClean="0"/>
              <a:t>Chronic payment delays</a:t>
            </a:r>
          </a:p>
          <a:p>
            <a:r>
              <a:rPr lang="en-US" sz="3500" dirty="0" smtClean="0"/>
              <a:t>Chronic inaccuracy of benefit payments</a:t>
            </a:r>
          </a:p>
          <a:p>
            <a:r>
              <a:rPr lang="en-US" sz="3500" dirty="0" smtClean="0"/>
              <a:t>Pattern </a:t>
            </a:r>
            <a:r>
              <a:rPr lang="en-US" sz="3500" dirty="0"/>
              <a:t>of excessively low provisional rates </a:t>
            </a:r>
            <a:endParaRPr lang="en-US" sz="3500" dirty="0" smtClean="0"/>
          </a:p>
          <a:p>
            <a:r>
              <a:rPr lang="en-US" sz="3500" dirty="0" smtClean="0"/>
              <a:t>Chronic late or inaccurate payment of medical bills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93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Audit Report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5334000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Issued as a draft until accepted and agreed upon by the entity and the Board</a:t>
            </a:r>
          </a:p>
          <a:p>
            <a:endParaRPr lang="en-US" sz="800" b="1" dirty="0" smtClean="0"/>
          </a:p>
          <a:p>
            <a:r>
              <a:rPr lang="en-US" sz="2800" b="1" dirty="0" smtClean="0"/>
              <a:t>Indicates compliance percentages for:</a:t>
            </a:r>
          </a:p>
          <a:p>
            <a:pPr lvl="1"/>
            <a:r>
              <a:rPr lang="en-US" b="1" dirty="0" smtClean="0"/>
              <a:t>All forms</a:t>
            </a:r>
          </a:p>
          <a:p>
            <a:pPr lvl="1"/>
            <a:r>
              <a:rPr lang="en-US" b="1" dirty="0" smtClean="0"/>
              <a:t>Timeliness of initial, subsequent, and other payments</a:t>
            </a:r>
          </a:p>
          <a:p>
            <a:pPr lvl="1"/>
            <a:r>
              <a:rPr lang="en-US" b="1" dirty="0" smtClean="0"/>
              <a:t>Accuracy of AWW, WCR, partial benefits, and total indemnity paid</a:t>
            </a:r>
          </a:p>
          <a:p>
            <a:pPr lvl="1"/>
            <a:r>
              <a:rPr lang="en-US" b="1" dirty="0" smtClean="0"/>
              <a:t>Timeliness &amp; accuracy of medical payments</a:t>
            </a:r>
          </a:p>
          <a:p>
            <a:pPr lvl="1"/>
            <a:endParaRPr lang="en-US" sz="800" b="1" dirty="0" smtClean="0"/>
          </a:p>
          <a:p>
            <a:r>
              <a:rPr lang="en-US" sz="2800" b="1" dirty="0" smtClean="0"/>
              <a:t>Subject to rebuttal and/or negotiation by the entity</a:t>
            </a:r>
            <a:endParaRPr lang="en-US" sz="800" b="1" dirty="0" smtClean="0"/>
          </a:p>
          <a:p>
            <a:endParaRPr lang="en-US" sz="800" b="1" dirty="0"/>
          </a:p>
          <a:p>
            <a:r>
              <a:rPr lang="en-US" sz="2800" b="1" dirty="0" smtClean="0"/>
              <a:t>Issued and published as a final report when accepted by the entity</a:t>
            </a:r>
          </a:p>
        </p:txBody>
      </p:sp>
    </p:spTree>
    <p:extLst>
      <p:ext uri="{BB962C8B-B14F-4D97-AF65-F5344CB8AC3E}">
        <p14:creationId xmlns:p14="http://schemas.microsoft.com/office/powerpoint/2010/main" val="32510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i="1" dirty="0" smtClean="0"/>
              <a:t>Questions??</a:t>
            </a:r>
            <a:endParaRPr lang="en-US" sz="6600" b="1" i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62" t="3102" r="10668" b="5555"/>
          <a:stretch/>
        </p:blipFill>
        <p:spPr>
          <a:xfrm>
            <a:off x="4419600" y="1524000"/>
            <a:ext cx="3374966" cy="3507971"/>
          </a:xfr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2" y="4343400"/>
            <a:ext cx="398018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041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i="1" dirty="0" smtClean="0"/>
              <a:t>Glossary of Terms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307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/>
              <a:t>Board </a:t>
            </a:r>
            <a:r>
              <a:rPr lang="en-US" dirty="0" smtClean="0"/>
              <a:t>– Maine Workers’ Compensation Board</a:t>
            </a:r>
          </a:p>
          <a:p>
            <a:pPr marL="0" lvl="0" indent="0">
              <a:buNone/>
            </a:pPr>
            <a:r>
              <a:rPr lang="en-US" sz="3600" b="1" dirty="0">
                <a:solidFill>
                  <a:prstClr val="white"/>
                </a:solidFill>
              </a:rPr>
              <a:t>CAP </a:t>
            </a:r>
            <a:r>
              <a:rPr lang="en-US" dirty="0">
                <a:solidFill>
                  <a:prstClr val="white"/>
                </a:solidFill>
              </a:rPr>
              <a:t>- Corrective Action </a:t>
            </a:r>
            <a:r>
              <a:rPr lang="en-US" dirty="0" smtClean="0">
                <a:solidFill>
                  <a:prstClr val="white"/>
                </a:solidFill>
              </a:rPr>
              <a:t>Plan</a:t>
            </a:r>
          </a:p>
          <a:p>
            <a:pPr marL="0" lvl="0" indent="0">
              <a:buNone/>
            </a:pPr>
            <a:r>
              <a:rPr lang="en-US" sz="3600" b="1" dirty="0" smtClean="0">
                <a:solidFill>
                  <a:prstClr val="white"/>
                </a:solidFill>
              </a:rPr>
              <a:t>CFA</a:t>
            </a:r>
            <a:r>
              <a:rPr lang="en-US" dirty="0" smtClean="0">
                <a:solidFill>
                  <a:prstClr val="white"/>
                </a:solidFill>
              </a:rPr>
              <a:t> – Complaint For Audit</a:t>
            </a:r>
          </a:p>
          <a:p>
            <a:pPr marL="0" lvl="0" indent="0">
              <a:buNone/>
            </a:pPr>
            <a:r>
              <a:rPr lang="en-US" sz="3600" b="1" dirty="0" smtClean="0">
                <a:solidFill>
                  <a:prstClr val="white"/>
                </a:solidFill>
              </a:rPr>
              <a:t>DCI Spreadsheet </a:t>
            </a:r>
            <a:r>
              <a:rPr lang="en-US" dirty="0" smtClean="0">
                <a:solidFill>
                  <a:prstClr val="white"/>
                </a:solidFill>
              </a:rPr>
              <a:t>– Detailed Claims Information</a:t>
            </a:r>
            <a:endParaRPr lang="en-US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en-US" sz="3600" b="1" dirty="0" smtClean="0"/>
              <a:t>Entity</a:t>
            </a:r>
            <a:r>
              <a:rPr lang="en-US" dirty="0" smtClean="0"/>
              <a:t> – insurer, self-insurer, employer, TPA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0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b="1" dirty="0" smtClean="0"/>
              <a:t>Purpose Of The Compliance Audit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10600" cy="5105400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To ensure that the entity being audited is meeting its obligations under the Workers’ Compensation Act in regards to:</a:t>
            </a:r>
          </a:p>
          <a:p>
            <a:pPr lvl="1"/>
            <a:r>
              <a:rPr lang="en-US" sz="3200" dirty="0" smtClean="0"/>
              <a:t>Form filing</a:t>
            </a:r>
          </a:p>
          <a:p>
            <a:pPr lvl="1"/>
            <a:r>
              <a:rPr lang="en-US" sz="3200" dirty="0" smtClean="0"/>
              <a:t>Timeliness of indemnity payments</a:t>
            </a:r>
          </a:p>
          <a:p>
            <a:pPr lvl="1"/>
            <a:r>
              <a:rPr lang="en-US" sz="3200" dirty="0" smtClean="0"/>
              <a:t>Accuracy of indemnity payments</a:t>
            </a:r>
          </a:p>
          <a:p>
            <a:pPr lvl="1"/>
            <a:r>
              <a:rPr lang="en-US" sz="3200" dirty="0" smtClean="0"/>
              <a:t>Timeliness and accuracy of medical bill payments</a:t>
            </a:r>
          </a:p>
          <a:p>
            <a:r>
              <a:rPr lang="en-US" sz="3600" dirty="0" smtClean="0"/>
              <a:t>To identify other significant issues</a:t>
            </a:r>
          </a:p>
          <a:p>
            <a:r>
              <a:rPr lang="en-US" sz="3600" dirty="0" smtClean="0"/>
              <a:t>To recommend appropriate actions</a:t>
            </a:r>
          </a:p>
        </p:txBody>
      </p:sp>
    </p:spTree>
    <p:extLst>
      <p:ext uri="{BB962C8B-B14F-4D97-AF65-F5344CB8AC3E}">
        <p14:creationId xmlns:p14="http://schemas.microsoft.com/office/powerpoint/2010/main" val="4265384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/>
          </a:bodyPr>
          <a:lstStyle/>
          <a:p>
            <a:r>
              <a:rPr lang="en-US" sz="4800" b="1" dirty="0" smtClean="0"/>
              <a:t>How is The Entity Chosen </a:t>
            </a:r>
            <a:br>
              <a:rPr lang="en-US" sz="4800" b="1" dirty="0" smtClean="0"/>
            </a:br>
            <a:r>
              <a:rPr lang="en-US" sz="4800" b="1" dirty="0" smtClean="0"/>
              <a:t>For Audit?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Chosen on a random basis on a three year cycle</a:t>
            </a:r>
          </a:p>
          <a:p>
            <a:r>
              <a:rPr lang="en-US" sz="4000" dirty="0" smtClean="0"/>
              <a:t>Complaint for Audit</a:t>
            </a:r>
          </a:p>
          <a:p>
            <a:r>
              <a:rPr lang="en-US" sz="4000" dirty="0" smtClean="0"/>
              <a:t>Corrective Action Plan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13034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Who Performs The Audit?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4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auditor employed by the Board, having adequate knowledge in the subject matter, and adequate technical training and proficiency in the attest function</a:t>
            </a:r>
          </a:p>
          <a:p>
            <a:pPr lvl="1"/>
            <a:r>
              <a:rPr lang="en-US" sz="3200" dirty="0" smtClean="0"/>
              <a:t>Supervised by the Audit Manager</a:t>
            </a:r>
          </a:p>
          <a:p>
            <a:pPr lvl="1"/>
            <a:r>
              <a:rPr lang="en-US" sz="3200" dirty="0" smtClean="0"/>
              <a:t>Independent in mental attitu</a:t>
            </a:r>
            <a:r>
              <a:rPr lang="en-US" dirty="0" smtClean="0"/>
              <a:t>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28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Planning &amp; Preliminary Steps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r>
              <a:rPr lang="en-US" b="1" dirty="0" smtClean="0"/>
              <a:t>License check – entity and individual adjusters</a:t>
            </a:r>
          </a:p>
          <a:p>
            <a:r>
              <a:rPr lang="en-US" b="1" dirty="0" smtClean="0"/>
              <a:t>Review last Audit Report</a:t>
            </a:r>
          </a:p>
          <a:p>
            <a:r>
              <a:rPr lang="en-US" b="1" dirty="0" smtClean="0"/>
              <a:t>Check for CFA or CAP</a:t>
            </a:r>
          </a:p>
          <a:p>
            <a:r>
              <a:rPr lang="en-US" b="1" dirty="0" smtClean="0"/>
              <a:t>Compliance check – FROI, MOP, NOC</a:t>
            </a:r>
          </a:p>
          <a:p>
            <a:r>
              <a:rPr lang="en-US" b="1" dirty="0" smtClean="0"/>
              <a:t>Engagement letter</a:t>
            </a:r>
          </a:p>
          <a:p>
            <a:r>
              <a:rPr lang="en-US" b="1" dirty="0" smtClean="0"/>
              <a:t>Pre-audit survey</a:t>
            </a:r>
          </a:p>
          <a:p>
            <a:r>
              <a:rPr lang="en-US" b="1" dirty="0" smtClean="0"/>
              <a:t>Develop audit sample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2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How Is The Audit Sample Determined?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Compare entity report with Board records</a:t>
            </a:r>
          </a:p>
          <a:p>
            <a:r>
              <a:rPr lang="en-US" b="1" dirty="0" smtClean="0"/>
              <a:t>50% of indemnity claims in previous year</a:t>
            </a:r>
          </a:p>
          <a:p>
            <a:pPr lvl="1"/>
            <a:r>
              <a:rPr lang="en-US" b="1" dirty="0" smtClean="0"/>
              <a:t>Maximum 60 claims</a:t>
            </a:r>
          </a:p>
          <a:p>
            <a:pPr lvl="1"/>
            <a:r>
              <a:rPr lang="en-US" b="1" dirty="0" smtClean="0"/>
              <a:t>Expand to 100% in last 3 years for Tier 3 entities </a:t>
            </a:r>
          </a:p>
          <a:p>
            <a:pPr lvl="1"/>
            <a:r>
              <a:rPr lang="en-US" b="1" dirty="0" smtClean="0"/>
              <a:t>60 Medical payments</a:t>
            </a:r>
          </a:p>
          <a:p>
            <a:r>
              <a:rPr lang="en-US" b="1" dirty="0" smtClean="0"/>
              <a:t>Random sample</a:t>
            </a:r>
          </a:p>
          <a:p>
            <a:r>
              <a:rPr lang="en-US" b="1" dirty="0" smtClean="0"/>
              <a:t>Obtain Board files and entity files</a:t>
            </a:r>
          </a:p>
          <a:p>
            <a:r>
              <a:rPr lang="en-US" b="1" dirty="0" smtClean="0"/>
              <a:t>Desk audit or on-site audit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195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Testing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Form Filing </a:t>
            </a:r>
          </a:p>
          <a:p>
            <a:pPr lvl="1"/>
            <a:r>
              <a:rPr lang="en-US" sz="3000" b="1" dirty="0" smtClean="0"/>
              <a:t>Review timeliness, accuracy, completeness</a:t>
            </a:r>
          </a:p>
          <a:p>
            <a:pPr lvl="1"/>
            <a:r>
              <a:rPr lang="en-US" sz="3000" b="1" dirty="0" smtClean="0"/>
              <a:t>Check for forms required but not filed</a:t>
            </a:r>
          </a:p>
          <a:p>
            <a:r>
              <a:rPr lang="en-US" sz="3600" b="1" dirty="0" smtClean="0"/>
              <a:t>Timeliness of Indemnity Payments</a:t>
            </a:r>
          </a:p>
          <a:p>
            <a:pPr lvl="1"/>
            <a:r>
              <a:rPr lang="en-US" sz="3000" b="1" dirty="0" smtClean="0"/>
              <a:t>Initial payment – mailed within 14 days of notice or knowledge of claim </a:t>
            </a:r>
          </a:p>
          <a:p>
            <a:pPr lvl="1"/>
            <a:r>
              <a:rPr lang="en-US" sz="3000" b="1" dirty="0" smtClean="0"/>
              <a:t>Subsequent payments – weekly (every 7 days)</a:t>
            </a:r>
          </a:p>
          <a:p>
            <a:pPr lvl="1"/>
            <a:r>
              <a:rPr lang="en-US" sz="3000" b="1" dirty="0" smtClean="0"/>
              <a:t>Agreements or decisions – due within 10 days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40970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dirty="0" smtClean="0"/>
              <a:t>Testing</a:t>
            </a:r>
            <a:r>
              <a:rPr lang="en-US" sz="5000" dirty="0" smtClean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Accuracy of Indemnity Payments</a:t>
            </a:r>
          </a:p>
          <a:p>
            <a:pPr lvl="1"/>
            <a:r>
              <a:rPr lang="en-US" sz="3000" b="1" dirty="0" smtClean="0"/>
              <a:t>AWW and WCR</a:t>
            </a:r>
          </a:p>
          <a:p>
            <a:pPr lvl="1"/>
            <a:r>
              <a:rPr lang="en-US" sz="3000" b="1" dirty="0" smtClean="0"/>
              <a:t>Waiting period</a:t>
            </a:r>
          </a:p>
          <a:p>
            <a:pPr lvl="1"/>
            <a:r>
              <a:rPr lang="en-US" sz="3000" b="1" dirty="0" smtClean="0"/>
              <a:t>Late filed NOC</a:t>
            </a:r>
          </a:p>
          <a:p>
            <a:pPr lvl="1"/>
            <a:r>
              <a:rPr lang="en-US" sz="3000" b="1" dirty="0" smtClean="0"/>
              <a:t>Maximum benefit – adjusted July 1</a:t>
            </a:r>
          </a:p>
          <a:p>
            <a:pPr lvl="1"/>
            <a:r>
              <a:rPr lang="en-US" sz="3000" b="1" dirty="0" smtClean="0"/>
              <a:t>Date of injury – paid ½ day?</a:t>
            </a:r>
          </a:p>
          <a:p>
            <a:pPr lvl="1"/>
            <a:r>
              <a:rPr lang="en-US" sz="3000" b="1" dirty="0" smtClean="0"/>
              <a:t>Modification or discontinuance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607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</TotalTime>
  <Words>1053</Words>
  <Application>Microsoft Office PowerPoint</Application>
  <PresentationFormat>On-screen Show (4:3)</PresentationFormat>
  <Paragraphs>149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The Audit Process</vt:lpstr>
      <vt:lpstr>Glossary of Terms</vt:lpstr>
      <vt:lpstr>Purpose Of The Compliance Audit</vt:lpstr>
      <vt:lpstr>How is The Entity Chosen  For Audit?</vt:lpstr>
      <vt:lpstr>Who Performs The Audit?</vt:lpstr>
      <vt:lpstr>Planning &amp; Preliminary Steps</vt:lpstr>
      <vt:lpstr>How Is The Audit Sample Determined?</vt:lpstr>
      <vt:lpstr>Testing</vt:lpstr>
      <vt:lpstr>Testing (continued)</vt:lpstr>
      <vt:lpstr>Testing (continued)</vt:lpstr>
      <vt:lpstr>Other Significant Issues</vt:lpstr>
      <vt:lpstr>Exit Conference</vt:lpstr>
      <vt:lpstr>Penalty Exposure</vt:lpstr>
      <vt:lpstr>Questionable Claims-Handling</vt:lpstr>
      <vt:lpstr>Audit Report</vt:lpstr>
      <vt:lpstr>Questions??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Audit Process</dc:title>
  <dc:creator>Davis, Gordon</dc:creator>
  <cp:lastModifiedBy>Gordon Davis</cp:lastModifiedBy>
  <cp:revision>70</cp:revision>
  <cp:lastPrinted>2013-05-20T18:44:25Z</cp:lastPrinted>
  <dcterms:created xsi:type="dcterms:W3CDTF">2012-05-23T18:28:10Z</dcterms:created>
  <dcterms:modified xsi:type="dcterms:W3CDTF">2016-02-09T19:11:27Z</dcterms:modified>
</cp:coreProperties>
</file>