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42"/>
  </p:notesMasterIdLst>
  <p:handoutMasterIdLst>
    <p:handoutMasterId r:id="rId43"/>
  </p:handoutMasterIdLst>
  <p:sldIdLst>
    <p:sldId id="258" r:id="rId2"/>
    <p:sldId id="323" r:id="rId3"/>
    <p:sldId id="427" r:id="rId4"/>
    <p:sldId id="431" r:id="rId5"/>
    <p:sldId id="429" r:id="rId6"/>
    <p:sldId id="432" r:id="rId7"/>
    <p:sldId id="408" r:id="rId8"/>
    <p:sldId id="414" r:id="rId9"/>
    <p:sldId id="364" r:id="rId10"/>
    <p:sldId id="363" r:id="rId11"/>
    <p:sldId id="361" r:id="rId12"/>
    <p:sldId id="359" r:id="rId13"/>
    <p:sldId id="329" r:id="rId14"/>
    <p:sldId id="370" r:id="rId15"/>
    <p:sldId id="422" r:id="rId16"/>
    <p:sldId id="371" r:id="rId17"/>
    <p:sldId id="368" r:id="rId18"/>
    <p:sldId id="367" r:id="rId19"/>
    <p:sldId id="369" r:id="rId20"/>
    <p:sldId id="366" r:id="rId21"/>
    <p:sldId id="324" r:id="rId22"/>
    <p:sldId id="328" r:id="rId23"/>
    <p:sldId id="401" r:id="rId24"/>
    <p:sldId id="336" r:id="rId25"/>
    <p:sldId id="412" r:id="rId26"/>
    <p:sldId id="413" r:id="rId27"/>
    <p:sldId id="327" r:id="rId28"/>
    <p:sldId id="423" r:id="rId29"/>
    <p:sldId id="356" r:id="rId30"/>
    <p:sldId id="357" r:id="rId31"/>
    <p:sldId id="389" r:id="rId32"/>
    <p:sldId id="425" r:id="rId33"/>
    <p:sldId id="436" r:id="rId34"/>
    <p:sldId id="387" r:id="rId35"/>
    <p:sldId id="397" r:id="rId36"/>
    <p:sldId id="409" r:id="rId37"/>
    <p:sldId id="392" r:id="rId38"/>
    <p:sldId id="399" r:id="rId39"/>
    <p:sldId id="434" r:id="rId40"/>
    <p:sldId id="426" r:id="rId41"/>
  </p:sldIdLst>
  <p:sldSz cx="9144000" cy="6858000" type="screen4x3"/>
  <p:notesSz cx="9296400" cy="70104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35427"/>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0231" autoAdjust="0"/>
  </p:normalViewPr>
  <p:slideViewPr>
    <p:cSldViewPr>
      <p:cViewPr varScale="1">
        <p:scale>
          <a:sx n="66" d="100"/>
          <a:sy n="66" d="100"/>
        </p:scale>
        <p:origin x="-150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7308"/>
    </p:cViewPr>
  </p:sorterViewPr>
  <p:notesViewPr>
    <p:cSldViewPr>
      <p:cViewPr>
        <p:scale>
          <a:sx n="66" d="100"/>
          <a:sy n="66" d="100"/>
        </p:scale>
        <p:origin x="-1602" y="492"/>
      </p:cViewPr>
      <p:guideLst>
        <p:guide orient="horz" pos="2208"/>
        <p:guide pos="292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1122" name="Rectangle 2"/>
          <p:cNvSpPr>
            <a:spLocks noGrp="1" noChangeArrowheads="1"/>
          </p:cNvSpPr>
          <p:nvPr>
            <p:ph type="hdr" sz="quarter"/>
          </p:nvPr>
        </p:nvSpPr>
        <p:spPr bwMode="auto">
          <a:xfrm>
            <a:off x="3" y="0"/>
            <a:ext cx="4029513" cy="350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61123" name="Rectangle 3"/>
          <p:cNvSpPr>
            <a:spLocks noGrp="1" noChangeArrowheads="1"/>
          </p:cNvSpPr>
          <p:nvPr>
            <p:ph type="dt" sz="quarter" idx="1"/>
          </p:nvPr>
        </p:nvSpPr>
        <p:spPr bwMode="auto">
          <a:xfrm>
            <a:off x="5264743" y="0"/>
            <a:ext cx="4029511" cy="350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61124" name="Rectangle 4"/>
          <p:cNvSpPr>
            <a:spLocks noGrp="1" noChangeArrowheads="1"/>
          </p:cNvSpPr>
          <p:nvPr>
            <p:ph type="ftr" sz="quarter" idx="2"/>
          </p:nvPr>
        </p:nvSpPr>
        <p:spPr bwMode="auto">
          <a:xfrm>
            <a:off x="3" y="6658443"/>
            <a:ext cx="4029513" cy="350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61125" name="Rectangle 5"/>
          <p:cNvSpPr>
            <a:spLocks noGrp="1" noChangeArrowheads="1"/>
          </p:cNvSpPr>
          <p:nvPr>
            <p:ph type="sldNum" sz="quarter" idx="3"/>
          </p:nvPr>
        </p:nvSpPr>
        <p:spPr bwMode="auto">
          <a:xfrm>
            <a:off x="5264743" y="6658443"/>
            <a:ext cx="4029511" cy="350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DA76BDA2-4D1C-4E0A-8830-8A14A89D4883}" type="slidenum">
              <a:rPr lang="en-US"/>
              <a:pPr>
                <a:defRPr/>
              </a:pPr>
              <a:t>‹#›</a:t>
            </a:fld>
            <a:endParaRPr lang="en-US"/>
          </a:p>
        </p:txBody>
      </p:sp>
    </p:spTree>
    <p:extLst>
      <p:ext uri="{BB962C8B-B14F-4D97-AF65-F5344CB8AC3E}">
        <p14:creationId xmlns:p14="http://schemas.microsoft.com/office/powerpoint/2010/main" val="31049671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5106" name="Rectangle 2"/>
          <p:cNvSpPr>
            <a:spLocks noGrp="1" noChangeArrowheads="1"/>
          </p:cNvSpPr>
          <p:nvPr>
            <p:ph type="hdr" sz="quarter"/>
          </p:nvPr>
        </p:nvSpPr>
        <p:spPr bwMode="auto">
          <a:xfrm>
            <a:off x="3" y="0"/>
            <a:ext cx="4029513" cy="350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75107" name="Rectangle 3"/>
          <p:cNvSpPr>
            <a:spLocks noGrp="1" noChangeArrowheads="1"/>
          </p:cNvSpPr>
          <p:nvPr>
            <p:ph type="dt" idx="1"/>
          </p:nvPr>
        </p:nvSpPr>
        <p:spPr bwMode="auto">
          <a:xfrm>
            <a:off x="5264743" y="0"/>
            <a:ext cx="4029511" cy="350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67588" name="Rectangle 4"/>
          <p:cNvSpPr>
            <a:spLocks noGrp="1" noRot="1" noChangeAspect="1" noChangeArrowheads="1" noTextEdit="1"/>
          </p:cNvSpPr>
          <p:nvPr>
            <p:ph type="sldImg" idx="2"/>
          </p:nvPr>
        </p:nvSpPr>
        <p:spPr bwMode="auto">
          <a:xfrm>
            <a:off x="2895600" y="525463"/>
            <a:ext cx="3505200" cy="26289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5109" name="Rectangle 5"/>
          <p:cNvSpPr>
            <a:spLocks noGrp="1" noChangeArrowheads="1"/>
          </p:cNvSpPr>
          <p:nvPr>
            <p:ph type="body" sz="quarter" idx="3"/>
          </p:nvPr>
        </p:nvSpPr>
        <p:spPr bwMode="auto">
          <a:xfrm>
            <a:off x="930711" y="3330422"/>
            <a:ext cx="7437120" cy="3154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5110" name="Rectangle 6"/>
          <p:cNvSpPr>
            <a:spLocks noGrp="1" noChangeArrowheads="1"/>
          </p:cNvSpPr>
          <p:nvPr>
            <p:ph type="ftr" sz="quarter" idx="4"/>
          </p:nvPr>
        </p:nvSpPr>
        <p:spPr bwMode="auto">
          <a:xfrm>
            <a:off x="3" y="6658443"/>
            <a:ext cx="4029513" cy="350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75111" name="Rectangle 7"/>
          <p:cNvSpPr>
            <a:spLocks noGrp="1" noChangeArrowheads="1"/>
          </p:cNvSpPr>
          <p:nvPr>
            <p:ph type="sldNum" sz="quarter" idx="5"/>
          </p:nvPr>
        </p:nvSpPr>
        <p:spPr bwMode="auto">
          <a:xfrm>
            <a:off x="5264743" y="6658443"/>
            <a:ext cx="4029511" cy="350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405523DF-0C0A-4366-98B6-5F1875E67E0B}" type="slidenum">
              <a:rPr lang="en-US"/>
              <a:pPr>
                <a:defRPr/>
              </a:pPr>
              <a:t>‹#›</a:t>
            </a:fld>
            <a:endParaRPr lang="en-US"/>
          </a:p>
        </p:txBody>
      </p:sp>
    </p:spTree>
    <p:extLst>
      <p:ext uri="{BB962C8B-B14F-4D97-AF65-F5344CB8AC3E}">
        <p14:creationId xmlns:p14="http://schemas.microsoft.com/office/powerpoint/2010/main" val="19540130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503F5F5-6B55-4981-B56C-B6EB1A671137}" type="slidenum">
              <a:rPr lang="en-US" smtClean="0"/>
              <a:pPr eaLnBrk="1" hangingPunct="1"/>
              <a:t>1</a:t>
            </a:fld>
            <a:endParaRPr lang="en-US"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33722AF-8E03-4FBF-AEBC-D3D179BDD6CC}" type="slidenum">
              <a:rPr lang="en-US" smtClean="0"/>
              <a:pPr eaLnBrk="1" hangingPunct="1"/>
              <a:t>11</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p:spPr>
        <p:txBody>
          <a:bodyPr/>
          <a:lstStyle/>
          <a:p>
            <a:pPr eaLnBrk="1" hangingPunct="1"/>
            <a:r>
              <a:rPr lang="en-US" dirty="0" smtClean="0"/>
              <a:t>The NOC must be filed within 14 days of notice/knowledge of incapacity if indemnity is being denied; within 30 days of receipt</a:t>
            </a:r>
            <a:r>
              <a:rPr lang="en-US" baseline="0" dirty="0" smtClean="0"/>
              <a:t> of medical bill if medical only is being denied. </a:t>
            </a:r>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C5F5E5C-A1A6-4078-A322-F633AE668B8E}" type="slidenum">
              <a:rPr lang="en-US" smtClean="0"/>
              <a:pPr eaLnBrk="1" hangingPunct="1"/>
              <a:t>12</a:t>
            </a:fld>
            <a:endParaRPr 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Rule</a:t>
            </a:r>
            <a:r>
              <a:rPr lang="en-US" baseline="0" dirty="0" smtClean="0"/>
              <a:t> 2.3(2) - </a:t>
            </a:r>
            <a:r>
              <a:rPr lang="en-US" dirty="0" smtClean="0"/>
              <a:t>Before approving a lump sum settlement, Hearing Officers shall obtain either a permanent impairment rating or a report from a qualified health care provider establishing that there is no permanent injury. Either the permanent impairment rating or a finding that there is no permanent injury shall be written on the WCB-10.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2E21FB5-D36E-4521-8B2B-9D88124DDCC7}" type="slidenum">
              <a:rPr lang="en-US" smtClean="0"/>
              <a:pPr eaLnBrk="1" hangingPunct="1"/>
              <a:t>13</a:t>
            </a:fld>
            <a:endParaRPr lang="en-US"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3F404AB-2E9B-4D2F-8010-2019EA7F381B}" type="slidenum">
              <a:rPr lang="en-US" smtClean="0"/>
              <a:pPr eaLnBrk="1" hangingPunct="1"/>
              <a:t>14</a:t>
            </a:fld>
            <a:endParaRPr 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B9E8131-E2DA-42A0-AE65-6F06F5ACD8AA}" type="slidenum">
              <a:rPr lang="en-US" smtClean="0"/>
              <a:pPr eaLnBrk="1" hangingPunct="1"/>
              <a:t>15</a:t>
            </a:fld>
            <a:endParaRPr lang="en-US" smtClean="0"/>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p:spPr>
        <p:txBody>
          <a:bodyPr/>
          <a:lstStyle/>
          <a:p>
            <a:pPr eaLnBrk="1" hangingPunct="1"/>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455259E-9859-4AD5-B52C-C4C58A3FE22A}" type="slidenum">
              <a:rPr lang="en-US" smtClean="0"/>
              <a:pPr eaLnBrk="1" hangingPunct="1"/>
              <a:t>16</a:t>
            </a:fld>
            <a:endParaRPr lang="en-US"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4D99C1B-A7F5-46B4-96BC-4A2FE77BF3B1}" type="slidenum">
              <a:rPr lang="en-US" smtClean="0"/>
              <a:pPr eaLnBrk="1" hangingPunct="1"/>
              <a:t>17</a:t>
            </a:fld>
            <a:endParaRPr lang="en-US" smtClean="0"/>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B305A15-0D8B-4C7A-8CAF-FEC8CE8D2CB1}" type="slidenum">
              <a:rPr lang="en-US" smtClean="0"/>
              <a:pPr eaLnBrk="1" hangingPunct="1"/>
              <a:t>18</a:t>
            </a:fld>
            <a:endParaRPr lang="en-US" smtClean="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E044839-D8E2-436B-AF99-C213EA9C0B94}" type="slidenum">
              <a:rPr lang="en-US" smtClean="0"/>
              <a:pPr eaLnBrk="1" hangingPunct="1"/>
              <a:t>19</a:t>
            </a:fld>
            <a:endParaRPr lang="en-US" smtClean="0"/>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FF775A3-C12F-460C-B347-217329D7D0C0}" type="slidenum">
              <a:rPr lang="en-US" smtClean="0"/>
              <a:pPr eaLnBrk="1" hangingPunct="1"/>
              <a:t>20</a:t>
            </a:fld>
            <a:endParaRPr lang="en-US" smtClean="0"/>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AC96055-2354-471D-A23D-EBF65FF1218E}" type="slidenum">
              <a:rPr lang="en-US" smtClean="0"/>
              <a:pPr eaLnBrk="1" hangingPunct="1"/>
              <a:t>2</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1522243-1123-418C-8041-84D645F42745}" type="slidenum">
              <a:rPr lang="en-US" smtClean="0"/>
              <a:pPr eaLnBrk="1" hangingPunct="1"/>
              <a:t>21</a:t>
            </a:fld>
            <a:endParaRPr lang="en-US"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AE75028-74EF-4FF8-BD6C-1577633D00A0}" type="slidenum">
              <a:rPr lang="en-US" smtClean="0"/>
              <a:pPr eaLnBrk="1" hangingPunct="1"/>
              <a:t>22</a:t>
            </a:fld>
            <a:endParaRPr lang="en-US" smtClean="0"/>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p:spPr>
        <p:txBody>
          <a:bodyPr/>
          <a:lstStyle/>
          <a:p>
            <a:pPr eaLnBrk="1" hangingPunct="1"/>
            <a:r>
              <a:rPr lang="en-US" smtClean="0"/>
              <a:t>The insurer can be subject to significant penalties for failure to file forms timely and accurately.  The clock starts ticking as soon as the employer knows about the injury!</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3EBC42D-CAA6-460F-9F91-0356C3C4797E}" type="slidenum">
              <a:rPr lang="en-US" smtClean="0"/>
              <a:pPr eaLnBrk="1" hangingPunct="1"/>
              <a:t>23</a:t>
            </a:fld>
            <a:endParaRPr lang="en-US" smtClean="0"/>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p:spPr>
        <p:txBody>
          <a:bodyPr/>
          <a:lstStyle/>
          <a:p>
            <a:pPr eaLnBrk="1" hangingPunct="1"/>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550CC38-A6BC-496A-913E-900724964B15}" type="slidenum">
              <a:rPr lang="en-US" smtClean="0"/>
              <a:pPr eaLnBrk="1" hangingPunct="1"/>
              <a:t>24</a:t>
            </a:fld>
            <a:endParaRPr lang="en-US" smtClean="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6F7058A-773A-4C6F-BE7B-B654D2D34603}" type="slidenum">
              <a:rPr lang="en-US" smtClean="0"/>
              <a:pPr eaLnBrk="1" hangingPunct="1"/>
              <a:t>25</a:t>
            </a:fld>
            <a:endParaRPr lang="en-US" smtClean="0"/>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p:spPr>
        <p:txBody>
          <a:bodyPr/>
          <a:lstStyle/>
          <a:p>
            <a:pPr eaLnBrk="1" hangingPunct="1"/>
            <a:r>
              <a:rPr lang="en-US" dirty="0" smtClean="0"/>
              <a:t>FROI is filed if “TA” (transaction accepted) or “TE” (transaction accepted with errors) is received back.  A “TR” (transaction rejected) means form</a:t>
            </a:r>
            <a:r>
              <a:rPr lang="en-US" baseline="0" dirty="0" smtClean="0"/>
              <a:t> is NOT filed.</a:t>
            </a:r>
            <a:endParaRPr 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6467473-A83A-42CC-BEDA-6753303E4890}" type="slidenum">
              <a:rPr lang="en-US" smtClean="0"/>
              <a:pPr eaLnBrk="1" hangingPunct="1"/>
              <a:t>26</a:t>
            </a:fld>
            <a:endParaRPr lang="en-US" smtClean="0"/>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p:spPr>
        <p:txBody>
          <a:bodyPr/>
          <a:lstStyle/>
          <a:p>
            <a:pPr eaLnBrk="1" hangingPunct="1"/>
            <a:r>
              <a:rPr lang="en-US" smtClean="0"/>
              <a:t>“Medical only” claims incur medical expenses and less than a day of lost time.</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5108A78-01C5-4B99-97F4-73ADC719ABD8}" type="slidenum">
              <a:rPr lang="en-US" smtClean="0"/>
              <a:pPr eaLnBrk="1" hangingPunct="1"/>
              <a:t>27</a:t>
            </a:fld>
            <a:endParaRPr lang="en-US" smtClean="0"/>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p:spPr>
        <p:txBody>
          <a:bodyPr/>
          <a:lstStyle/>
          <a:p>
            <a:pPr eaLnBrk="1" hangingPunct="1"/>
            <a:r>
              <a:rPr lang="en-US" dirty="0" smtClean="0"/>
              <a:t>Remember, lost time FROIs are due at the Board within seven days from notice or knowledge of injury, and must be filed electronically!</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F3D2A24-920D-48F1-AAEF-CF4957DF188E}" type="slidenum">
              <a:rPr lang="en-US" smtClean="0"/>
              <a:pPr eaLnBrk="1" hangingPunct="1"/>
              <a:t>28</a:t>
            </a:fld>
            <a:endParaRPr lang="en-US" smtClean="0"/>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9103F58-7884-457C-B011-F3951F3AC8E1}" type="slidenum">
              <a:rPr lang="en-US" smtClean="0"/>
              <a:pPr eaLnBrk="1" hangingPunct="1"/>
              <a:t>29</a:t>
            </a:fld>
            <a:endParaRPr lang="en-US" smtClean="0"/>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9A81B9A-799C-4F1B-9C46-C7727713C8D4}" type="slidenum">
              <a:rPr lang="en-US" smtClean="0"/>
              <a:pPr eaLnBrk="1" hangingPunct="1"/>
              <a:t>30</a:t>
            </a:fld>
            <a:endParaRPr lang="en-US" smtClean="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p:spPr>
        <p:txBody>
          <a:bodyPr/>
          <a:lstStyle/>
          <a:p>
            <a:pPr eaLnBrk="1" hangingPunct="1"/>
            <a:r>
              <a:rPr lang="en-US" dirty="0" smtClean="0"/>
              <a:t>Week 52 on the form is the week of injury; work backwards from there.  Include weeks with no earnings.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7A837E3-05C6-41E6-80C9-E5E5B8B8821D}" type="slidenum">
              <a:rPr lang="en-US" smtClean="0">
                <a:latin typeface="Times New Roman" pitchFamily="18" charset="0"/>
              </a:rPr>
              <a:pPr/>
              <a:t>4</a:t>
            </a:fld>
            <a:endParaRPr lang="en-US" smtClean="0">
              <a:latin typeface="Times New Roman" pitchFamily="18"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4E6AE20-8ED8-4AAF-8484-A945F2D6244F}" type="slidenum">
              <a:rPr lang="en-US" smtClean="0"/>
              <a:pPr eaLnBrk="1" hangingPunct="1"/>
              <a:t>31</a:t>
            </a:fld>
            <a:endParaRPr lang="en-US" smtClean="0"/>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4AD5B84-FDD3-4A11-93E6-3AD2C695C156}" type="slidenum">
              <a:rPr lang="en-US" smtClean="0"/>
              <a:pPr eaLnBrk="1" hangingPunct="1"/>
              <a:t>32</a:t>
            </a:fld>
            <a:endParaRPr lang="en-US" smtClean="0"/>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p:spPr>
        <p:txBody>
          <a:bodyPr/>
          <a:lstStyle/>
          <a:p>
            <a:pPr eaLnBrk="1" hangingPunct="1"/>
            <a:r>
              <a:rPr lang="en-US" smtClean="0"/>
              <a:t>Note that the wage statement must still be filled out, even if earnings records are attached.  </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4E6AE20-8ED8-4AAF-8484-A945F2D6244F}" type="slidenum">
              <a:rPr lang="en-US" smtClean="0"/>
              <a:pPr eaLnBrk="1" hangingPunct="1"/>
              <a:t>33</a:t>
            </a:fld>
            <a:endParaRPr lang="en-US" smtClean="0"/>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FBF0177-13FC-4E97-B35C-61E4FAF72638}" type="slidenum">
              <a:rPr lang="en-US" smtClean="0"/>
              <a:pPr eaLnBrk="1" hangingPunct="1"/>
              <a:t>34</a:t>
            </a:fld>
            <a:endParaRPr lang="en-US" smtClean="0"/>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7306D019-98AD-4D2F-92A5-520A285CF8F7}" type="slidenum">
              <a:rPr lang="en-US" smtClean="0"/>
              <a:pPr eaLnBrk="1" hangingPunct="1"/>
              <a:t>35</a:t>
            </a:fld>
            <a:endParaRPr lang="en-US" smtClean="0"/>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p:spPr>
        <p:txBody>
          <a:bodyPr/>
          <a:lstStyle/>
          <a:p>
            <a:pPr eaLnBrk="1" hangingPunct="1"/>
            <a:r>
              <a:rPr lang="en-US" dirty="0" smtClean="0"/>
              <a:t>Box 45, Date Employer Notified Insurer,</a:t>
            </a:r>
            <a:r>
              <a:rPr lang="en-US" baseline="0" dirty="0" smtClean="0"/>
              <a:t> plays a role in determining who gets fined.  </a:t>
            </a:r>
            <a:endParaRPr lang="en-US" dirty="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BF52BB8-4CFA-44FB-9D72-A3019F573BB7}" type="slidenum">
              <a:rPr lang="en-US" smtClean="0"/>
              <a:pPr eaLnBrk="1" hangingPunct="1"/>
              <a:t>36</a:t>
            </a:fld>
            <a:endParaRPr lang="en-US" smtClean="0"/>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759EEFF-862E-4451-8551-DB7E8769AA36}" type="slidenum">
              <a:rPr lang="en-US" smtClean="0"/>
              <a:pPr eaLnBrk="1" hangingPunct="1"/>
              <a:t>37</a:t>
            </a:fld>
            <a:endParaRPr lang="en-US" smtClean="0"/>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7CF66BC-F521-4441-9229-D26AE05CD02C}" type="slidenum">
              <a:rPr lang="en-US" smtClean="0"/>
              <a:pPr eaLnBrk="1" hangingPunct="1"/>
              <a:t>38</a:t>
            </a:fld>
            <a:endParaRPr lang="en-US" smtClean="0"/>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p:spPr>
        <p:txBody>
          <a:bodyPr/>
          <a:lstStyle/>
          <a:p>
            <a:pPr eaLnBrk="1" hangingPunct="1"/>
            <a:r>
              <a:rPr lang="en-US" dirty="0" smtClean="0"/>
              <a:t>For more information on any of the above, contact Gordon Davis, Director of Audits, at 207-287-6327, or by email at Gordon.Davis@Maine.gov</a:t>
            </a:r>
          </a:p>
          <a:p>
            <a:pPr eaLnBrk="1" hangingPunct="1"/>
            <a:endParaRPr lang="en-US" dirty="0"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Also on web site – application for waiver of coverage, application for determination of independent contractor status, benefit tables, SAWW information, medical fee</a:t>
            </a:r>
            <a:r>
              <a:rPr lang="en-US" baseline="0" dirty="0" smtClean="0"/>
              <a:t> schedules, checklists, reference guides, consent decrees</a:t>
            </a:r>
            <a:endParaRPr lang="en-US" dirty="0"/>
          </a:p>
        </p:txBody>
      </p:sp>
      <p:sp>
        <p:nvSpPr>
          <p:cNvPr id="4" name="Slide Number Placeholder 3"/>
          <p:cNvSpPr>
            <a:spLocks noGrp="1"/>
          </p:cNvSpPr>
          <p:nvPr>
            <p:ph type="sldNum" sz="quarter" idx="10"/>
          </p:nvPr>
        </p:nvSpPr>
        <p:spPr/>
        <p:txBody>
          <a:bodyPr/>
          <a:lstStyle/>
          <a:p>
            <a:pPr>
              <a:defRPr/>
            </a:pPr>
            <a:fld id="{588FAE37-B328-4E1F-A6CA-721A468CF62E}" type="slidenum">
              <a:rPr lang="en-US" smtClean="0"/>
              <a:pPr>
                <a:defRPr/>
              </a:pPr>
              <a:t>39</a:t>
            </a:fld>
            <a:endParaRPr lang="en-US"/>
          </a:p>
        </p:txBody>
      </p:sp>
    </p:spTree>
    <p:extLst>
      <p:ext uri="{BB962C8B-B14F-4D97-AF65-F5344CB8AC3E}">
        <p14:creationId xmlns:p14="http://schemas.microsoft.com/office/powerpoint/2010/main" val="404418324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p:cNvSpPr>
            <a:spLocks noGrp="1" noRot="1" noChangeAspect="1" noTextEdit="1"/>
          </p:cNvSpPr>
          <p:nvPr>
            <p:ph type="sldImg"/>
          </p:nvPr>
        </p:nvSpPr>
        <p:spPr>
          <a:ln/>
        </p:spPr>
      </p:sp>
      <p:sp>
        <p:nvSpPr>
          <p:cNvPr id="120835" name="Notes Placeholder 2"/>
          <p:cNvSpPr>
            <a:spLocks noGrp="1"/>
          </p:cNvSpPr>
          <p:nvPr>
            <p:ph type="body" idx="1"/>
          </p:nvPr>
        </p:nvSpPr>
        <p:spPr>
          <a:noFill/>
        </p:spPr>
        <p:txBody>
          <a:bodyPr/>
          <a:lstStyle/>
          <a:p>
            <a:r>
              <a:rPr lang="en-US" dirty="0" smtClean="0"/>
              <a:t>To subscribe to the Board’s quarterly newsletter via email, </a:t>
            </a:r>
            <a:r>
              <a:rPr lang="en-US" baseline="0" dirty="0" smtClean="0"/>
              <a:t>contact Kimberly Ward above.  </a:t>
            </a:r>
          </a:p>
          <a:p>
            <a:r>
              <a:rPr lang="en-US" baseline="0" dirty="0" smtClean="0"/>
              <a:t>We welcome your feedback!!  Please contact Gordon Davis above with any comments, ideas, or suggestions.  </a:t>
            </a:r>
            <a:endParaRPr lang="en-US" dirty="0" smtClean="0"/>
          </a:p>
        </p:txBody>
      </p:sp>
      <p:sp>
        <p:nvSpPr>
          <p:cNvPr id="120836" name="Slide Number Placeholder 3"/>
          <p:cNvSpPr>
            <a:spLocks noGrp="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BDCA740-B050-44A6-BA17-3420F775B99C}" type="slidenum">
              <a:rPr lang="en-US" smtClean="0"/>
              <a:pPr eaLnBrk="1" hangingPunct="1"/>
              <a:t>40</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074BFCC-A194-468F-A9D9-0C574182FFDD}" type="slidenum">
              <a:rPr lang="en-US" smtClean="0">
                <a:latin typeface="Times New Roman" pitchFamily="18" charset="0"/>
              </a:rPr>
              <a:pPr/>
              <a:t>5</a:t>
            </a:fld>
            <a:endParaRPr lang="en-US" smtClean="0">
              <a:latin typeface="Times New Roman" pitchFamily="18" charset="0"/>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FE12CA4-E1E5-485F-A523-ACFEBB73B3E1}" type="slidenum">
              <a:rPr lang="en-US" smtClean="0">
                <a:latin typeface="Times New Roman" pitchFamily="18" charset="0"/>
              </a:rPr>
              <a:pPr/>
              <a:t>6</a:t>
            </a:fld>
            <a:endParaRPr lang="en-US" smtClean="0">
              <a:latin typeface="Times New Roman" pitchFamily="18"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1EE8475-E75F-40AC-BE03-4DA27D7973F8}" type="slidenum">
              <a:rPr lang="en-US" smtClean="0"/>
              <a:pPr eaLnBrk="1" hangingPunct="1"/>
              <a:t>7</a:t>
            </a:fld>
            <a:endParaRPr lang="en-US"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p:spPr>
        <p:txBody>
          <a:bodyPr/>
          <a:lstStyle/>
          <a:p>
            <a:pPr eaLnBrk="1" hangingPunct="1"/>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74DF2B5-F8D9-401F-BEEC-BFAFCA88577B}" type="slidenum">
              <a:rPr lang="en-US" smtClean="0"/>
              <a:pPr eaLnBrk="1" hangingPunct="1"/>
              <a:t>8</a:t>
            </a:fld>
            <a:endParaRPr lang="en-US"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p:spPr>
        <p:txBody>
          <a:bodyPr/>
          <a:lstStyle/>
          <a:p>
            <a:pPr eaLnBrk="1" hangingPunct="1"/>
            <a:r>
              <a:rPr lang="en-US" dirty="0" smtClean="0"/>
              <a:t>The employer has various obligations under the Maine Workers’ Comp Act for which the insurer may be held</a:t>
            </a:r>
            <a:r>
              <a:rPr lang="en-US" baseline="0" dirty="0" smtClean="0"/>
              <a:t> accountable. </a:t>
            </a:r>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A0E8B64-4522-4428-A8F1-6A66AF2DF4CD}" type="slidenum">
              <a:rPr lang="en-US" smtClean="0"/>
              <a:pPr eaLnBrk="1" hangingPunct="1"/>
              <a:t>9</a:t>
            </a:fld>
            <a:endParaRPr lang="en-US" smtClean="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p:spPr>
        <p:txBody>
          <a:bodyPr/>
          <a:lstStyle/>
          <a:p>
            <a:pPr eaLnBrk="1" hangingPunct="1"/>
            <a:r>
              <a:rPr lang="en-US" dirty="0" smtClean="0"/>
              <a:t>The lost time FROI must be filed</a:t>
            </a:r>
            <a:r>
              <a:rPr lang="en-US" baseline="0" dirty="0" smtClean="0"/>
              <a:t> electronically within 7 days of notice/knowledge of incapacity.</a:t>
            </a:r>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C66DEF0-F64D-42AA-9972-7456A8C845EC}" type="slidenum">
              <a:rPr lang="en-US" smtClean="0"/>
              <a:pPr eaLnBrk="1" hangingPunct="1"/>
              <a:t>10</a:t>
            </a:fld>
            <a:endParaRPr lang="en-US" smtClean="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p:spPr>
        <p:txBody>
          <a:bodyPr/>
          <a:lstStyle/>
          <a:p>
            <a:pPr eaLnBrk="1" hangingPunct="1"/>
            <a:r>
              <a:rPr lang="en-US" dirty="0" smtClean="0"/>
              <a:t>The MOP must be filed with</a:t>
            </a:r>
            <a:r>
              <a:rPr lang="en-US" baseline="0" dirty="0" smtClean="0"/>
              <a:t> the Board within 14 days of notice/knowledge of incapacity.</a:t>
            </a:r>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685800" y="339883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6533081-AB20-4E3C-BDC6-A4D1FD9B478E}" type="slidenum">
              <a:rPr lang="en-US"/>
              <a:pPr>
                <a:defRPr/>
              </a:pPr>
              <a:t>‹#›</a:t>
            </a:fld>
            <a:endParaRPr lang="en-US"/>
          </a:p>
        </p:txBody>
      </p:sp>
    </p:spTree>
    <p:extLst>
      <p:ext uri="{BB962C8B-B14F-4D97-AF65-F5344CB8AC3E}">
        <p14:creationId xmlns:p14="http://schemas.microsoft.com/office/powerpoint/2010/main" val="1230216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080D9D3-4859-4FCD-8206-27B1604D6AD5}" type="slidenum">
              <a:rPr lang="en-US"/>
              <a:pPr>
                <a:defRPr/>
              </a:pPr>
              <a:t>‹#›</a:t>
            </a:fld>
            <a:endParaRPr lang="en-US"/>
          </a:p>
        </p:txBody>
      </p:sp>
    </p:spTree>
    <p:extLst>
      <p:ext uri="{BB962C8B-B14F-4D97-AF65-F5344CB8AC3E}">
        <p14:creationId xmlns:p14="http://schemas.microsoft.com/office/powerpoint/2010/main" val="3596723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D4EF79F-B859-4DB0-8C2E-756EB52E5A8F}" type="slidenum">
              <a:rPr lang="en-US"/>
              <a:pPr>
                <a:defRPr/>
              </a:pPr>
              <a:t>‹#›</a:t>
            </a:fld>
            <a:endParaRPr lang="en-US"/>
          </a:p>
        </p:txBody>
      </p:sp>
    </p:spTree>
    <p:extLst>
      <p:ext uri="{BB962C8B-B14F-4D97-AF65-F5344CB8AC3E}">
        <p14:creationId xmlns:p14="http://schemas.microsoft.com/office/powerpoint/2010/main" val="13293917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pPr>
              <a:defRPr/>
            </a:pPr>
            <a:fld id="{C67DC5A3-85EA-4F38-86B3-46C01A8198AA}" type="slidenum">
              <a:rPr lang="en-US"/>
              <a:pPr>
                <a:defRPr/>
              </a:pPr>
              <a:t>‹#›</a:t>
            </a:fld>
            <a:endParaRPr lang="en-US"/>
          </a:p>
        </p:txBody>
      </p:sp>
    </p:spTree>
    <p:extLst>
      <p:ext uri="{BB962C8B-B14F-4D97-AF65-F5344CB8AC3E}">
        <p14:creationId xmlns:p14="http://schemas.microsoft.com/office/powerpoint/2010/main" val="6765143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E48C4112-F1B2-4AC7-B08D-215E4E5EC899}" type="slidenum">
              <a:rPr lang="en-US"/>
              <a:pPr>
                <a:defRPr/>
              </a:pPr>
              <a:t>‹#›</a:t>
            </a:fld>
            <a:endParaRPr lang="en-US"/>
          </a:p>
        </p:txBody>
      </p:sp>
    </p:spTree>
    <p:extLst>
      <p:ext uri="{BB962C8B-B14F-4D97-AF65-F5344CB8AC3E}">
        <p14:creationId xmlns:p14="http://schemas.microsoft.com/office/powerpoint/2010/main" val="42934691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p:txBody>
          <a:bodyPr/>
          <a:lstStyle>
            <a:lvl1pPr>
              <a:defRPr/>
            </a:lvl1pPr>
          </a:lstStyle>
          <a:p>
            <a:pPr>
              <a:defRPr/>
            </a:pPr>
            <a:endParaRPr lang="en-US"/>
          </a:p>
        </p:txBody>
      </p:sp>
      <p:sp>
        <p:nvSpPr>
          <p:cNvPr id="7" name="Rectangle 5"/>
          <p:cNvSpPr>
            <a:spLocks noGrp="1" noChangeArrowheads="1"/>
          </p:cNvSpPr>
          <p:nvPr>
            <p:ph type="ftr" sz="quarter" idx="11"/>
          </p:nvPr>
        </p:nvSpPr>
        <p:spPr/>
        <p:txBody>
          <a:bodyPr/>
          <a:lstStyle>
            <a:lvl1pPr>
              <a:defRPr/>
            </a:lvl1pPr>
          </a:lstStyle>
          <a:p>
            <a:pPr>
              <a:defRPr/>
            </a:pPr>
            <a:endParaRPr lang="en-US"/>
          </a:p>
        </p:txBody>
      </p:sp>
      <p:sp>
        <p:nvSpPr>
          <p:cNvPr id="8" name="Rectangle 6"/>
          <p:cNvSpPr>
            <a:spLocks noGrp="1" noChangeArrowheads="1"/>
          </p:cNvSpPr>
          <p:nvPr>
            <p:ph type="sldNum" sz="quarter" idx="12"/>
          </p:nvPr>
        </p:nvSpPr>
        <p:spPr/>
        <p:txBody>
          <a:bodyPr/>
          <a:lstStyle>
            <a:lvl1pPr>
              <a:defRPr/>
            </a:lvl1pPr>
          </a:lstStyle>
          <a:p>
            <a:pPr>
              <a:defRPr/>
            </a:pPr>
            <a:fld id="{BEBCBB90-B805-4F9B-965D-7BAACD888B77}" type="slidenum">
              <a:rPr lang="en-US"/>
              <a:pPr>
                <a:defRPr/>
              </a:pPr>
              <a:t>‹#›</a:t>
            </a:fld>
            <a:endParaRPr lang="en-US"/>
          </a:p>
        </p:txBody>
      </p:sp>
    </p:spTree>
    <p:extLst>
      <p:ext uri="{BB962C8B-B14F-4D97-AF65-F5344CB8AC3E}">
        <p14:creationId xmlns:p14="http://schemas.microsoft.com/office/powerpoint/2010/main" val="32756643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p:txBody>
          <a:bodyPr/>
          <a:lstStyle>
            <a:lvl1pPr>
              <a:defRPr/>
            </a:lvl1pPr>
          </a:lstStyle>
          <a:p>
            <a:pPr>
              <a:defRPr/>
            </a:pPr>
            <a:endParaRPr lang="en-US"/>
          </a:p>
        </p:txBody>
      </p:sp>
      <p:sp>
        <p:nvSpPr>
          <p:cNvPr id="7" name="Rectangle 5"/>
          <p:cNvSpPr>
            <a:spLocks noGrp="1" noChangeArrowheads="1"/>
          </p:cNvSpPr>
          <p:nvPr>
            <p:ph type="ftr" sz="quarter" idx="11"/>
          </p:nvPr>
        </p:nvSpPr>
        <p:spPr/>
        <p:txBody>
          <a:bodyPr/>
          <a:lstStyle>
            <a:lvl1pPr>
              <a:defRPr/>
            </a:lvl1pPr>
          </a:lstStyle>
          <a:p>
            <a:pPr>
              <a:defRPr/>
            </a:pPr>
            <a:endParaRPr lang="en-US"/>
          </a:p>
        </p:txBody>
      </p:sp>
      <p:sp>
        <p:nvSpPr>
          <p:cNvPr id="8" name="Rectangle 6"/>
          <p:cNvSpPr>
            <a:spLocks noGrp="1" noChangeArrowheads="1"/>
          </p:cNvSpPr>
          <p:nvPr>
            <p:ph type="sldNum" sz="quarter" idx="12"/>
          </p:nvPr>
        </p:nvSpPr>
        <p:spPr/>
        <p:txBody>
          <a:bodyPr/>
          <a:lstStyle>
            <a:lvl1pPr>
              <a:defRPr/>
            </a:lvl1pPr>
          </a:lstStyle>
          <a:p>
            <a:pPr>
              <a:defRPr/>
            </a:pPr>
            <a:fld id="{86C9AB10-588C-4D26-904D-6A5DBE737024}" type="slidenum">
              <a:rPr lang="en-US"/>
              <a:pPr>
                <a:defRPr/>
              </a:pPr>
              <a:t>‹#›</a:t>
            </a:fld>
            <a:endParaRPr lang="en-US"/>
          </a:p>
        </p:txBody>
      </p:sp>
    </p:spTree>
    <p:extLst>
      <p:ext uri="{BB962C8B-B14F-4D97-AF65-F5344CB8AC3E}">
        <p14:creationId xmlns:p14="http://schemas.microsoft.com/office/powerpoint/2010/main" val="11115141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3E8EA5CE-673D-4FF7-975F-3C52442244C4}" type="slidenum">
              <a:rPr lang="en-US"/>
              <a:pPr>
                <a:defRPr/>
              </a:pPr>
              <a:t>‹#›</a:t>
            </a:fld>
            <a:endParaRPr lang="en-US"/>
          </a:p>
        </p:txBody>
      </p:sp>
    </p:spTree>
    <p:extLst>
      <p:ext uri="{BB962C8B-B14F-4D97-AF65-F5344CB8AC3E}">
        <p14:creationId xmlns:p14="http://schemas.microsoft.com/office/powerpoint/2010/main" val="33635159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6CDB7CF4-6CAB-4668-8039-843EBB61F842}" type="slidenum">
              <a:rPr lang="en-US"/>
              <a:pPr>
                <a:defRPr/>
              </a:pPr>
              <a:t>‹#›</a:t>
            </a:fld>
            <a:endParaRPr lang="en-US"/>
          </a:p>
        </p:txBody>
      </p:sp>
    </p:spTree>
    <p:extLst>
      <p:ext uri="{BB962C8B-B14F-4D97-AF65-F5344CB8AC3E}">
        <p14:creationId xmlns:p14="http://schemas.microsoft.com/office/powerpoint/2010/main" val="2572680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39CBA97-4828-4596-AC06-70123DAE954F}" type="slidenum">
              <a:rPr lang="en-US"/>
              <a:pPr>
                <a:defRPr/>
              </a:pPr>
              <a:t>‹#›</a:t>
            </a:fld>
            <a:endParaRPr lang="en-US"/>
          </a:p>
        </p:txBody>
      </p:sp>
    </p:spTree>
    <p:extLst>
      <p:ext uri="{BB962C8B-B14F-4D97-AF65-F5344CB8AC3E}">
        <p14:creationId xmlns:p14="http://schemas.microsoft.com/office/powerpoint/2010/main" val="346726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cxnSp>
        <p:nvCxnSpPr>
          <p:cNvPr id="4" name="Straight Connector 3"/>
          <p:cNvCxnSpPr/>
          <p:nvPr/>
        </p:nvCxnSpPr>
        <p:spPr>
          <a:xfrm>
            <a:off x="731838" y="459898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22313" y="2362200"/>
            <a:ext cx="7772400" cy="2200275"/>
          </a:xfrm>
        </p:spPr>
        <p:txBody>
          <a:bodyPr anchor="b"/>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A3414F5-F4D8-4140-BEC6-FE9365B5CA1E}" type="slidenum">
              <a:rPr lang="en-US"/>
              <a:pPr>
                <a:defRPr/>
              </a:pPr>
              <a:t>‹#›</a:t>
            </a:fld>
            <a:endParaRPr lang="en-US"/>
          </a:p>
        </p:txBody>
      </p:sp>
    </p:spTree>
    <p:extLst>
      <p:ext uri="{BB962C8B-B14F-4D97-AF65-F5344CB8AC3E}">
        <p14:creationId xmlns:p14="http://schemas.microsoft.com/office/powerpoint/2010/main" val="56351046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7DA8164-7015-457F-8AEE-B42ADC32C665}" type="slidenum">
              <a:rPr lang="en-US"/>
              <a:pPr>
                <a:defRPr/>
              </a:pPr>
              <a:t>‹#›</a:t>
            </a:fld>
            <a:endParaRPr lang="en-US"/>
          </a:p>
        </p:txBody>
      </p:sp>
    </p:spTree>
    <p:extLst>
      <p:ext uri="{BB962C8B-B14F-4D97-AF65-F5344CB8AC3E}">
        <p14:creationId xmlns:p14="http://schemas.microsoft.com/office/powerpoint/2010/main" val="237898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rot="5400000">
            <a:off x="2218531" y="4045744"/>
            <a:ext cx="470852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6"/>
          <p:cNvSpPr>
            <a:spLocks noGrp="1"/>
          </p:cNvSpPr>
          <p:nvPr>
            <p:ph type="dt" sz="half" idx="10"/>
          </p:nvPr>
        </p:nvSpPr>
        <p:spPr/>
        <p:txBody>
          <a:bodyPr/>
          <a:lstStyle>
            <a:lvl1pPr>
              <a:defRPr/>
            </a:lvl1pPr>
          </a:lstStyle>
          <a:p>
            <a:pPr>
              <a:defRPr/>
            </a:pPr>
            <a:endParaRPr lang="en-US"/>
          </a:p>
        </p:txBody>
      </p:sp>
      <p:sp>
        <p:nvSpPr>
          <p:cNvPr id="9" name="Footer Placeholder 7"/>
          <p:cNvSpPr>
            <a:spLocks noGrp="1"/>
          </p:cNvSpPr>
          <p:nvPr>
            <p:ph type="ftr" sz="quarter" idx="11"/>
          </p:nvPr>
        </p:nvSpPr>
        <p:spPr/>
        <p:txBody>
          <a:bodyPr/>
          <a:lstStyle>
            <a:lvl1pPr>
              <a:defRPr/>
            </a:lvl1pPr>
          </a:lstStyle>
          <a:p>
            <a:pPr>
              <a:defRPr/>
            </a:pPr>
            <a:endParaRPr lang="en-US"/>
          </a:p>
        </p:txBody>
      </p:sp>
      <p:sp>
        <p:nvSpPr>
          <p:cNvPr id="10" name="Slide Number Placeholder 8"/>
          <p:cNvSpPr>
            <a:spLocks noGrp="1"/>
          </p:cNvSpPr>
          <p:nvPr>
            <p:ph type="sldNum" sz="quarter" idx="12"/>
          </p:nvPr>
        </p:nvSpPr>
        <p:spPr/>
        <p:txBody>
          <a:bodyPr/>
          <a:lstStyle>
            <a:lvl1pPr>
              <a:defRPr/>
            </a:lvl1pPr>
          </a:lstStyle>
          <a:p>
            <a:pPr>
              <a:defRPr/>
            </a:pPr>
            <a:fld id="{3FB2F267-D37D-4A85-AECF-F1E3E4F6C1FF}" type="slidenum">
              <a:rPr lang="en-US"/>
              <a:pPr>
                <a:defRPr/>
              </a:pPr>
              <a:t>‹#›</a:t>
            </a:fld>
            <a:endParaRPr lang="en-US"/>
          </a:p>
        </p:txBody>
      </p:sp>
    </p:spTree>
    <p:extLst>
      <p:ext uri="{BB962C8B-B14F-4D97-AF65-F5344CB8AC3E}">
        <p14:creationId xmlns:p14="http://schemas.microsoft.com/office/powerpoint/2010/main" val="4080910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7ECC946-0D45-4618-9FA8-03C0DEA61ED6}" type="slidenum">
              <a:rPr lang="en-US"/>
              <a:pPr>
                <a:defRPr/>
              </a:pPr>
              <a:t>‹#›</a:t>
            </a:fld>
            <a:endParaRPr lang="en-US"/>
          </a:p>
        </p:txBody>
      </p:sp>
    </p:spTree>
    <p:extLst>
      <p:ext uri="{BB962C8B-B14F-4D97-AF65-F5344CB8AC3E}">
        <p14:creationId xmlns:p14="http://schemas.microsoft.com/office/powerpoint/2010/main" val="1578845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A64A242-D467-40DE-AB9F-298190C637C7}" type="slidenum">
              <a:rPr lang="en-US"/>
              <a:pPr>
                <a:defRPr/>
              </a:pPr>
              <a:t>‹#›</a:t>
            </a:fld>
            <a:endParaRPr lang="en-US"/>
          </a:p>
        </p:txBody>
      </p:sp>
    </p:spTree>
    <p:extLst>
      <p:ext uri="{BB962C8B-B14F-4D97-AF65-F5344CB8AC3E}">
        <p14:creationId xmlns:p14="http://schemas.microsoft.com/office/powerpoint/2010/main" val="3160512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p:cNvCxnSpPr/>
          <p:nvPr/>
        </p:nvCxnSpPr>
        <p:spPr>
          <a:xfrm rot="5400000">
            <a:off x="-13494" y="3580607"/>
            <a:ext cx="557847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86D3E9B2-2558-4406-BC09-4241A825022F}" type="slidenum">
              <a:rPr lang="en-US"/>
              <a:pPr>
                <a:defRPr/>
              </a:pPr>
              <a:t>‹#›</a:t>
            </a:fld>
            <a:endParaRPr lang="en-US"/>
          </a:p>
        </p:txBody>
      </p:sp>
    </p:spTree>
    <p:extLst>
      <p:ext uri="{BB962C8B-B14F-4D97-AF65-F5344CB8AC3E}">
        <p14:creationId xmlns:p14="http://schemas.microsoft.com/office/powerpoint/2010/main" val="1636814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504CE4F-35E1-4CF5-B982-4DF269B84120}" type="slidenum">
              <a:rPr lang="en-US"/>
              <a:pPr>
                <a:defRPr/>
              </a:pPr>
              <a:t>‹#›</a:t>
            </a:fld>
            <a:endParaRPr lang="en-US"/>
          </a:p>
        </p:txBody>
      </p:sp>
    </p:spTree>
    <p:extLst>
      <p:ext uri="{BB962C8B-B14F-4D97-AF65-F5344CB8AC3E}">
        <p14:creationId xmlns:p14="http://schemas.microsoft.com/office/powerpoint/2010/main" val="2402465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663"/>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1028" name="Text Placeholder 2"/>
          <p:cNvSpPr>
            <a:spLocks noGrp="1"/>
          </p:cNvSpPr>
          <p:nvPr>
            <p:ph type="body" idx="1"/>
          </p:nvPr>
        </p:nvSpPr>
        <p:spPr bwMode="auto">
          <a:xfrm>
            <a:off x="457200" y="1600200"/>
            <a:ext cx="82296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Rectangle 6"/>
          <p:cNvSpPr/>
          <p:nvPr/>
        </p:nvSpPr>
        <p:spPr>
          <a:xfrm>
            <a:off x="0" y="0"/>
            <a:ext cx="9144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Date Placeholder 3"/>
          <p:cNvSpPr>
            <a:spLocks noGrp="1"/>
          </p:cNvSpPr>
          <p:nvPr>
            <p:ph type="dt" sz="half" idx="2"/>
          </p:nvPr>
        </p:nvSpPr>
        <p:spPr>
          <a:xfrm>
            <a:off x="457200" y="19050"/>
            <a:ext cx="2895600" cy="328613"/>
          </a:xfrm>
          <a:prstGeom prst="rect">
            <a:avLst/>
          </a:prstGeom>
        </p:spPr>
        <p:txBody>
          <a:bodyPr vert="horz" lIns="91440" tIns="45720" rIns="91440" bIns="45720" rtlCol="0" anchor="ctr"/>
          <a:lstStyle>
            <a:lvl1pPr algn="l">
              <a:defRPr sz="1200">
                <a:solidFill>
                  <a:srgbClr val="FFFFFF"/>
                </a:solidFill>
              </a:defRPr>
            </a:lvl1pPr>
          </a:lstStyle>
          <a:p>
            <a:pPr>
              <a:defRPr/>
            </a:pPr>
            <a:endParaRPr lang="en-US"/>
          </a:p>
        </p:txBody>
      </p:sp>
      <p:sp>
        <p:nvSpPr>
          <p:cNvPr id="5" name="Footer Placeholder 4"/>
          <p:cNvSpPr>
            <a:spLocks noGrp="1"/>
          </p:cNvSpPr>
          <p:nvPr>
            <p:ph type="ftr" sz="quarter" idx="3"/>
          </p:nvPr>
        </p:nvSpPr>
        <p:spPr>
          <a:xfrm>
            <a:off x="3429000" y="19050"/>
            <a:ext cx="4114800" cy="328613"/>
          </a:xfrm>
          <a:prstGeom prst="rect">
            <a:avLst/>
          </a:prstGeom>
        </p:spPr>
        <p:txBody>
          <a:bodyPr vert="horz" lIns="91440" tIns="45720" rIns="91440" bIns="45720" rtlCol="0" anchor="ctr"/>
          <a:lstStyle>
            <a:lvl1pPr algn="ctr">
              <a:defRPr sz="1200">
                <a:solidFill>
                  <a:srgbClr val="FFFFFF"/>
                </a:solidFill>
              </a:defRPr>
            </a:lvl1pPr>
          </a:lstStyle>
          <a:p>
            <a:pPr>
              <a:defRPr/>
            </a:pPr>
            <a:endParaRPr lang="en-US"/>
          </a:p>
        </p:txBody>
      </p:sp>
      <p:sp>
        <p:nvSpPr>
          <p:cNvPr id="6" name="Slide Number Placeholder 5"/>
          <p:cNvSpPr>
            <a:spLocks noGrp="1"/>
          </p:cNvSpPr>
          <p:nvPr>
            <p:ph type="sldNum" sz="quarter" idx="4"/>
          </p:nvPr>
        </p:nvSpPr>
        <p:spPr>
          <a:xfrm>
            <a:off x="7620000" y="19050"/>
            <a:ext cx="1066800" cy="328613"/>
          </a:xfrm>
          <a:prstGeom prst="rect">
            <a:avLst/>
          </a:prstGeom>
        </p:spPr>
        <p:txBody>
          <a:bodyPr vert="horz" lIns="91440" tIns="45720" rIns="91440" bIns="45720" rtlCol="0" anchor="ctr"/>
          <a:lstStyle>
            <a:lvl1pPr algn="l">
              <a:defRPr sz="1400" b="1" smtClean="0">
                <a:solidFill>
                  <a:srgbClr val="FFFFFF"/>
                </a:solidFill>
              </a:defRPr>
            </a:lvl1pPr>
          </a:lstStyle>
          <a:p>
            <a:pPr>
              <a:defRPr/>
            </a:pPr>
            <a:fld id="{1E3E1ABF-636E-4456-827E-DA8023D3AE0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29" r:id="rId1"/>
    <p:sldLayoutId id="2147483722" r:id="rId2"/>
    <p:sldLayoutId id="2147483730" r:id="rId3"/>
    <p:sldLayoutId id="2147483723" r:id="rId4"/>
    <p:sldLayoutId id="2147483731" r:id="rId5"/>
    <p:sldLayoutId id="2147483724" r:id="rId6"/>
    <p:sldLayoutId id="2147483725" r:id="rId7"/>
    <p:sldLayoutId id="2147483732" r:id="rId8"/>
    <p:sldLayoutId id="2147483726" r:id="rId9"/>
    <p:sldLayoutId id="2147483727" r:id="rId10"/>
    <p:sldLayoutId id="2147483728" r:id="rId11"/>
    <p:sldLayoutId id="2147483733" r:id="rId12"/>
    <p:sldLayoutId id="2147483734" r:id="rId13"/>
    <p:sldLayoutId id="2147483735" r:id="rId14"/>
    <p:sldLayoutId id="2147483736" r:id="rId15"/>
    <p:sldLayoutId id="2147483737" r:id="rId16"/>
    <p:sldLayoutId id="2147483738" r:id="rId17"/>
  </p:sldLayoutIdLst>
  <p:txStyles>
    <p:titleStyle>
      <a:lvl1pPr algn="l" rtl="0" fontAlgn="base">
        <a:spcBef>
          <a:spcPct val="0"/>
        </a:spcBef>
        <a:spcAft>
          <a:spcPct val="0"/>
        </a:spcAft>
        <a:defRPr sz="4000" kern="1200" spc="-100">
          <a:solidFill>
            <a:schemeClr val="tx2"/>
          </a:solidFill>
          <a:latin typeface="+mj-lt"/>
          <a:ea typeface="+mj-ea"/>
          <a:cs typeface="+mj-cs"/>
        </a:defRPr>
      </a:lvl1pPr>
      <a:lvl2pPr algn="l" rtl="0" fontAlgn="base">
        <a:spcBef>
          <a:spcPct val="0"/>
        </a:spcBef>
        <a:spcAft>
          <a:spcPct val="0"/>
        </a:spcAft>
        <a:defRPr sz="4000">
          <a:solidFill>
            <a:schemeClr val="tx2"/>
          </a:solidFill>
          <a:latin typeface="Arial" pitchFamily="34" charset="0"/>
        </a:defRPr>
      </a:lvl2pPr>
      <a:lvl3pPr algn="l" rtl="0" fontAlgn="base">
        <a:spcBef>
          <a:spcPct val="0"/>
        </a:spcBef>
        <a:spcAft>
          <a:spcPct val="0"/>
        </a:spcAft>
        <a:defRPr sz="4000">
          <a:solidFill>
            <a:schemeClr val="tx2"/>
          </a:solidFill>
          <a:latin typeface="Arial" pitchFamily="34" charset="0"/>
        </a:defRPr>
      </a:lvl3pPr>
      <a:lvl4pPr algn="l" rtl="0" fontAlgn="base">
        <a:spcBef>
          <a:spcPct val="0"/>
        </a:spcBef>
        <a:spcAft>
          <a:spcPct val="0"/>
        </a:spcAft>
        <a:defRPr sz="4000">
          <a:solidFill>
            <a:schemeClr val="tx2"/>
          </a:solidFill>
          <a:latin typeface="Arial" pitchFamily="34" charset="0"/>
        </a:defRPr>
      </a:lvl4pPr>
      <a:lvl5pPr algn="l" rtl="0" fontAlgn="base">
        <a:spcBef>
          <a:spcPct val="0"/>
        </a:spcBef>
        <a:spcAft>
          <a:spcPct val="0"/>
        </a:spcAft>
        <a:defRPr sz="4000">
          <a:solidFill>
            <a:schemeClr val="tx2"/>
          </a:solidFill>
          <a:latin typeface="Arial" pitchFamily="34" charset="0"/>
        </a:defRPr>
      </a:lvl5pPr>
      <a:lvl6pPr marL="457200" algn="l" rtl="0" fontAlgn="base">
        <a:spcBef>
          <a:spcPct val="0"/>
        </a:spcBef>
        <a:spcAft>
          <a:spcPct val="0"/>
        </a:spcAft>
        <a:defRPr sz="4000">
          <a:solidFill>
            <a:schemeClr val="tx2"/>
          </a:solidFill>
          <a:latin typeface="Arial" pitchFamily="34" charset="0"/>
        </a:defRPr>
      </a:lvl6pPr>
      <a:lvl7pPr marL="914400" algn="l" rtl="0" fontAlgn="base">
        <a:spcBef>
          <a:spcPct val="0"/>
        </a:spcBef>
        <a:spcAft>
          <a:spcPct val="0"/>
        </a:spcAft>
        <a:defRPr sz="4000">
          <a:solidFill>
            <a:schemeClr val="tx2"/>
          </a:solidFill>
          <a:latin typeface="Arial" pitchFamily="34" charset="0"/>
        </a:defRPr>
      </a:lvl7pPr>
      <a:lvl8pPr marL="1371600" algn="l" rtl="0" fontAlgn="base">
        <a:spcBef>
          <a:spcPct val="0"/>
        </a:spcBef>
        <a:spcAft>
          <a:spcPct val="0"/>
        </a:spcAft>
        <a:defRPr sz="4000">
          <a:solidFill>
            <a:schemeClr val="tx2"/>
          </a:solidFill>
          <a:latin typeface="Arial" pitchFamily="34" charset="0"/>
        </a:defRPr>
      </a:lvl8pPr>
      <a:lvl9pPr marL="1828800" algn="l" rtl="0" fontAlgn="base">
        <a:spcBef>
          <a:spcPct val="0"/>
        </a:spcBef>
        <a:spcAft>
          <a:spcPct val="0"/>
        </a:spcAft>
        <a:defRPr sz="4000">
          <a:solidFill>
            <a:schemeClr val="tx2"/>
          </a:solidFill>
          <a:latin typeface="Arial" pitchFamily="34" charset="0"/>
        </a:defRPr>
      </a:lvl9pPr>
    </p:titleStyle>
    <p:bodyStyle>
      <a:lvl1pPr marL="182563" indent="-182563" algn="l" rtl="0" fontAlgn="base">
        <a:spcBef>
          <a:spcPct val="20000"/>
        </a:spcBef>
        <a:spcAft>
          <a:spcPct val="0"/>
        </a:spcAft>
        <a:buClr>
          <a:schemeClr val="accent1"/>
        </a:buClr>
        <a:buSzPct val="85000"/>
        <a:buFont typeface="Arial" pitchFamily="34" charset="0"/>
        <a:buChar char="•"/>
        <a:defRPr sz="2400" kern="1200">
          <a:solidFill>
            <a:schemeClr val="tx1"/>
          </a:solidFill>
          <a:latin typeface="+mn-lt"/>
          <a:ea typeface="+mn-ea"/>
          <a:cs typeface="+mn-cs"/>
        </a:defRPr>
      </a:lvl1pPr>
      <a:lvl2pPr marL="457200" indent="-182563" algn="l" rtl="0" fontAlgn="base">
        <a:spcBef>
          <a:spcPct val="20000"/>
        </a:spcBef>
        <a:spcAft>
          <a:spcPct val="0"/>
        </a:spcAft>
        <a:buClr>
          <a:schemeClr val="accent1"/>
        </a:buClr>
        <a:buSzPct val="85000"/>
        <a:buFont typeface="Arial" pitchFamily="34" charset="0"/>
        <a:buChar char="•"/>
        <a:defRPr sz="2000" kern="1200">
          <a:solidFill>
            <a:schemeClr val="tx1"/>
          </a:solidFill>
          <a:latin typeface="+mn-lt"/>
          <a:ea typeface="+mn-ea"/>
          <a:cs typeface="+mn-cs"/>
        </a:defRPr>
      </a:lvl2pPr>
      <a:lvl3pPr marL="730250" indent="-182563" algn="l" rtl="0" fontAlgn="base">
        <a:spcBef>
          <a:spcPct val="20000"/>
        </a:spcBef>
        <a:spcAft>
          <a:spcPct val="0"/>
        </a:spcAft>
        <a:buClr>
          <a:schemeClr val="accent1"/>
        </a:buClr>
        <a:buSzPct val="90000"/>
        <a:buFont typeface="Arial" pitchFamily="34" charset="0"/>
        <a:buChar char="•"/>
        <a:defRPr kern="1200">
          <a:solidFill>
            <a:schemeClr val="tx1"/>
          </a:solidFill>
          <a:latin typeface="+mn-lt"/>
          <a:ea typeface="+mn-ea"/>
          <a:cs typeface="+mn-cs"/>
        </a:defRPr>
      </a:lvl3pPr>
      <a:lvl4pPr marL="1004888" indent="-182563" algn="l" rtl="0" fontAlgn="base">
        <a:spcBef>
          <a:spcPct val="20000"/>
        </a:spcBef>
        <a:spcAft>
          <a:spcPct val="0"/>
        </a:spcAft>
        <a:buClr>
          <a:schemeClr val="accent1"/>
        </a:buClr>
        <a:buFont typeface="Arial" pitchFamily="34" charset="0"/>
        <a:buChar char="•"/>
        <a:defRPr sz="1600" kern="1200">
          <a:solidFill>
            <a:schemeClr val="tx1"/>
          </a:solidFill>
          <a:latin typeface="+mn-lt"/>
          <a:ea typeface="+mn-ea"/>
          <a:cs typeface="+mn-cs"/>
        </a:defRPr>
      </a:lvl4pPr>
      <a:lvl5pPr marL="1187450" indent="-136525" algn="l" rtl="0" fontAlgn="base">
        <a:spcBef>
          <a:spcPct val="20000"/>
        </a:spcBef>
        <a:spcAft>
          <a:spcPct val="0"/>
        </a:spcAft>
        <a:buClr>
          <a:schemeClr val="accent1"/>
        </a:buClr>
        <a:buSzPct val="100000"/>
        <a:buFont typeface="Arial" pitchFamily="34" charset="0"/>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3.xml"/><Relationship Id="rId1" Type="http://schemas.openxmlformats.org/officeDocument/2006/relationships/slideLayout" Target="../slideLayouts/slideLayout14.xml"/><Relationship Id="rId5" Type="http://schemas.openxmlformats.org/officeDocument/2006/relationships/image" Target="../media/image12.jpeg"/><Relationship Id="rId4" Type="http://schemas.openxmlformats.org/officeDocument/2006/relationships/image" Target="../media/image11.jpeg"/></Relationships>
</file>

<file path=ppt/slides/_rels/slide1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1.xml"/><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26.xml"/><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3" Type="http://schemas.openxmlformats.org/officeDocument/2006/relationships/image" Target="../media/image22.jpg"/><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image" Target="../media/image25.jp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www.maine.gov/wcb"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www.maine.gov/wcb/"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mailto:Seanna.Crasnick@Maine.gov"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 Id="rId5" Type="http://schemas.openxmlformats.org/officeDocument/2006/relationships/hyperlink" Target="mailto:Kimberly.Ward@Maine.gov" TargetMode="External"/><Relationship Id="rId4" Type="http://schemas.openxmlformats.org/officeDocument/2006/relationships/hyperlink" Target="mailto:Gordon.Davis@Maine.gov"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Grp="1" noChangeArrowheads="1"/>
          </p:cNvSpPr>
          <p:nvPr>
            <p:ph type="ctrTitle"/>
          </p:nvPr>
        </p:nvSpPr>
        <p:spPr>
          <a:xfrm>
            <a:off x="0" y="457200"/>
            <a:ext cx="9144000" cy="2514600"/>
          </a:xfrm>
        </p:spPr>
        <p:txBody>
          <a:bodyPr/>
          <a:lstStyle/>
          <a:p>
            <a:pPr algn="ctr" fontAlgn="auto">
              <a:spcAft>
                <a:spcPts val="0"/>
              </a:spcAft>
              <a:defRPr/>
            </a:pPr>
            <a:r>
              <a:rPr lang="en-US" sz="4000" b="1" dirty="0" smtClean="0"/>
              <a:t/>
            </a:r>
            <a:br>
              <a:rPr lang="en-US" sz="4000" b="1" dirty="0" smtClean="0"/>
            </a:br>
            <a:r>
              <a:rPr lang="en-US" sz="4000" b="1" dirty="0"/>
              <a:t/>
            </a:r>
            <a:br>
              <a:rPr lang="en-US" sz="4000" b="1" dirty="0"/>
            </a:br>
            <a:r>
              <a:rPr lang="en-US" sz="4000" b="1" dirty="0" smtClean="0"/>
              <a:t/>
            </a:r>
            <a:br>
              <a:rPr lang="en-US" sz="4000" b="1" dirty="0" smtClean="0"/>
            </a:br>
            <a:r>
              <a:rPr lang="en-US" sz="4000" b="1" dirty="0"/>
              <a:t/>
            </a:r>
            <a:br>
              <a:rPr lang="en-US" sz="4000" b="1" dirty="0"/>
            </a:br>
            <a:r>
              <a:rPr lang="en-US" sz="4000" b="1" dirty="0" smtClean="0"/>
              <a:t/>
            </a:r>
            <a:br>
              <a:rPr lang="en-US" sz="4000" b="1" dirty="0" smtClean="0"/>
            </a:br>
            <a:r>
              <a:rPr lang="en-US" sz="4000" b="1" dirty="0"/>
              <a:t/>
            </a:r>
            <a:br>
              <a:rPr lang="en-US" sz="4000" b="1" dirty="0"/>
            </a:br>
            <a:r>
              <a:rPr lang="en-US" sz="4000" b="1" dirty="0" smtClean="0"/>
              <a:t/>
            </a:r>
            <a:br>
              <a:rPr lang="en-US" sz="4000" b="1" dirty="0" smtClean="0"/>
            </a:br>
            <a:r>
              <a:rPr lang="en-US" sz="4000" b="1" dirty="0"/>
              <a:t/>
            </a:r>
            <a:br>
              <a:rPr lang="en-US" sz="4000" b="1" dirty="0"/>
            </a:br>
            <a:r>
              <a:rPr lang="en-US" sz="4000" b="1" dirty="0" smtClean="0"/>
              <a:t/>
            </a:r>
            <a:br>
              <a:rPr lang="en-US" sz="4000" b="1" dirty="0" smtClean="0"/>
            </a:br>
            <a:r>
              <a:rPr lang="en-US" sz="4000" b="1" dirty="0"/>
              <a:t/>
            </a:r>
            <a:br>
              <a:rPr lang="en-US" sz="4000" b="1" dirty="0"/>
            </a:br>
            <a:r>
              <a:rPr lang="en-US" sz="4000" b="1" dirty="0" smtClean="0"/>
              <a:t/>
            </a:r>
            <a:br>
              <a:rPr lang="en-US" sz="4000" b="1" dirty="0" smtClean="0"/>
            </a:br>
            <a:r>
              <a:rPr lang="en-US" sz="4000" b="1" dirty="0"/>
              <a:t/>
            </a:r>
            <a:br>
              <a:rPr lang="en-US" sz="4000" b="1" dirty="0"/>
            </a:br>
            <a:r>
              <a:rPr lang="en-US" sz="4400" b="1" dirty="0" smtClean="0">
                <a:effectLst>
                  <a:outerShdw blurRad="38100" dist="38100" dir="2700000" algn="tl">
                    <a:srgbClr val="000000">
                      <a:alpha val="43137"/>
                    </a:srgbClr>
                  </a:outerShdw>
                </a:effectLst>
              </a:rPr>
              <a:t>An  Employer’s  Guide </a:t>
            </a:r>
            <a:br>
              <a:rPr lang="en-US" sz="4400" b="1" dirty="0" smtClean="0">
                <a:effectLst>
                  <a:outerShdw blurRad="38100" dist="38100" dir="2700000" algn="tl">
                    <a:srgbClr val="000000">
                      <a:alpha val="43137"/>
                    </a:srgbClr>
                  </a:outerShdw>
                </a:effectLst>
              </a:rPr>
            </a:br>
            <a:r>
              <a:rPr lang="en-US" sz="4400" b="1" dirty="0" smtClean="0">
                <a:effectLst>
                  <a:outerShdw blurRad="38100" dist="38100" dir="2700000" algn="tl">
                    <a:srgbClr val="000000">
                      <a:alpha val="43137"/>
                    </a:srgbClr>
                  </a:outerShdw>
                </a:effectLst>
              </a:rPr>
              <a:t>to  Workers'  Compensation </a:t>
            </a:r>
            <a:br>
              <a:rPr lang="en-US" sz="4400" b="1" dirty="0" smtClean="0">
                <a:effectLst>
                  <a:outerShdw blurRad="38100" dist="38100" dir="2700000" algn="tl">
                    <a:srgbClr val="000000">
                      <a:alpha val="43137"/>
                    </a:srgbClr>
                  </a:outerShdw>
                </a:effectLst>
              </a:rPr>
            </a:br>
            <a:r>
              <a:rPr lang="en-US" sz="4400" b="1" dirty="0" smtClean="0">
                <a:effectLst>
                  <a:outerShdw blurRad="38100" dist="38100" dir="2700000" algn="tl">
                    <a:srgbClr val="000000">
                      <a:alpha val="43137"/>
                    </a:srgbClr>
                  </a:outerShdw>
                </a:effectLst>
              </a:rPr>
              <a:t>in  Maine</a:t>
            </a:r>
            <a:endParaRPr lang="en-US" sz="4400" dirty="0" smtClean="0">
              <a:effectLst>
                <a:outerShdw blurRad="38100" dist="38100" dir="2700000" algn="tl">
                  <a:srgbClr val="000000">
                    <a:alpha val="43137"/>
                  </a:srgbClr>
                </a:outerShdw>
              </a:effectLst>
            </a:endParaRPr>
          </a:p>
        </p:txBody>
      </p:sp>
      <p:sp>
        <p:nvSpPr>
          <p:cNvPr id="2051" name="Rectangle 5"/>
          <p:cNvSpPr>
            <a:spLocks noGrp="1" noChangeArrowheads="1"/>
          </p:cNvSpPr>
          <p:nvPr>
            <p:ph type="subTitle" idx="1"/>
          </p:nvPr>
        </p:nvSpPr>
        <p:spPr>
          <a:xfrm>
            <a:off x="0" y="5715000"/>
            <a:ext cx="9144000" cy="1066800"/>
          </a:xfrm>
        </p:spPr>
        <p:txBody>
          <a:bodyPr rtlCol="0">
            <a:normAutofit/>
          </a:bodyPr>
          <a:lstStyle/>
          <a:p>
            <a:pPr algn="ctr" fontAlgn="auto">
              <a:spcAft>
                <a:spcPts val="0"/>
              </a:spcAft>
              <a:defRPr/>
            </a:pPr>
            <a:r>
              <a:rPr lang="en-US" sz="3200" b="1" dirty="0" smtClean="0">
                <a:effectLst>
                  <a:outerShdw blurRad="38100" dist="38100" dir="2700000" algn="tl">
                    <a:srgbClr val="000000">
                      <a:alpha val="43137"/>
                    </a:srgbClr>
                  </a:outerShdw>
                </a:effectLst>
              </a:rPr>
              <a:t>Office of Monitoring, Audit and Enforcement</a:t>
            </a:r>
          </a:p>
          <a:p>
            <a:pPr fontAlgn="auto">
              <a:spcAft>
                <a:spcPts val="0"/>
              </a:spcAft>
              <a:defRPr/>
            </a:pPr>
            <a:endParaRPr lang="en-US" sz="1000" b="1" dirty="0">
              <a:effectLst>
                <a:outerShdw blurRad="38100" dist="38100" dir="2700000" algn="tl">
                  <a:srgbClr val="000000">
                    <a:alpha val="43137"/>
                  </a:srgbClr>
                </a:outerShdw>
              </a:effectLst>
            </a:endParaRPr>
          </a:p>
          <a:p>
            <a:pPr fontAlgn="auto">
              <a:spcAft>
                <a:spcPts val="0"/>
              </a:spcAft>
              <a:defRPr/>
            </a:pPr>
            <a:r>
              <a:rPr lang="en-US" sz="1200" b="1" dirty="0" smtClean="0">
                <a:effectLst>
                  <a:outerShdw blurRad="38100" dist="38100" dir="2700000" algn="tl">
                    <a:srgbClr val="000000">
                      <a:alpha val="43137"/>
                    </a:srgbClr>
                  </a:outerShdw>
                </a:effectLst>
              </a:rPr>
              <a:t>Web Feb 2016</a:t>
            </a:r>
            <a:endParaRPr lang="en-US" sz="1200" b="1" dirty="0" smtClean="0">
              <a:effectLst>
                <a:outerShdw blurRad="38100" dist="38100" dir="2700000" algn="tl">
                  <a:srgbClr val="000000">
                    <a:alpha val="43137"/>
                  </a:srgbClr>
                </a:outerShdw>
              </a:effectLst>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3733800"/>
            <a:ext cx="3980359" cy="1828649"/>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0" y="384175"/>
            <a:ext cx="9144000" cy="754063"/>
          </a:xfrm>
        </p:spPr>
        <p:txBody>
          <a:bodyPr/>
          <a:lstStyle/>
          <a:p>
            <a:pPr fontAlgn="auto">
              <a:spcAft>
                <a:spcPts val="0"/>
              </a:spcAft>
              <a:defRPr/>
            </a:pPr>
            <a:r>
              <a:rPr lang="en-US" b="1" dirty="0" smtClean="0">
                <a:effectLst>
                  <a:outerShdw blurRad="38100" dist="38100" dir="2700000" algn="tl">
                    <a:srgbClr val="000000">
                      <a:alpha val="43137"/>
                    </a:srgbClr>
                  </a:outerShdw>
                </a:effectLst>
              </a:rPr>
              <a:t>Workers’ Compensation Terms</a:t>
            </a:r>
          </a:p>
        </p:txBody>
      </p:sp>
      <p:sp>
        <p:nvSpPr>
          <p:cNvPr id="188419" name="Rectangle 3"/>
          <p:cNvSpPr>
            <a:spLocks noGrp="1" noChangeArrowheads="1"/>
          </p:cNvSpPr>
          <p:nvPr>
            <p:ph idx="1"/>
          </p:nvPr>
        </p:nvSpPr>
        <p:spPr>
          <a:xfrm>
            <a:off x="228600" y="1143000"/>
            <a:ext cx="8458200" cy="5254625"/>
          </a:xfrm>
        </p:spPr>
        <p:txBody>
          <a:bodyPr/>
          <a:lstStyle/>
          <a:p>
            <a:pPr>
              <a:buFontTx/>
              <a:buNone/>
            </a:pPr>
            <a:endParaRPr lang="en-US" sz="800" b="1" dirty="0" smtClean="0"/>
          </a:p>
          <a:p>
            <a:pPr>
              <a:buFontTx/>
              <a:buNone/>
            </a:pPr>
            <a:r>
              <a:rPr lang="en-US" sz="3200" b="1" dirty="0" smtClean="0"/>
              <a:t>What  is  a  “MOP”?</a:t>
            </a:r>
          </a:p>
          <a:p>
            <a:pPr>
              <a:buFontTx/>
              <a:buNone/>
            </a:pPr>
            <a:r>
              <a:rPr lang="en-US" sz="2800" b="1" dirty="0" smtClean="0"/>
              <a:t>M</a:t>
            </a:r>
            <a:r>
              <a:rPr lang="en-US" sz="2800" dirty="0" smtClean="0"/>
              <a:t>emorandum </a:t>
            </a:r>
            <a:r>
              <a:rPr lang="en-US" sz="2800" b="1" dirty="0" smtClean="0"/>
              <a:t>O</a:t>
            </a:r>
            <a:r>
              <a:rPr lang="en-US" sz="2800" dirty="0" smtClean="0"/>
              <a:t>f </a:t>
            </a:r>
            <a:r>
              <a:rPr lang="en-US" sz="2800" b="1" dirty="0" smtClean="0"/>
              <a:t>P</a:t>
            </a:r>
            <a:r>
              <a:rPr lang="en-US" sz="2800" dirty="0" smtClean="0"/>
              <a:t>ayment</a:t>
            </a:r>
            <a:r>
              <a:rPr lang="en-US" dirty="0" smtClean="0"/>
              <a:t> – </a:t>
            </a:r>
          </a:p>
          <a:p>
            <a:pPr>
              <a:buFontTx/>
              <a:buNone/>
            </a:pPr>
            <a:r>
              <a:rPr lang="en-US" dirty="0" smtClean="0"/>
              <a:t>WCB-3</a:t>
            </a:r>
          </a:p>
          <a:p>
            <a:pPr marL="274637" lvl="1" indent="0">
              <a:buNone/>
            </a:pPr>
            <a:endParaRPr lang="en-US" sz="3600" dirty="0" smtClean="0"/>
          </a:p>
          <a:p>
            <a:pPr marL="274637" lvl="1" indent="0">
              <a:buNone/>
            </a:pPr>
            <a:endParaRPr lang="en-US" sz="3600" dirty="0" smtClean="0"/>
          </a:p>
          <a:p>
            <a:pPr lvl="1"/>
            <a:r>
              <a:rPr lang="en-US" sz="2400" dirty="0" smtClean="0"/>
              <a:t>A MOP indicates when payments for incapacity begin.</a:t>
            </a:r>
          </a:p>
          <a:p>
            <a:pPr lvl="1"/>
            <a:endParaRPr lang="en-US" sz="1800" dirty="0" smtClean="0"/>
          </a:p>
          <a:p>
            <a:pPr lvl="1"/>
            <a:r>
              <a:rPr lang="en-US" sz="2400" dirty="0" smtClean="0"/>
              <a:t>The Board reviews MOPs to determine if initial payments are issued in compliance with the Maine Workers’ Compensation Act.</a:t>
            </a:r>
          </a:p>
        </p:txBody>
      </p:sp>
      <p:pic>
        <p:nvPicPr>
          <p:cNvPr id="20484"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914101" y="1295400"/>
            <a:ext cx="3200402" cy="2651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88419">
                                            <p:txEl>
                                              <p:pRg st="6" end="6"/>
                                            </p:txEl>
                                          </p:spTgt>
                                        </p:tgtEl>
                                        <p:attrNameLst>
                                          <p:attrName>style.visibility</p:attrName>
                                        </p:attrNameLst>
                                      </p:cBhvr>
                                      <p:to>
                                        <p:strVal val="visible"/>
                                      </p:to>
                                    </p:set>
                                    <p:anim calcmode="lin" valueType="num">
                                      <p:cBhvr additive="base">
                                        <p:cTn id="7" dur="500" fill="hold"/>
                                        <p:tgtEl>
                                          <p:spTgt spid="188419">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84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88419">
                                            <p:txEl>
                                              <p:pRg st="8" end="8"/>
                                            </p:txEl>
                                          </p:spTgt>
                                        </p:tgtEl>
                                        <p:attrNameLst>
                                          <p:attrName>style.visibility</p:attrName>
                                        </p:attrNameLst>
                                      </p:cBhvr>
                                      <p:to>
                                        <p:strVal val="visible"/>
                                      </p:to>
                                    </p:set>
                                    <p:anim calcmode="lin" valueType="num">
                                      <p:cBhvr additive="base">
                                        <p:cTn id="13" dur="500" fill="hold"/>
                                        <p:tgtEl>
                                          <p:spTgt spid="188419">
                                            <p:txEl>
                                              <p:pRg st="8" end="8"/>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841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0" y="304800"/>
            <a:ext cx="9144000" cy="755650"/>
          </a:xfrm>
        </p:spPr>
        <p:txBody>
          <a:bodyPr/>
          <a:lstStyle/>
          <a:p>
            <a:pPr fontAlgn="auto">
              <a:spcAft>
                <a:spcPts val="0"/>
              </a:spcAft>
              <a:defRPr/>
            </a:pPr>
            <a:r>
              <a:rPr lang="en-US" b="1" dirty="0" smtClean="0">
                <a:effectLst>
                  <a:outerShdw blurRad="38100" dist="38100" dir="2700000" algn="tl">
                    <a:srgbClr val="000000">
                      <a:alpha val="43137"/>
                    </a:srgbClr>
                  </a:outerShdw>
                </a:effectLst>
              </a:rPr>
              <a:t>Workers’ Compensation Terms</a:t>
            </a:r>
          </a:p>
        </p:txBody>
      </p:sp>
      <p:sp>
        <p:nvSpPr>
          <p:cNvPr id="174083" name="Rectangle 3"/>
          <p:cNvSpPr>
            <a:spLocks noGrp="1" noChangeArrowheads="1"/>
          </p:cNvSpPr>
          <p:nvPr>
            <p:ph idx="1"/>
          </p:nvPr>
        </p:nvSpPr>
        <p:spPr>
          <a:xfrm>
            <a:off x="228600" y="1447800"/>
            <a:ext cx="8686800" cy="5410200"/>
          </a:xfrm>
        </p:spPr>
        <p:txBody>
          <a:bodyPr rtlCol="0">
            <a:normAutofit/>
          </a:bodyPr>
          <a:lstStyle/>
          <a:p>
            <a:pPr marL="609600" indent="-609600" fontAlgn="auto">
              <a:lnSpc>
                <a:spcPct val="80000"/>
              </a:lnSpc>
              <a:spcAft>
                <a:spcPts val="0"/>
              </a:spcAft>
              <a:buFontTx/>
              <a:buNone/>
              <a:defRPr/>
            </a:pPr>
            <a:r>
              <a:rPr lang="en-US" sz="3200" b="1" dirty="0" smtClean="0"/>
              <a:t>What  is  a  “NOC”?</a:t>
            </a:r>
          </a:p>
          <a:p>
            <a:pPr marL="609600" indent="-609600" fontAlgn="auto">
              <a:lnSpc>
                <a:spcPct val="80000"/>
              </a:lnSpc>
              <a:spcAft>
                <a:spcPts val="0"/>
              </a:spcAft>
              <a:buFontTx/>
              <a:buNone/>
              <a:defRPr/>
            </a:pPr>
            <a:r>
              <a:rPr lang="en-US" sz="2800" b="1" dirty="0" smtClean="0"/>
              <a:t>N</a:t>
            </a:r>
            <a:r>
              <a:rPr lang="en-US" dirty="0" smtClean="0"/>
              <a:t>otice </a:t>
            </a:r>
            <a:r>
              <a:rPr lang="en-US" sz="2800" b="1" dirty="0" smtClean="0"/>
              <a:t>O</a:t>
            </a:r>
            <a:r>
              <a:rPr lang="en-US" dirty="0" smtClean="0"/>
              <a:t>f </a:t>
            </a:r>
            <a:r>
              <a:rPr lang="en-US" sz="2800" b="1" dirty="0" smtClean="0"/>
              <a:t>C</a:t>
            </a:r>
            <a:r>
              <a:rPr lang="en-US" dirty="0" smtClean="0"/>
              <a:t>ontroversy – WCB-9</a:t>
            </a:r>
          </a:p>
          <a:p>
            <a:pPr marL="990600" lvl="1" indent="-533400" fontAlgn="auto">
              <a:lnSpc>
                <a:spcPct val="80000"/>
              </a:lnSpc>
              <a:spcAft>
                <a:spcPts val="0"/>
              </a:spcAft>
              <a:buClr>
                <a:schemeClr val="tx1"/>
              </a:buClr>
              <a:buFont typeface="Arial" pitchFamily="34" charset="0"/>
              <a:buNone/>
              <a:defRPr/>
            </a:pPr>
            <a:endParaRPr lang="en-US" sz="2400" dirty="0" smtClean="0"/>
          </a:p>
          <a:p>
            <a:pPr lvl="1" indent="0" fontAlgn="auto">
              <a:lnSpc>
                <a:spcPct val="80000"/>
              </a:lnSpc>
              <a:spcAft>
                <a:spcPts val="0"/>
              </a:spcAft>
              <a:buClr>
                <a:schemeClr val="tx1"/>
              </a:buClr>
              <a:buFontTx/>
              <a:buNone/>
              <a:defRPr/>
            </a:pPr>
            <a:endParaRPr lang="en-US" sz="1000" dirty="0" smtClean="0"/>
          </a:p>
          <a:p>
            <a:pPr lvl="1" indent="0" fontAlgn="auto">
              <a:lnSpc>
                <a:spcPct val="80000"/>
              </a:lnSpc>
              <a:spcAft>
                <a:spcPts val="0"/>
              </a:spcAft>
              <a:buClr>
                <a:schemeClr val="tx1"/>
              </a:buClr>
              <a:buFontTx/>
              <a:buNone/>
              <a:defRPr/>
            </a:pPr>
            <a:endParaRPr lang="en-US" sz="1600" dirty="0" smtClean="0"/>
          </a:p>
          <a:p>
            <a:pPr marL="990600" lvl="1" indent="-533400" fontAlgn="auto">
              <a:lnSpc>
                <a:spcPct val="80000"/>
              </a:lnSpc>
              <a:spcAft>
                <a:spcPts val="0"/>
              </a:spcAft>
              <a:buClr>
                <a:schemeClr val="tx1"/>
              </a:buClr>
              <a:buFont typeface="Arial" pitchFamily="34" charset="0"/>
              <a:buChar char=""/>
              <a:defRPr/>
            </a:pPr>
            <a:r>
              <a:rPr lang="en-US" sz="2400" dirty="0" smtClean="0"/>
              <a:t>A NOC indicates that an insurer is denying benefits.</a:t>
            </a:r>
          </a:p>
          <a:p>
            <a:pPr lvl="1" indent="0" fontAlgn="auto">
              <a:lnSpc>
                <a:spcPct val="80000"/>
              </a:lnSpc>
              <a:spcAft>
                <a:spcPts val="0"/>
              </a:spcAft>
              <a:buClr>
                <a:schemeClr val="tx1"/>
              </a:buClr>
              <a:buNone/>
              <a:defRPr/>
            </a:pPr>
            <a:endParaRPr lang="en-US" dirty="0" smtClean="0"/>
          </a:p>
          <a:p>
            <a:pPr marL="990600" lvl="1" indent="-533400" fontAlgn="auto">
              <a:lnSpc>
                <a:spcPct val="80000"/>
              </a:lnSpc>
              <a:spcAft>
                <a:spcPts val="0"/>
              </a:spcAft>
              <a:buClr>
                <a:schemeClr val="tx1"/>
              </a:buClr>
              <a:buFont typeface="Arial" pitchFamily="34" charset="0"/>
              <a:buChar char=""/>
              <a:defRPr/>
            </a:pPr>
            <a:r>
              <a:rPr lang="en-US" sz="2400" dirty="0" smtClean="0"/>
              <a:t>A NOC is used for denying any or all types of benefits and for any reason – including “medical only” and indemnity (lost time) benefits.</a:t>
            </a:r>
          </a:p>
          <a:p>
            <a:pPr lvl="1" indent="0" fontAlgn="auto">
              <a:lnSpc>
                <a:spcPct val="80000"/>
              </a:lnSpc>
              <a:spcAft>
                <a:spcPts val="0"/>
              </a:spcAft>
              <a:buClr>
                <a:schemeClr val="tx1"/>
              </a:buClr>
              <a:buFontTx/>
              <a:buNone/>
              <a:defRPr/>
            </a:pPr>
            <a:endParaRPr lang="en-US" dirty="0" smtClean="0"/>
          </a:p>
          <a:p>
            <a:pPr marL="990600" lvl="1" indent="-533400" fontAlgn="auto">
              <a:lnSpc>
                <a:spcPct val="80000"/>
              </a:lnSpc>
              <a:spcAft>
                <a:spcPts val="0"/>
              </a:spcAft>
              <a:buClr>
                <a:schemeClr val="tx1"/>
              </a:buClr>
              <a:buFont typeface="Arial" pitchFamily="34" charset="0"/>
              <a:buChar char=""/>
              <a:defRPr/>
            </a:pPr>
            <a:r>
              <a:rPr lang="en-US" sz="2400" dirty="0" smtClean="0"/>
              <a:t>All NOCs move the claim into the dispute resolution system (discussed later).</a:t>
            </a:r>
          </a:p>
        </p:txBody>
      </p:sp>
      <p:pic>
        <p:nvPicPr>
          <p:cNvPr id="2150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99138" y="990600"/>
            <a:ext cx="2582862"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08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408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74083">
                                            <p:txEl>
                                              <p:pRg st="5" end="5"/>
                                            </p:txEl>
                                          </p:spTgt>
                                        </p:tgtEl>
                                        <p:attrNameLst>
                                          <p:attrName>style.visibility</p:attrName>
                                        </p:attrNameLst>
                                      </p:cBhvr>
                                      <p:to>
                                        <p:strVal val="visible"/>
                                      </p:to>
                                    </p:set>
                                    <p:animEffect transition="in" filter="fade">
                                      <p:cBhvr>
                                        <p:cTn id="13" dur="500"/>
                                        <p:tgtEl>
                                          <p:spTgt spid="174083">
                                            <p:txEl>
                                              <p:pRg st="5" end="5"/>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74083">
                                            <p:txEl>
                                              <p:pRg st="7" end="7"/>
                                            </p:txEl>
                                          </p:spTgt>
                                        </p:tgtEl>
                                        <p:attrNameLst>
                                          <p:attrName>style.visibility</p:attrName>
                                        </p:attrNameLst>
                                      </p:cBhvr>
                                      <p:to>
                                        <p:strVal val="visible"/>
                                      </p:to>
                                    </p:set>
                                    <p:animEffect transition="in" filter="fade">
                                      <p:cBhvr>
                                        <p:cTn id="18" dur="500"/>
                                        <p:tgtEl>
                                          <p:spTgt spid="174083">
                                            <p:txEl>
                                              <p:pRg st="7" end="7"/>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74083">
                                            <p:txEl>
                                              <p:pRg st="9" end="9"/>
                                            </p:txEl>
                                          </p:spTgt>
                                        </p:tgtEl>
                                        <p:attrNameLst>
                                          <p:attrName>style.visibility</p:attrName>
                                        </p:attrNameLst>
                                      </p:cBhvr>
                                      <p:to>
                                        <p:strVal val="visible"/>
                                      </p:to>
                                    </p:set>
                                    <p:animEffect transition="in" filter="fade">
                                      <p:cBhvr>
                                        <p:cTn id="23" dur="500"/>
                                        <p:tgtEl>
                                          <p:spTgt spid="17408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304800"/>
            <a:ext cx="9144000" cy="755650"/>
          </a:xfrm>
        </p:spPr>
        <p:txBody>
          <a:bodyPr/>
          <a:lstStyle/>
          <a:p>
            <a:pPr fontAlgn="auto">
              <a:spcAft>
                <a:spcPts val="0"/>
              </a:spcAft>
              <a:defRPr/>
            </a:pPr>
            <a:r>
              <a:rPr lang="en-US" b="1" dirty="0" smtClean="0">
                <a:effectLst>
                  <a:outerShdw blurRad="38100" dist="38100" dir="2700000" algn="tl">
                    <a:srgbClr val="000000">
                      <a:alpha val="43137"/>
                    </a:srgbClr>
                  </a:outerShdw>
                </a:effectLst>
              </a:rPr>
              <a:t>Workers’ Compensation Terms</a:t>
            </a:r>
          </a:p>
        </p:txBody>
      </p:sp>
      <p:sp>
        <p:nvSpPr>
          <p:cNvPr id="171011" name="Rectangle 3"/>
          <p:cNvSpPr>
            <a:spLocks noGrp="1" noChangeArrowheads="1"/>
          </p:cNvSpPr>
          <p:nvPr>
            <p:ph idx="1"/>
          </p:nvPr>
        </p:nvSpPr>
        <p:spPr>
          <a:xfrm>
            <a:off x="152400" y="1447800"/>
            <a:ext cx="8458200" cy="4949825"/>
          </a:xfrm>
        </p:spPr>
        <p:txBody>
          <a:bodyPr/>
          <a:lstStyle/>
          <a:p>
            <a:pPr>
              <a:buFontTx/>
              <a:buNone/>
            </a:pPr>
            <a:endParaRPr lang="en-US" b="1" dirty="0" smtClean="0"/>
          </a:p>
          <a:p>
            <a:pPr>
              <a:buFontTx/>
              <a:buNone/>
            </a:pPr>
            <a:r>
              <a:rPr lang="en-US" sz="3200" b="1" dirty="0" smtClean="0"/>
              <a:t>What  is  a  “Lump”?</a:t>
            </a:r>
          </a:p>
          <a:p>
            <a:pPr>
              <a:buFontTx/>
              <a:buNone/>
            </a:pPr>
            <a:r>
              <a:rPr lang="en-US" dirty="0" smtClean="0"/>
              <a:t>Lump Sum Settlement – WCB-10</a:t>
            </a:r>
          </a:p>
          <a:p>
            <a:pPr lvl="1">
              <a:buFontTx/>
              <a:buNone/>
            </a:pPr>
            <a:endParaRPr lang="en-US" sz="2400" dirty="0" smtClean="0"/>
          </a:p>
          <a:p>
            <a:pPr lvl="1">
              <a:buFontTx/>
              <a:buNone/>
            </a:pPr>
            <a:endParaRPr lang="en-US" sz="2400" dirty="0" smtClean="0"/>
          </a:p>
          <a:p>
            <a:pPr lvl="1"/>
            <a:r>
              <a:rPr lang="en-US" sz="2400" dirty="0" smtClean="0"/>
              <a:t>Monetary agreement between the parties to discharge the employer, in whole or in part, from future liability arising from the injury.</a:t>
            </a:r>
          </a:p>
          <a:p>
            <a:pPr lvl="1"/>
            <a:endParaRPr lang="en-US" sz="1400" dirty="0"/>
          </a:p>
          <a:p>
            <a:pPr lvl="1"/>
            <a:r>
              <a:rPr lang="en-US" sz="2400" dirty="0" smtClean="0"/>
              <a:t>Must be approved by the Board.</a:t>
            </a:r>
          </a:p>
          <a:p>
            <a:pPr lvl="1"/>
            <a:endParaRPr lang="en-US" sz="2400" dirty="0" smtClean="0"/>
          </a:p>
        </p:txBody>
      </p:sp>
      <p:pic>
        <p:nvPicPr>
          <p:cNvPr id="22532"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410200" y="1066800"/>
            <a:ext cx="26670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71011">
                                            <p:txEl>
                                              <p:pRg st="5" end="5"/>
                                            </p:txEl>
                                          </p:spTgt>
                                        </p:tgtEl>
                                        <p:attrNameLst>
                                          <p:attrName>style.visibility</p:attrName>
                                        </p:attrNameLst>
                                      </p:cBhvr>
                                      <p:to>
                                        <p:strVal val="visible"/>
                                      </p:to>
                                    </p:set>
                                    <p:anim calcmode="lin" valueType="num">
                                      <p:cBhvr additive="base">
                                        <p:cTn id="7" dur="500" fill="hold"/>
                                        <p:tgtEl>
                                          <p:spTgt spid="171011">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101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71011">
                                            <p:txEl>
                                              <p:pRg st="7" end="7"/>
                                            </p:txEl>
                                          </p:spTgt>
                                        </p:tgtEl>
                                        <p:attrNameLst>
                                          <p:attrName>style.visibility</p:attrName>
                                        </p:attrNameLst>
                                      </p:cBhvr>
                                      <p:to>
                                        <p:strVal val="visible"/>
                                      </p:to>
                                    </p:set>
                                    <p:anim calcmode="lin" valueType="num">
                                      <p:cBhvr additive="base">
                                        <p:cTn id="13" dur="500" fill="hold"/>
                                        <p:tgtEl>
                                          <p:spTgt spid="171011">
                                            <p:txEl>
                                              <p:pRg st="7" end="7"/>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1011">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1"/>
          <p:cNvSpPr>
            <a:spLocks noGrp="1" noChangeArrowheads="1"/>
          </p:cNvSpPr>
          <p:nvPr>
            <p:ph type="title"/>
          </p:nvPr>
        </p:nvSpPr>
        <p:spPr bwMode="gray">
          <a:xfrm>
            <a:off x="152400" y="304800"/>
            <a:ext cx="8991600" cy="1295400"/>
          </a:xfrm>
          <a:extLst>
            <a:ext uri="{AF507438-7753-43E0-B8FC-AC1667EBCBE1}">
              <a14:hiddenEffects xmlns:a14="http://schemas.microsoft.com/office/drawing/2010/main">
                <a:effectLst>
                  <a:outerShdw dist="107763" dir="18900000" algn="ctr" rotWithShape="0">
                    <a:srgbClr val="000000">
                      <a:alpha val="50000"/>
                    </a:srgbClr>
                  </a:outerShdw>
                </a:effectLst>
              </a14:hiddenEffects>
            </a:ext>
          </a:extLst>
        </p:spPr>
        <p:txBody>
          <a:bodyPr>
            <a:noAutofit/>
          </a:bodyPr>
          <a:lstStyle/>
          <a:p>
            <a:pPr fontAlgn="auto">
              <a:spcAft>
                <a:spcPts val="0"/>
              </a:spcAft>
              <a:defRPr/>
            </a:pPr>
            <a:r>
              <a:rPr lang="en-US" b="1" dirty="0" smtClean="0">
                <a:effectLst>
                  <a:outerShdw blurRad="38100" dist="38100" dir="2700000" algn="tl">
                    <a:srgbClr val="000000">
                      <a:alpha val="43137"/>
                    </a:srgbClr>
                  </a:outerShdw>
                </a:effectLst>
              </a:rPr>
              <a:t>How Does the Workers’ Comp     System Work in Maine?</a:t>
            </a:r>
            <a:r>
              <a:rPr lang="en-US" dirty="0" smtClean="0">
                <a:effectLst>
                  <a:outerShdw blurRad="38100" dist="38100" dir="2700000" algn="tl">
                    <a:srgbClr val="000000">
                      <a:alpha val="43137"/>
                    </a:srgbClr>
                  </a:outerShdw>
                </a:effectLst>
              </a:rPr>
              <a:t> </a:t>
            </a:r>
          </a:p>
        </p:txBody>
      </p:sp>
      <p:pic>
        <p:nvPicPr>
          <p:cNvPr id="23555" name="Content Placeholder 2"/>
          <p:cNvPicPr>
            <a:picLocks noGrp="1" noChangeAspect="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219200" y="1828800"/>
            <a:ext cx="6781800" cy="4343400"/>
          </a:xfr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2"/>
          <p:cNvSpPr>
            <a:spLocks noGrp="1" noChangeArrowheads="1"/>
          </p:cNvSpPr>
          <p:nvPr>
            <p:ph type="title"/>
          </p:nvPr>
        </p:nvSpPr>
        <p:spPr>
          <a:xfrm>
            <a:off x="0" y="304800"/>
            <a:ext cx="9144000" cy="1066800"/>
          </a:xfrm>
        </p:spPr>
        <p:txBody>
          <a:bodyPr>
            <a:normAutofit fontScale="90000"/>
          </a:bodyPr>
          <a:lstStyle/>
          <a:p>
            <a:pPr fontAlgn="auto">
              <a:spcAft>
                <a:spcPts val="0"/>
              </a:spcAft>
              <a:defRPr/>
            </a:pPr>
            <a:r>
              <a:rPr lang="en-US" b="1" dirty="0" smtClean="0">
                <a:effectLst>
                  <a:outerShdw blurRad="38100" dist="38100" dir="2700000" algn="tl">
                    <a:srgbClr val="000000">
                      <a:alpha val="43137"/>
                    </a:srgbClr>
                  </a:outerShdw>
                </a:effectLst>
              </a:rPr>
              <a:t>How Does the WC System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Work in Maine?</a:t>
            </a:r>
            <a:r>
              <a:rPr lang="en-US" dirty="0" smtClean="0">
                <a:effectLst>
                  <a:outerShdw blurRad="38100" dist="38100" dir="2700000" algn="tl">
                    <a:srgbClr val="000000">
                      <a:alpha val="43137"/>
                    </a:srgbClr>
                  </a:outerShdw>
                </a:effectLst>
              </a:rPr>
              <a:t> </a:t>
            </a:r>
          </a:p>
        </p:txBody>
      </p:sp>
      <p:pic>
        <p:nvPicPr>
          <p:cNvPr id="24579" name="Content Placeholder 2"/>
          <p:cNvPicPr>
            <a:picLocks noGrp="1" noChangeAspect="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457200" y="1528763"/>
            <a:ext cx="1676400" cy="2390775"/>
          </a:xfrm>
        </p:spPr>
      </p:pic>
      <p:sp>
        <p:nvSpPr>
          <p:cNvPr id="198669" name="Rectangle 13"/>
          <p:cNvSpPr>
            <a:spLocks noGrp="1" noChangeArrowheads="1"/>
          </p:cNvSpPr>
          <p:nvPr>
            <p:ph type="body" sz="half" idx="3"/>
          </p:nvPr>
        </p:nvSpPr>
        <p:spPr>
          <a:xfrm>
            <a:off x="152400" y="4000500"/>
            <a:ext cx="8534400" cy="2476500"/>
          </a:xfrm>
        </p:spPr>
        <p:txBody>
          <a:bodyPr rtlCol="0">
            <a:normAutofit fontScale="92500"/>
          </a:bodyPr>
          <a:lstStyle/>
          <a:p>
            <a:pPr marL="182880" indent="-182880" fontAlgn="auto">
              <a:spcAft>
                <a:spcPts val="0"/>
              </a:spcAft>
              <a:buFontTx/>
              <a:buNone/>
              <a:defRPr/>
            </a:pPr>
            <a:r>
              <a:rPr lang="en-US" sz="2800" b="1" dirty="0" smtClean="0"/>
              <a:t>Accident occurs  </a:t>
            </a:r>
          </a:p>
          <a:p>
            <a:pPr marL="182880" indent="-182880" algn="ctr" fontAlgn="auto">
              <a:spcAft>
                <a:spcPts val="0"/>
              </a:spcAft>
              <a:buFontTx/>
              <a:buNone/>
              <a:defRPr/>
            </a:pPr>
            <a:r>
              <a:rPr lang="en-US" sz="2800" b="1" dirty="0" smtClean="0"/>
              <a:t>Treatment is sought</a:t>
            </a:r>
          </a:p>
          <a:p>
            <a:pPr marL="182880" indent="-182880" algn="ctr" fontAlgn="auto">
              <a:spcAft>
                <a:spcPts val="0"/>
              </a:spcAft>
              <a:buFontTx/>
              <a:buNone/>
              <a:defRPr/>
            </a:pPr>
            <a:endParaRPr lang="en-US" sz="2800" dirty="0" smtClean="0"/>
          </a:p>
          <a:p>
            <a:pPr marL="182880" indent="-182880" fontAlgn="auto">
              <a:spcAft>
                <a:spcPts val="0"/>
              </a:spcAft>
              <a:buFontTx/>
              <a:buNone/>
              <a:defRPr/>
            </a:pPr>
            <a:r>
              <a:rPr lang="en-US" sz="2800" dirty="0" smtClean="0"/>
              <a:t>						       </a:t>
            </a:r>
            <a:r>
              <a:rPr lang="en-US" sz="2800" b="1" dirty="0" smtClean="0"/>
              <a:t>Employee recovers</a:t>
            </a:r>
          </a:p>
          <a:p>
            <a:pPr marL="182880" indent="-182880" algn="ctr" fontAlgn="auto">
              <a:spcAft>
                <a:spcPts val="0"/>
              </a:spcAft>
              <a:buFontTx/>
              <a:buNone/>
              <a:defRPr/>
            </a:pPr>
            <a:r>
              <a:rPr lang="en-US" sz="2800" b="1" dirty="0" smtClean="0"/>
              <a:t>					               </a:t>
            </a:r>
            <a:r>
              <a:rPr lang="en-US" sz="2800" b="1" i="1" dirty="0" smtClean="0"/>
              <a:t>Back to work!</a:t>
            </a:r>
          </a:p>
        </p:txBody>
      </p:sp>
      <p:pic>
        <p:nvPicPr>
          <p:cNvPr id="24581"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2114550"/>
            <a:ext cx="1790700" cy="232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48400" y="1676400"/>
            <a:ext cx="2441455" cy="3657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nodeType="clickEffect">
                                  <p:stCondLst>
                                    <p:cond delay="0"/>
                                  </p:stCondLst>
                                  <p:childTnLst>
                                    <p:set>
                                      <p:cBhvr>
                                        <p:cTn id="6" dur="1" fill="hold">
                                          <p:stCondLst>
                                            <p:cond delay="0"/>
                                          </p:stCondLst>
                                        </p:cTn>
                                        <p:tgtEl>
                                          <p:spTgt spid="24579"/>
                                        </p:tgtEl>
                                        <p:attrNameLst>
                                          <p:attrName>style.visibility</p:attrName>
                                        </p:attrNameLst>
                                      </p:cBhvr>
                                      <p:to>
                                        <p:strVal val="visible"/>
                                      </p:to>
                                    </p:set>
                                    <p:animEffect transition="in" filter="wheel(1)">
                                      <p:cBhvr>
                                        <p:cTn id="7" dur="2000"/>
                                        <p:tgtEl>
                                          <p:spTgt spid="24579"/>
                                        </p:tgtEl>
                                      </p:cBhvr>
                                    </p:animEffect>
                                  </p:childTnLst>
                                </p:cTn>
                              </p:par>
                              <p:par>
                                <p:cTn id="8" presetID="21" presetClass="entr" presetSubtype="1" fill="hold" nodeType="withEffect">
                                  <p:stCondLst>
                                    <p:cond delay="0"/>
                                  </p:stCondLst>
                                  <p:childTnLst>
                                    <p:set>
                                      <p:cBhvr>
                                        <p:cTn id="9" dur="1" fill="hold">
                                          <p:stCondLst>
                                            <p:cond delay="0"/>
                                          </p:stCondLst>
                                        </p:cTn>
                                        <p:tgtEl>
                                          <p:spTgt spid="198669">
                                            <p:txEl>
                                              <p:pRg st="0" end="0"/>
                                            </p:txEl>
                                          </p:spTgt>
                                        </p:tgtEl>
                                        <p:attrNameLst>
                                          <p:attrName>style.visibility</p:attrName>
                                        </p:attrNameLst>
                                      </p:cBhvr>
                                      <p:to>
                                        <p:strVal val="visible"/>
                                      </p:to>
                                    </p:set>
                                    <p:animEffect transition="in" filter="wheel(1)">
                                      <p:cBhvr>
                                        <p:cTn id="10" dur="2000"/>
                                        <p:tgtEl>
                                          <p:spTgt spid="198669">
                                            <p:txEl>
                                              <p:pRg st="0" end="0"/>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1" presetClass="entr" presetSubtype="1" fill="hold" nodeType="clickEffect">
                                  <p:stCondLst>
                                    <p:cond delay="0"/>
                                  </p:stCondLst>
                                  <p:childTnLst>
                                    <p:set>
                                      <p:cBhvr>
                                        <p:cTn id="14" dur="1" fill="hold">
                                          <p:stCondLst>
                                            <p:cond delay="0"/>
                                          </p:stCondLst>
                                        </p:cTn>
                                        <p:tgtEl>
                                          <p:spTgt spid="24581"/>
                                        </p:tgtEl>
                                        <p:attrNameLst>
                                          <p:attrName>style.visibility</p:attrName>
                                        </p:attrNameLst>
                                      </p:cBhvr>
                                      <p:to>
                                        <p:strVal val="visible"/>
                                      </p:to>
                                    </p:set>
                                    <p:animEffect transition="in" filter="wheel(1)">
                                      <p:cBhvr>
                                        <p:cTn id="15" dur="2000"/>
                                        <p:tgtEl>
                                          <p:spTgt spid="24581"/>
                                        </p:tgtEl>
                                      </p:cBhvr>
                                    </p:animEffect>
                                  </p:childTnLst>
                                </p:cTn>
                              </p:par>
                              <p:par>
                                <p:cTn id="16" presetID="21" presetClass="entr" presetSubtype="1" fill="hold" nodeType="withEffect">
                                  <p:stCondLst>
                                    <p:cond delay="0"/>
                                  </p:stCondLst>
                                  <p:childTnLst>
                                    <p:set>
                                      <p:cBhvr>
                                        <p:cTn id="17" dur="1" fill="hold">
                                          <p:stCondLst>
                                            <p:cond delay="0"/>
                                          </p:stCondLst>
                                        </p:cTn>
                                        <p:tgtEl>
                                          <p:spTgt spid="198669">
                                            <p:txEl>
                                              <p:pRg st="1" end="1"/>
                                            </p:txEl>
                                          </p:spTgt>
                                        </p:tgtEl>
                                        <p:attrNameLst>
                                          <p:attrName>style.visibility</p:attrName>
                                        </p:attrNameLst>
                                      </p:cBhvr>
                                      <p:to>
                                        <p:strVal val="visible"/>
                                      </p:to>
                                    </p:set>
                                    <p:animEffect transition="in" filter="wheel(1)">
                                      <p:cBhvr>
                                        <p:cTn id="18" dur="2000"/>
                                        <p:tgtEl>
                                          <p:spTgt spid="198669">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wheel(1)">
                                      <p:cBhvr>
                                        <p:cTn id="23" dur="2000"/>
                                        <p:tgtEl>
                                          <p:spTgt spid="2"/>
                                        </p:tgtEl>
                                      </p:cBhvr>
                                    </p:animEffect>
                                  </p:childTnLst>
                                </p:cTn>
                              </p:par>
                              <p:par>
                                <p:cTn id="24" presetID="21" presetClass="entr" presetSubtype="1" fill="hold" nodeType="withEffect">
                                  <p:stCondLst>
                                    <p:cond delay="0"/>
                                  </p:stCondLst>
                                  <p:childTnLst>
                                    <p:set>
                                      <p:cBhvr>
                                        <p:cTn id="25" dur="1" fill="hold">
                                          <p:stCondLst>
                                            <p:cond delay="0"/>
                                          </p:stCondLst>
                                        </p:cTn>
                                        <p:tgtEl>
                                          <p:spTgt spid="198669">
                                            <p:txEl>
                                              <p:pRg st="3" end="3"/>
                                            </p:txEl>
                                          </p:spTgt>
                                        </p:tgtEl>
                                        <p:attrNameLst>
                                          <p:attrName>style.visibility</p:attrName>
                                        </p:attrNameLst>
                                      </p:cBhvr>
                                      <p:to>
                                        <p:strVal val="visible"/>
                                      </p:to>
                                    </p:set>
                                    <p:animEffect transition="in" filter="wheel(1)">
                                      <p:cBhvr>
                                        <p:cTn id="26" dur="2000"/>
                                        <p:tgtEl>
                                          <p:spTgt spid="198669">
                                            <p:txEl>
                                              <p:pRg st="3" end="3"/>
                                            </p:txEl>
                                          </p:spTgt>
                                        </p:tgtEl>
                                      </p:cBhvr>
                                    </p:animEffect>
                                  </p:childTnLst>
                                </p:cTn>
                              </p:par>
                              <p:par>
                                <p:cTn id="27" presetID="21" presetClass="entr" presetSubtype="1" fill="hold" nodeType="withEffect">
                                  <p:stCondLst>
                                    <p:cond delay="0"/>
                                  </p:stCondLst>
                                  <p:childTnLst>
                                    <p:set>
                                      <p:cBhvr>
                                        <p:cTn id="28" dur="1" fill="hold">
                                          <p:stCondLst>
                                            <p:cond delay="0"/>
                                          </p:stCondLst>
                                        </p:cTn>
                                        <p:tgtEl>
                                          <p:spTgt spid="198669">
                                            <p:txEl>
                                              <p:pRg st="4" end="4"/>
                                            </p:txEl>
                                          </p:spTgt>
                                        </p:tgtEl>
                                        <p:attrNameLst>
                                          <p:attrName>style.visibility</p:attrName>
                                        </p:attrNameLst>
                                      </p:cBhvr>
                                      <p:to>
                                        <p:strVal val="visible"/>
                                      </p:to>
                                    </p:set>
                                    <p:animEffect transition="in" filter="wheel(1)">
                                      <p:cBhvr>
                                        <p:cTn id="29" dur="2000"/>
                                        <p:tgtEl>
                                          <p:spTgt spid="19866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title"/>
          </p:nvPr>
        </p:nvSpPr>
        <p:spPr bwMode="gray">
          <a:xfrm>
            <a:off x="0" y="304800"/>
            <a:ext cx="9144000" cy="1066800"/>
          </a:xfrm>
          <a:extLst>
            <a:ext uri="{AF507438-7753-43E0-B8FC-AC1667EBCBE1}">
              <a14:hiddenEffects xmlns:a14="http://schemas.microsoft.com/office/drawing/2010/main">
                <a:effectLst>
                  <a:outerShdw dist="107763" dir="18900000" algn="ctr" rotWithShape="0">
                    <a:srgbClr val="000000">
                      <a:alpha val="50000"/>
                    </a:srgbClr>
                  </a:outerShdw>
                </a:effectLst>
              </a14:hiddenEffects>
            </a:ext>
          </a:extLst>
        </p:spPr>
        <p:txBody>
          <a:bodyPr>
            <a:normAutofit fontScale="90000"/>
          </a:bodyPr>
          <a:lstStyle/>
          <a:p>
            <a:pPr fontAlgn="auto">
              <a:spcAft>
                <a:spcPts val="0"/>
              </a:spcAft>
              <a:defRPr/>
            </a:pPr>
            <a:r>
              <a:rPr lang="en-US" b="1" dirty="0" smtClean="0">
                <a:effectLst>
                  <a:outerShdw blurRad="38100" dist="38100" dir="2700000" algn="tl">
                    <a:srgbClr val="000000">
                      <a:alpha val="43137"/>
                    </a:srgbClr>
                  </a:outerShdw>
                </a:effectLst>
              </a:rPr>
              <a:t>How Does the Workers’ Comp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System Work in Maine? </a:t>
            </a:r>
          </a:p>
        </p:txBody>
      </p:sp>
      <p:sp>
        <p:nvSpPr>
          <p:cNvPr id="13314" name="Rectangle 2"/>
          <p:cNvSpPr>
            <a:spLocks noGrp="1" noChangeArrowheads="1"/>
          </p:cNvSpPr>
          <p:nvPr>
            <p:ph type="body" sz="half" idx="1"/>
          </p:nvPr>
        </p:nvSpPr>
        <p:spPr>
          <a:xfrm>
            <a:off x="457200" y="1295400"/>
            <a:ext cx="8229600" cy="4648200"/>
          </a:xfrm>
        </p:spPr>
        <p:txBody>
          <a:bodyPr rtlCol="0">
            <a:normAutofit/>
          </a:bodyPr>
          <a:lstStyle/>
          <a:p>
            <a:pPr marL="182880" indent="-182880" fontAlgn="auto">
              <a:spcAft>
                <a:spcPts val="0"/>
              </a:spcAft>
              <a:defRPr/>
            </a:pPr>
            <a:endParaRPr lang="en-US" sz="800" dirty="0" smtClean="0"/>
          </a:p>
          <a:p>
            <a:pPr marL="182880" indent="-182880" fontAlgn="auto">
              <a:spcAft>
                <a:spcPts val="0"/>
              </a:spcAft>
              <a:defRPr/>
            </a:pPr>
            <a:r>
              <a:rPr lang="en-US" dirty="0" smtClean="0"/>
              <a:t>The </a:t>
            </a:r>
            <a:r>
              <a:rPr lang="en-US" b="1" dirty="0" smtClean="0"/>
              <a:t>employee</a:t>
            </a:r>
            <a:r>
              <a:rPr lang="en-US" dirty="0" smtClean="0"/>
              <a:t> must tell his or her employer or supervisor or someone from management that he/she was injured within 30 days of the injury.</a:t>
            </a:r>
          </a:p>
          <a:p>
            <a:pPr marL="0" indent="0" fontAlgn="auto">
              <a:spcAft>
                <a:spcPts val="0"/>
              </a:spcAft>
              <a:buNone/>
              <a:defRPr/>
            </a:pPr>
            <a:endParaRPr lang="en-US" sz="800" dirty="0" smtClean="0"/>
          </a:p>
          <a:p>
            <a:pPr marL="182880" indent="-182880" fontAlgn="auto">
              <a:spcAft>
                <a:spcPts val="0"/>
              </a:spcAft>
              <a:defRPr/>
            </a:pPr>
            <a:r>
              <a:rPr lang="en-US" dirty="0" smtClean="0"/>
              <a:t>The </a:t>
            </a:r>
            <a:r>
              <a:rPr lang="en-US" b="1" dirty="0" smtClean="0"/>
              <a:t>employee</a:t>
            </a:r>
            <a:r>
              <a:rPr lang="en-US" dirty="0" smtClean="0"/>
              <a:t> is required to obtain health care from a provider of the </a:t>
            </a:r>
            <a:r>
              <a:rPr lang="en-US" b="1" dirty="0" smtClean="0"/>
              <a:t>employer’s</a:t>
            </a:r>
            <a:r>
              <a:rPr lang="en-US" dirty="0" smtClean="0"/>
              <a:t> choosing for the first ten days of treatment.</a:t>
            </a:r>
          </a:p>
          <a:p>
            <a:pPr marL="0" indent="0" fontAlgn="auto">
              <a:spcAft>
                <a:spcPts val="0"/>
              </a:spcAft>
              <a:buNone/>
              <a:defRPr/>
            </a:pPr>
            <a:endParaRPr lang="en-US" sz="800" dirty="0" smtClean="0"/>
          </a:p>
          <a:p>
            <a:pPr marL="182880" indent="-182880" fontAlgn="auto">
              <a:spcAft>
                <a:spcPts val="0"/>
              </a:spcAft>
              <a:defRPr/>
            </a:pPr>
            <a:r>
              <a:rPr lang="en-US" dirty="0" smtClean="0"/>
              <a:t>Changing healthcare providers after the first ten days requires the </a:t>
            </a:r>
            <a:r>
              <a:rPr lang="en-US" b="1" dirty="0" smtClean="0"/>
              <a:t>employee</a:t>
            </a:r>
            <a:r>
              <a:rPr lang="en-US" dirty="0" smtClean="0"/>
              <a:t> to notify </a:t>
            </a:r>
          </a:p>
          <a:p>
            <a:pPr marL="0" indent="0" fontAlgn="auto">
              <a:spcAft>
                <a:spcPts val="0"/>
              </a:spcAft>
              <a:buNone/>
              <a:defRPr/>
            </a:pPr>
            <a:r>
              <a:rPr lang="en-US" dirty="0"/>
              <a:t> </a:t>
            </a:r>
            <a:r>
              <a:rPr lang="en-US" dirty="0" smtClean="0"/>
              <a:t> the employer.</a:t>
            </a:r>
          </a:p>
        </p:txBody>
      </p:sp>
      <p:pic>
        <p:nvPicPr>
          <p:cNvPr id="25604"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478780" y="4572000"/>
            <a:ext cx="3276600"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314">
                                            <p:txEl>
                                              <p:pRg st="3" end="3"/>
                                            </p:txEl>
                                          </p:spTgt>
                                        </p:tgtEl>
                                        <p:attrNameLst>
                                          <p:attrName>style.visibility</p:attrName>
                                        </p:attrNameLst>
                                      </p:cBhvr>
                                      <p:to>
                                        <p:strVal val="visible"/>
                                      </p:to>
                                    </p:set>
                                  </p:childTnLst>
                                </p:cTn>
                              </p:par>
                              <p:par>
                                <p:cTn id="11" presetID="14" presetClass="entr" presetSubtype="10" fill="hold" nodeType="withEffect">
                                  <p:stCondLst>
                                    <p:cond delay="0"/>
                                  </p:stCondLst>
                                  <p:childTnLst>
                                    <p:set>
                                      <p:cBhvr>
                                        <p:cTn id="12" dur="1" fill="hold">
                                          <p:stCondLst>
                                            <p:cond delay="0"/>
                                          </p:stCondLst>
                                        </p:cTn>
                                        <p:tgtEl>
                                          <p:spTgt spid="25604"/>
                                        </p:tgtEl>
                                        <p:attrNameLst>
                                          <p:attrName>style.visibility</p:attrName>
                                        </p:attrNameLst>
                                      </p:cBhvr>
                                      <p:to>
                                        <p:strVal val="visible"/>
                                      </p:to>
                                    </p:set>
                                    <p:animEffect transition="in" filter="randombar(horizontal)">
                                      <p:cBhvr>
                                        <p:cTn id="13" dur="500"/>
                                        <p:tgtEl>
                                          <p:spTgt spid="25604"/>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3314">
                                            <p:txEl>
                                              <p:pRg st="5" end="5"/>
                                            </p:txEl>
                                          </p:spTgt>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1331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5"/>
          <p:cNvSpPr>
            <a:spLocks noGrp="1" noChangeArrowheads="1"/>
          </p:cNvSpPr>
          <p:nvPr>
            <p:ph type="title"/>
          </p:nvPr>
        </p:nvSpPr>
        <p:spPr>
          <a:xfrm>
            <a:off x="0" y="304800"/>
            <a:ext cx="9144000" cy="1295400"/>
          </a:xfrm>
        </p:spPr>
        <p:txBody>
          <a:bodyPr>
            <a:noAutofit/>
          </a:bodyPr>
          <a:lstStyle/>
          <a:p>
            <a:pPr fontAlgn="auto">
              <a:spcAft>
                <a:spcPts val="0"/>
              </a:spcAft>
              <a:defRPr/>
            </a:pPr>
            <a:r>
              <a:rPr lang="en-US" b="1" dirty="0" smtClean="0">
                <a:effectLst>
                  <a:outerShdw blurRad="38100" dist="38100" dir="2700000" algn="tl">
                    <a:srgbClr val="000000">
                      <a:alpha val="43137"/>
                    </a:srgbClr>
                  </a:outerShdw>
                </a:effectLst>
              </a:rPr>
              <a:t>How Does the Workers’ Comp</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System Work in Maine?</a:t>
            </a:r>
            <a:r>
              <a:rPr lang="en-US" dirty="0" smtClean="0">
                <a:effectLst>
                  <a:outerShdw blurRad="38100" dist="38100" dir="2700000" algn="tl">
                    <a:srgbClr val="000000">
                      <a:alpha val="43137"/>
                    </a:srgbClr>
                  </a:outerShdw>
                </a:effectLst>
              </a:rPr>
              <a:t> </a:t>
            </a:r>
          </a:p>
        </p:txBody>
      </p:sp>
      <p:sp>
        <p:nvSpPr>
          <p:cNvPr id="201733" name="Rectangle 5"/>
          <p:cNvSpPr>
            <a:spLocks noGrp="1" noChangeArrowheads="1"/>
          </p:cNvSpPr>
          <p:nvPr>
            <p:ph type="body" sz="half" idx="1"/>
          </p:nvPr>
        </p:nvSpPr>
        <p:spPr>
          <a:xfrm>
            <a:off x="0" y="1447800"/>
            <a:ext cx="4495800" cy="4949825"/>
          </a:xfrm>
        </p:spPr>
        <p:txBody>
          <a:bodyPr/>
          <a:lstStyle/>
          <a:p>
            <a:pPr>
              <a:buFontTx/>
              <a:buNone/>
            </a:pPr>
            <a:r>
              <a:rPr lang="en-US" sz="800" dirty="0" smtClean="0"/>
              <a:t>	</a:t>
            </a:r>
          </a:p>
          <a:p>
            <a:pPr>
              <a:buFontTx/>
              <a:buNone/>
            </a:pPr>
            <a:r>
              <a:rPr lang="en-US" sz="4000" dirty="0" smtClean="0"/>
              <a:t>Sometimes people disagree about what happened, how things happened, or how to recover.</a:t>
            </a:r>
          </a:p>
        </p:txBody>
      </p:sp>
      <p:pic>
        <p:nvPicPr>
          <p:cNvPr id="5" name="Content Placeholder 4"/>
          <p:cNvPicPr>
            <a:picLocks noGrp="1" noChangeAspect="1"/>
          </p:cNvPicPr>
          <p:nvPr>
            <p:ph sz="quarter" idx="2"/>
          </p:nvPr>
        </p:nvPicPr>
        <p:blipFill rotWithShape="1">
          <a:blip r:embed="rId3">
            <a:extLst>
              <a:ext uri="{28A0092B-C50C-407E-A947-70E740481C1C}">
                <a14:useLocalDpi xmlns:a14="http://schemas.microsoft.com/office/drawing/2010/main" val="0"/>
              </a:ext>
            </a:extLst>
          </a:blip>
          <a:srcRect l="7777" r="8889"/>
          <a:stretch/>
        </p:blipFill>
        <p:spPr>
          <a:xfrm>
            <a:off x="5638800" y="1905000"/>
            <a:ext cx="2667000" cy="320040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01733">
                                            <p:txEl>
                                              <p:pRg st="1" end="1"/>
                                            </p:txEl>
                                          </p:spTgt>
                                        </p:tgtEl>
                                        <p:attrNameLst>
                                          <p:attrName>style.visibility</p:attrName>
                                        </p:attrNameLst>
                                      </p:cBhvr>
                                      <p:to>
                                        <p:strVal val="visible"/>
                                      </p:to>
                                    </p:set>
                                    <p:animEffect transition="in" filter="barn(inVertical)">
                                      <p:cBhvr>
                                        <p:cTn id="7" dur="500"/>
                                        <p:tgtEl>
                                          <p:spTgt spid="201733">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73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52400" y="304800"/>
            <a:ext cx="8991600" cy="1219200"/>
          </a:xfrm>
        </p:spPr>
        <p:txBody>
          <a:bodyPr>
            <a:normAutofit fontScale="90000"/>
          </a:bodyPr>
          <a:lstStyle/>
          <a:p>
            <a:pPr fontAlgn="auto">
              <a:spcAft>
                <a:spcPts val="0"/>
              </a:spcAft>
              <a:defRPr/>
            </a:pPr>
            <a:r>
              <a:rPr lang="en-US" sz="4400" b="1" dirty="0" smtClean="0">
                <a:effectLst>
                  <a:outerShdw blurRad="38100" dist="38100" dir="2700000" algn="tl">
                    <a:srgbClr val="000000">
                      <a:alpha val="43137"/>
                    </a:srgbClr>
                  </a:outerShdw>
                </a:effectLst>
              </a:rPr>
              <a:t>How Does the Workers’ Comp</a:t>
            </a:r>
            <a:br>
              <a:rPr lang="en-US" sz="4400" b="1" dirty="0" smtClean="0">
                <a:effectLst>
                  <a:outerShdw blurRad="38100" dist="38100" dir="2700000" algn="tl">
                    <a:srgbClr val="000000">
                      <a:alpha val="43137"/>
                    </a:srgbClr>
                  </a:outerShdw>
                </a:effectLst>
              </a:rPr>
            </a:br>
            <a:r>
              <a:rPr lang="en-US" sz="4400" b="1" dirty="0" smtClean="0">
                <a:effectLst>
                  <a:outerShdw blurRad="38100" dist="38100" dir="2700000" algn="tl">
                    <a:srgbClr val="000000">
                      <a:alpha val="43137"/>
                    </a:srgbClr>
                  </a:outerShdw>
                </a:effectLst>
              </a:rPr>
              <a:t>System Work in Maine?</a:t>
            </a:r>
            <a:r>
              <a:rPr lang="en-US" sz="4400" dirty="0" smtClean="0">
                <a:effectLst>
                  <a:outerShdw blurRad="38100" dist="38100" dir="2700000" algn="tl">
                    <a:srgbClr val="000000">
                      <a:alpha val="43137"/>
                    </a:srgbClr>
                  </a:outerShdw>
                </a:effectLst>
              </a:rPr>
              <a:t> </a:t>
            </a:r>
            <a:endParaRPr lang="en-US" sz="4400" b="1" dirty="0" smtClean="0">
              <a:effectLst>
                <a:outerShdw blurRad="38100" dist="38100" dir="2700000" algn="tl">
                  <a:srgbClr val="000000">
                    <a:alpha val="43137"/>
                  </a:srgbClr>
                </a:outerShdw>
              </a:effectLst>
            </a:endParaRPr>
          </a:p>
        </p:txBody>
      </p:sp>
      <p:sp>
        <p:nvSpPr>
          <p:cNvPr id="195587" name="Rectangle 3"/>
          <p:cNvSpPr>
            <a:spLocks noGrp="1" noChangeArrowheads="1"/>
          </p:cNvSpPr>
          <p:nvPr>
            <p:ph idx="1"/>
          </p:nvPr>
        </p:nvSpPr>
        <p:spPr>
          <a:xfrm>
            <a:off x="457200" y="1660525"/>
            <a:ext cx="8229600" cy="4525963"/>
          </a:xfrm>
        </p:spPr>
        <p:txBody>
          <a:bodyPr/>
          <a:lstStyle/>
          <a:p>
            <a:r>
              <a:rPr lang="en-US" sz="2800" dirty="0" smtClean="0"/>
              <a:t>The Board uses a 3-tiered system to resolve disputed claims:</a:t>
            </a:r>
          </a:p>
          <a:p>
            <a:pPr>
              <a:buFontTx/>
              <a:buNone/>
            </a:pPr>
            <a:endParaRPr lang="en-US" sz="2800" dirty="0" smtClean="0"/>
          </a:p>
          <a:p>
            <a:pPr lvl="1"/>
            <a:r>
              <a:rPr lang="en-US" sz="2800" b="1" dirty="0" smtClean="0"/>
              <a:t>Troubleshooting</a:t>
            </a:r>
          </a:p>
          <a:p>
            <a:pPr lvl="1"/>
            <a:endParaRPr lang="en-US" sz="2800" b="1" dirty="0" smtClean="0"/>
          </a:p>
          <a:p>
            <a:pPr lvl="1"/>
            <a:r>
              <a:rPr lang="en-US" sz="2800" b="1" dirty="0" smtClean="0"/>
              <a:t>Mediation</a:t>
            </a:r>
          </a:p>
          <a:p>
            <a:pPr lvl="1"/>
            <a:endParaRPr lang="en-US" sz="2800" b="1" dirty="0" smtClean="0"/>
          </a:p>
          <a:p>
            <a:pPr lvl="1"/>
            <a:r>
              <a:rPr lang="en-US" sz="2800" b="1" dirty="0" smtClean="0"/>
              <a:t>Formal Hearing</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2590800"/>
            <a:ext cx="3115729" cy="3657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95587">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95587">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9558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5"/>
          <p:cNvSpPr>
            <a:spLocks noGrp="1" noChangeArrowheads="1"/>
          </p:cNvSpPr>
          <p:nvPr>
            <p:ph type="title"/>
          </p:nvPr>
        </p:nvSpPr>
        <p:spPr bwMode="gray">
          <a:xfrm>
            <a:off x="0" y="304800"/>
            <a:ext cx="9144000" cy="1219200"/>
          </a:xfrm>
          <a:extLst>
            <a:ext uri="{AF507438-7753-43E0-B8FC-AC1667EBCBE1}">
              <a14:hiddenEffects xmlns:a14="http://schemas.microsoft.com/office/drawing/2010/main">
                <a:effectLst>
                  <a:outerShdw dist="107763" dir="18900000" algn="ctr" rotWithShape="0">
                    <a:srgbClr val="000000">
                      <a:alpha val="50000"/>
                    </a:srgbClr>
                  </a:outerShdw>
                </a:effectLst>
              </a14:hiddenEffects>
            </a:ext>
          </a:extLst>
        </p:spPr>
        <p:txBody>
          <a:bodyPr>
            <a:noAutofit/>
          </a:bodyPr>
          <a:lstStyle/>
          <a:p>
            <a:pPr fontAlgn="auto">
              <a:spcAft>
                <a:spcPts val="0"/>
              </a:spcAft>
              <a:defRPr/>
            </a:pPr>
            <a:r>
              <a:rPr lang="en-US" b="1" dirty="0" smtClean="0">
                <a:effectLst>
                  <a:outerShdw blurRad="38100" dist="38100" dir="2700000" algn="tl">
                    <a:srgbClr val="000000">
                      <a:alpha val="43137"/>
                    </a:srgbClr>
                  </a:outerShdw>
                </a:effectLst>
              </a:rPr>
              <a:t>How Does the Workers’ Comp</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System Work in Maine?</a:t>
            </a:r>
            <a:r>
              <a:rPr lang="en-US" dirty="0" smtClean="0">
                <a:effectLst>
                  <a:outerShdw blurRad="38100" dist="38100" dir="2700000" algn="tl">
                    <a:srgbClr val="000000">
                      <a:alpha val="43137"/>
                    </a:srgbClr>
                  </a:outerShdw>
                </a:effectLst>
              </a:rPr>
              <a:t> </a:t>
            </a:r>
          </a:p>
        </p:txBody>
      </p:sp>
      <p:sp>
        <p:nvSpPr>
          <p:cNvPr id="194563" name="Rectangle 3"/>
          <p:cNvSpPr>
            <a:spLocks noGrp="1" noChangeArrowheads="1"/>
          </p:cNvSpPr>
          <p:nvPr>
            <p:ph idx="1"/>
          </p:nvPr>
        </p:nvSpPr>
        <p:spPr/>
        <p:txBody>
          <a:bodyPr rtlCol="0">
            <a:normAutofit/>
          </a:bodyPr>
          <a:lstStyle/>
          <a:p>
            <a:pPr marL="182880" indent="-182880" fontAlgn="auto">
              <a:spcAft>
                <a:spcPts val="0"/>
              </a:spcAft>
              <a:buFontTx/>
              <a:buNone/>
              <a:defRPr/>
            </a:pPr>
            <a:r>
              <a:rPr lang="en-US" sz="2800" b="1" dirty="0" smtClean="0"/>
              <a:t>Troubleshooting</a:t>
            </a:r>
            <a:endParaRPr lang="en-US" sz="3600" dirty="0" smtClean="0"/>
          </a:p>
          <a:p>
            <a:pPr marL="182880" indent="-182880" fontAlgn="auto">
              <a:spcAft>
                <a:spcPts val="0"/>
              </a:spcAft>
              <a:buFontTx/>
              <a:buNone/>
              <a:defRPr/>
            </a:pPr>
            <a:r>
              <a:rPr lang="en-US" dirty="0" smtClean="0"/>
              <a:t>	Troubleshooting is an attempt to resolve disputes informally.</a:t>
            </a:r>
          </a:p>
          <a:p>
            <a:pPr marL="182880" indent="-182880" fontAlgn="auto">
              <a:spcAft>
                <a:spcPts val="0"/>
              </a:spcAft>
              <a:buFontTx/>
              <a:buNone/>
              <a:defRPr/>
            </a:pPr>
            <a:endParaRPr lang="en-US" sz="1400" dirty="0" smtClean="0"/>
          </a:p>
          <a:p>
            <a:pPr marL="731520" lvl="2" indent="-182880" fontAlgn="auto">
              <a:spcAft>
                <a:spcPts val="0"/>
              </a:spcAft>
              <a:defRPr/>
            </a:pPr>
            <a:r>
              <a:rPr lang="en-US" sz="2400" dirty="0" smtClean="0"/>
              <a:t>A “Troubleshooter” (Claims Resolution Specialist) is engaged every time a NOC is filed.</a:t>
            </a:r>
          </a:p>
          <a:p>
            <a:pPr marL="914400" lvl="2" indent="0" fontAlgn="auto">
              <a:spcAft>
                <a:spcPts val="0"/>
              </a:spcAft>
              <a:buFontTx/>
              <a:buNone/>
              <a:defRPr/>
            </a:pPr>
            <a:endParaRPr lang="en-US" sz="2400" dirty="0" smtClean="0"/>
          </a:p>
          <a:p>
            <a:pPr marL="731520" lvl="2" indent="-182880" fontAlgn="auto">
              <a:spcAft>
                <a:spcPts val="0"/>
              </a:spcAft>
              <a:defRPr/>
            </a:pPr>
            <a:r>
              <a:rPr lang="en-US" sz="2400" dirty="0" smtClean="0"/>
              <a:t>Parties are contacted to identify issues.</a:t>
            </a:r>
          </a:p>
          <a:p>
            <a:pPr marL="914400" lvl="2" indent="0" fontAlgn="auto">
              <a:spcAft>
                <a:spcPts val="0"/>
              </a:spcAft>
              <a:buFontTx/>
              <a:buNone/>
              <a:defRPr/>
            </a:pPr>
            <a:endParaRPr lang="en-US" sz="2400" dirty="0" smtClean="0"/>
          </a:p>
          <a:p>
            <a:pPr marL="731520" lvl="2" indent="-182880" fontAlgn="auto">
              <a:spcAft>
                <a:spcPts val="0"/>
              </a:spcAft>
              <a:defRPr/>
            </a:pPr>
            <a:r>
              <a:rPr lang="en-US" sz="2400" dirty="0" smtClean="0"/>
              <a:t>If issues can’t be resolved informally, and if the </a:t>
            </a:r>
            <a:r>
              <a:rPr lang="en-US" sz="2400" dirty="0"/>
              <a:t>employee wants to </a:t>
            </a:r>
            <a:r>
              <a:rPr lang="en-US" sz="2400" dirty="0" smtClean="0"/>
              <a:t>pursue, it is referred to Mediation.</a:t>
            </a:r>
          </a:p>
          <a:p>
            <a:pPr lvl="1" indent="-182880" fontAlgn="auto">
              <a:spcAft>
                <a:spcPts val="0"/>
              </a:spcAft>
              <a:defRPr/>
            </a:pPr>
            <a:endParaRPr lang="en-US" sz="2400" dirty="0" smtClean="0"/>
          </a:p>
          <a:p>
            <a:pPr lvl="1" indent="-182880" fontAlgn="auto">
              <a:spcAft>
                <a:spcPts val="0"/>
              </a:spcAft>
              <a:buFontTx/>
              <a:buNone/>
              <a:defRPr/>
            </a:pPr>
            <a:endParaRPr lang="en-US" dirty="0" smtClean="0"/>
          </a:p>
          <a:p>
            <a:pPr lvl="1" indent="-182880" fontAlgn="auto">
              <a:spcAft>
                <a:spcPts val="0"/>
              </a:spcAft>
              <a:defRPr/>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94563">
                                            <p:txEl>
                                              <p:pRg st="3" end="3"/>
                                            </p:txEl>
                                          </p:spTgt>
                                        </p:tgtEl>
                                        <p:attrNameLst>
                                          <p:attrName>style.visibility</p:attrName>
                                        </p:attrNameLst>
                                      </p:cBhvr>
                                      <p:to>
                                        <p:strVal val="visible"/>
                                      </p:to>
                                    </p:set>
                                    <p:anim calcmode="lin" valueType="num">
                                      <p:cBhvr additive="base">
                                        <p:cTn id="7" dur="500" fill="hold"/>
                                        <p:tgtEl>
                                          <p:spTgt spid="19456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56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94563">
                                            <p:txEl>
                                              <p:pRg st="5" end="5"/>
                                            </p:txEl>
                                          </p:spTgt>
                                        </p:tgtEl>
                                        <p:attrNameLst>
                                          <p:attrName>style.visibility</p:attrName>
                                        </p:attrNameLst>
                                      </p:cBhvr>
                                      <p:to>
                                        <p:strVal val="visible"/>
                                      </p:to>
                                    </p:set>
                                    <p:anim calcmode="lin" valueType="num">
                                      <p:cBhvr additive="base">
                                        <p:cTn id="13" dur="500" fill="hold"/>
                                        <p:tgtEl>
                                          <p:spTgt spid="19456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456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94563">
                                            <p:txEl>
                                              <p:pRg st="7" end="7"/>
                                            </p:txEl>
                                          </p:spTgt>
                                        </p:tgtEl>
                                        <p:attrNameLst>
                                          <p:attrName>style.visibility</p:attrName>
                                        </p:attrNameLst>
                                      </p:cBhvr>
                                      <p:to>
                                        <p:strVal val="visible"/>
                                      </p:to>
                                    </p:set>
                                    <p:anim calcmode="lin" valueType="num">
                                      <p:cBhvr additive="base">
                                        <p:cTn id="19" dur="500" fill="hold"/>
                                        <p:tgtEl>
                                          <p:spTgt spid="194563">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456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0" y="304800"/>
            <a:ext cx="9144000" cy="1066800"/>
          </a:xfrm>
        </p:spPr>
        <p:txBody>
          <a:bodyPr>
            <a:normAutofit fontScale="90000"/>
          </a:bodyPr>
          <a:lstStyle/>
          <a:p>
            <a:pPr fontAlgn="auto">
              <a:spcAft>
                <a:spcPts val="0"/>
              </a:spcAft>
              <a:defRPr/>
            </a:pPr>
            <a:r>
              <a:rPr lang="en-US" b="1" dirty="0" smtClean="0">
                <a:effectLst>
                  <a:outerShdw blurRad="38100" dist="38100" dir="2700000" algn="tl">
                    <a:srgbClr val="000000">
                      <a:alpha val="43137"/>
                    </a:srgbClr>
                  </a:outerShdw>
                </a:effectLst>
              </a:rPr>
              <a:t>How Does the Workers’ Comp</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System Work in Maine?</a:t>
            </a:r>
            <a:r>
              <a:rPr lang="en-US" dirty="0" smtClean="0">
                <a:effectLst>
                  <a:outerShdw blurRad="38100" dist="38100" dir="2700000" algn="tl">
                    <a:srgbClr val="000000">
                      <a:alpha val="43137"/>
                    </a:srgbClr>
                  </a:outerShdw>
                </a:effectLst>
              </a:rPr>
              <a:t> </a:t>
            </a:r>
            <a:endParaRPr lang="en-US" sz="3200" b="1" dirty="0" smtClean="0">
              <a:effectLst>
                <a:outerShdw blurRad="38100" dist="38100" dir="2700000" algn="tl">
                  <a:srgbClr val="000000">
                    <a:alpha val="43137"/>
                  </a:srgbClr>
                </a:outerShdw>
              </a:effectLst>
            </a:endParaRPr>
          </a:p>
        </p:txBody>
      </p:sp>
      <p:sp>
        <p:nvSpPr>
          <p:cNvPr id="196611" name="Rectangle 3"/>
          <p:cNvSpPr>
            <a:spLocks noGrp="1" noChangeArrowheads="1"/>
          </p:cNvSpPr>
          <p:nvPr>
            <p:ph idx="1"/>
          </p:nvPr>
        </p:nvSpPr>
        <p:spPr>
          <a:xfrm>
            <a:off x="304800" y="1219200"/>
            <a:ext cx="8458200" cy="5178425"/>
          </a:xfrm>
        </p:spPr>
        <p:txBody>
          <a:bodyPr/>
          <a:lstStyle/>
          <a:p>
            <a:pPr>
              <a:buFontTx/>
              <a:buNone/>
            </a:pPr>
            <a:endParaRPr lang="en-US" sz="800" b="1" dirty="0" smtClean="0"/>
          </a:p>
          <a:p>
            <a:pPr>
              <a:buFontTx/>
              <a:buNone/>
            </a:pPr>
            <a:r>
              <a:rPr lang="en-US" sz="2800" b="1" dirty="0" smtClean="0"/>
              <a:t>Mediation</a:t>
            </a:r>
          </a:p>
          <a:p>
            <a:pPr>
              <a:buFontTx/>
              <a:buNone/>
            </a:pPr>
            <a:r>
              <a:rPr lang="en-US" dirty="0" smtClean="0"/>
              <a:t>Mediation is a mandatory meeting between the employer and employee to attempt to resolve issues via a mediation agreement without going to formal hearing.</a:t>
            </a:r>
          </a:p>
          <a:p>
            <a:pPr>
              <a:buFontTx/>
              <a:buNone/>
            </a:pPr>
            <a:endParaRPr lang="en-US" sz="800" dirty="0" smtClean="0"/>
          </a:p>
          <a:p>
            <a:r>
              <a:rPr lang="en-US" dirty="0" smtClean="0"/>
              <a:t>A Board mediator moderates the meeting.</a:t>
            </a:r>
          </a:p>
          <a:p>
            <a:endParaRPr lang="en-US" sz="800" dirty="0" smtClean="0"/>
          </a:p>
          <a:p>
            <a:r>
              <a:rPr lang="en-US" dirty="0" smtClean="0"/>
              <a:t>Either or both parties may use representatives.  </a:t>
            </a:r>
          </a:p>
          <a:p>
            <a:endParaRPr lang="en-US" sz="800" dirty="0" smtClean="0"/>
          </a:p>
          <a:p>
            <a:r>
              <a:rPr lang="en-US" dirty="0" smtClean="0"/>
              <a:t>Mediation defines issues in conflict and tries to facilitate remedies.</a:t>
            </a:r>
          </a:p>
          <a:p>
            <a:endParaRPr lang="en-US" sz="800" dirty="0" smtClean="0"/>
          </a:p>
          <a:p>
            <a:r>
              <a:rPr lang="en-US" dirty="0" smtClean="0"/>
              <a:t>If no consensus is reached, </a:t>
            </a:r>
            <a:r>
              <a:rPr lang="en-US" b="1" dirty="0" smtClean="0"/>
              <a:t>one party must file one or more petitions to move the case on to a formal hearing.</a:t>
            </a:r>
          </a:p>
          <a:p>
            <a:pPr lvl="1">
              <a:buFontTx/>
              <a:buNone/>
            </a:pPr>
            <a:endParaRPr lang="en-US" sz="2400" dirty="0" smtClean="0"/>
          </a:p>
          <a:p>
            <a:pPr lvl="1"/>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966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6611">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96611">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96611">
                                            <p:txEl>
                                              <p:pRg st="8" end="8"/>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9661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381000"/>
            <a:ext cx="9144000" cy="1219200"/>
          </a:xfrm>
        </p:spPr>
        <p:txBody>
          <a:bodyPr>
            <a:normAutofit/>
          </a:bodyPr>
          <a:lstStyle/>
          <a:p>
            <a:pPr algn="ctr" fontAlgn="auto">
              <a:spcAft>
                <a:spcPts val="0"/>
              </a:spcAft>
              <a:defRPr/>
            </a:pPr>
            <a:r>
              <a:rPr lang="en-US" sz="4400" b="1" dirty="0" smtClean="0">
                <a:effectLst>
                  <a:outerShdw blurRad="38100" dist="38100" dir="2700000" algn="tl">
                    <a:srgbClr val="000000">
                      <a:alpha val="43137"/>
                    </a:srgbClr>
                  </a:outerShdw>
                </a:effectLst>
              </a:rPr>
              <a:t>Workshop Agenda</a:t>
            </a:r>
          </a:p>
        </p:txBody>
      </p:sp>
      <p:sp>
        <p:nvSpPr>
          <p:cNvPr id="119811" name="Rectangle 3"/>
          <p:cNvSpPr>
            <a:spLocks noGrp="1" noChangeArrowheads="1"/>
          </p:cNvSpPr>
          <p:nvPr>
            <p:ph idx="1"/>
          </p:nvPr>
        </p:nvSpPr>
        <p:spPr>
          <a:xfrm>
            <a:off x="152400" y="1295400"/>
            <a:ext cx="8839200" cy="4949825"/>
          </a:xfrm>
        </p:spPr>
        <p:txBody>
          <a:bodyPr/>
          <a:lstStyle/>
          <a:p>
            <a:pPr marL="609600" indent="-609600">
              <a:buFontTx/>
              <a:buAutoNum type="arabicPeriod"/>
            </a:pPr>
            <a:endParaRPr lang="en-US" sz="2800" b="1" dirty="0" smtClean="0"/>
          </a:p>
          <a:p>
            <a:pPr marL="609600" indent="-609600">
              <a:buFontTx/>
              <a:buAutoNum type="arabicPeriod"/>
            </a:pPr>
            <a:r>
              <a:rPr lang="en-US" sz="2800" b="1" dirty="0" smtClean="0"/>
              <a:t>The Maine Workers’ Compensation Board </a:t>
            </a:r>
          </a:p>
          <a:p>
            <a:pPr marL="609600" lvl="0" indent="-609600">
              <a:buClr>
                <a:srgbClr val="93A299"/>
              </a:buClr>
              <a:buFontTx/>
              <a:buAutoNum type="arabicPeriod"/>
            </a:pPr>
            <a:r>
              <a:rPr lang="en-US" sz="2800" b="1" dirty="0" smtClean="0">
                <a:solidFill>
                  <a:srgbClr val="292934"/>
                </a:solidFill>
              </a:rPr>
              <a:t>Workers</a:t>
            </a:r>
            <a:r>
              <a:rPr lang="en-US" sz="2800" b="1" dirty="0">
                <a:solidFill>
                  <a:srgbClr val="292934"/>
                </a:solidFill>
              </a:rPr>
              <a:t>’ Compensation </a:t>
            </a:r>
            <a:r>
              <a:rPr lang="en-US" sz="2800" b="1" dirty="0" smtClean="0">
                <a:solidFill>
                  <a:srgbClr val="292934"/>
                </a:solidFill>
              </a:rPr>
              <a:t>Terms</a:t>
            </a:r>
            <a:endParaRPr lang="en-US" sz="2800" b="1" dirty="0">
              <a:solidFill>
                <a:srgbClr val="292934"/>
              </a:solidFill>
            </a:endParaRPr>
          </a:p>
          <a:p>
            <a:pPr marL="609600" indent="-609600">
              <a:buFontTx/>
              <a:buAutoNum type="arabicPeriod"/>
            </a:pPr>
            <a:r>
              <a:rPr lang="en-US" sz="2800" b="1" dirty="0" smtClean="0"/>
              <a:t>How Does the WC System Work in Maine?</a:t>
            </a:r>
          </a:p>
          <a:p>
            <a:pPr marL="609600" indent="-609600">
              <a:buFontTx/>
              <a:buAutoNum type="arabicPeriod"/>
            </a:pPr>
            <a:r>
              <a:rPr lang="en-US" sz="2800" b="1" dirty="0" smtClean="0"/>
              <a:t>What is the Employer’s Role?</a:t>
            </a:r>
          </a:p>
          <a:p>
            <a:pPr marL="609600" indent="-609600">
              <a:buFontTx/>
              <a:buAutoNum type="arabicPeriod"/>
            </a:pPr>
            <a:r>
              <a:rPr lang="en-US" sz="2800" b="1" dirty="0" smtClean="0"/>
              <a:t>What are the Benefits of Doing Things Right?</a:t>
            </a:r>
          </a:p>
          <a:p>
            <a:pPr marL="609600" indent="-609600">
              <a:buFontTx/>
              <a:buAutoNum type="arabicPeriod"/>
            </a:pPr>
            <a:r>
              <a:rPr lang="en-US" sz="2800" b="1" dirty="0" smtClean="0"/>
              <a:t>Like To learn More?</a:t>
            </a:r>
          </a:p>
          <a:p>
            <a:pPr marL="0" indent="0">
              <a:buNone/>
            </a:pPr>
            <a:r>
              <a:rPr lang="en-US" sz="2800" b="1" dirty="0" smtClean="0"/>
              <a:t>	</a:t>
            </a:r>
            <a:endParaRPr lang="en-US" sz="3600" b="1"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9811">
                                            <p:txEl>
                                              <p:pRg st="1" end="1"/>
                                            </p:txEl>
                                          </p:spTgt>
                                        </p:tgtEl>
                                        <p:attrNameLst>
                                          <p:attrName>style.visibility</p:attrName>
                                        </p:attrNameLst>
                                      </p:cBhvr>
                                      <p:to>
                                        <p:strVal val="visible"/>
                                      </p:to>
                                    </p:set>
                                    <p:animEffect transition="in" filter="fade">
                                      <p:cBhvr>
                                        <p:cTn id="7" dur="2000"/>
                                        <p:tgtEl>
                                          <p:spTgt spid="11981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9811">
                                            <p:txEl>
                                              <p:pRg st="2" end="2"/>
                                            </p:txEl>
                                          </p:spTgt>
                                        </p:tgtEl>
                                        <p:attrNameLst>
                                          <p:attrName>style.visibility</p:attrName>
                                        </p:attrNameLst>
                                      </p:cBhvr>
                                      <p:to>
                                        <p:strVal val="visible"/>
                                      </p:to>
                                    </p:set>
                                    <p:animEffect transition="in" filter="fade">
                                      <p:cBhvr>
                                        <p:cTn id="12" dur="2000"/>
                                        <p:tgtEl>
                                          <p:spTgt spid="11981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9811">
                                            <p:txEl>
                                              <p:pRg st="3" end="3"/>
                                            </p:txEl>
                                          </p:spTgt>
                                        </p:tgtEl>
                                        <p:attrNameLst>
                                          <p:attrName>style.visibility</p:attrName>
                                        </p:attrNameLst>
                                      </p:cBhvr>
                                      <p:to>
                                        <p:strVal val="visible"/>
                                      </p:to>
                                    </p:set>
                                    <p:animEffect transition="in" filter="fade">
                                      <p:cBhvr>
                                        <p:cTn id="17" dur="2000"/>
                                        <p:tgtEl>
                                          <p:spTgt spid="119811">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9811">
                                            <p:txEl>
                                              <p:pRg st="4" end="4"/>
                                            </p:txEl>
                                          </p:spTgt>
                                        </p:tgtEl>
                                        <p:attrNameLst>
                                          <p:attrName>style.visibility</p:attrName>
                                        </p:attrNameLst>
                                      </p:cBhvr>
                                      <p:to>
                                        <p:strVal val="visible"/>
                                      </p:to>
                                    </p:set>
                                    <p:animEffect transition="in" filter="fade">
                                      <p:cBhvr>
                                        <p:cTn id="22" dur="2000"/>
                                        <p:tgtEl>
                                          <p:spTgt spid="119811">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9811">
                                            <p:txEl>
                                              <p:pRg st="5" end="5"/>
                                            </p:txEl>
                                          </p:spTgt>
                                        </p:tgtEl>
                                        <p:attrNameLst>
                                          <p:attrName>style.visibility</p:attrName>
                                        </p:attrNameLst>
                                      </p:cBhvr>
                                      <p:to>
                                        <p:strVal val="visible"/>
                                      </p:to>
                                    </p:set>
                                    <p:animEffect transition="in" filter="fade">
                                      <p:cBhvr>
                                        <p:cTn id="27" dur="2000"/>
                                        <p:tgtEl>
                                          <p:spTgt spid="119811">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9811">
                                            <p:txEl>
                                              <p:pRg st="6" end="6"/>
                                            </p:txEl>
                                          </p:spTgt>
                                        </p:tgtEl>
                                        <p:attrNameLst>
                                          <p:attrName>style.visibility</p:attrName>
                                        </p:attrNameLst>
                                      </p:cBhvr>
                                      <p:to>
                                        <p:strVal val="visible"/>
                                      </p:to>
                                    </p:set>
                                    <p:animEffect transition="in" filter="fade">
                                      <p:cBhvr>
                                        <p:cTn id="32" dur="2000"/>
                                        <p:tgtEl>
                                          <p:spTgt spid="119811">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9811">
                                            <p:txEl>
                                              <p:pRg st="7" end="7"/>
                                            </p:txEl>
                                          </p:spTgt>
                                        </p:tgtEl>
                                        <p:attrNameLst>
                                          <p:attrName>style.visibility</p:attrName>
                                        </p:attrNameLst>
                                      </p:cBhvr>
                                      <p:to>
                                        <p:strVal val="visible"/>
                                      </p:to>
                                    </p:set>
                                    <p:animEffect transition="in" filter="fade">
                                      <p:cBhvr>
                                        <p:cTn id="37" dur="2000"/>
                                        <p:tgtEl>
                                          <p:spTgt spid="119811">
                                            <p:txEl>
                                              <p:pRg st="7" end="7"/>
                                            </p:txEl>
                                          </p:spTgt>
                                        </p:tgtEl>
                                      </p:cBhvr>
                                    </p:animEffect>
                                  </p:childTnLst>
                                </p:cTn>
                              </p:par>
                              <p:par>
                                <p:cTn id="38" presetID="1" presetClass="entr" presetSubtype="0" fill="hold" nodeType="withEffect">
                                  <p:stCondLst>
                                    <p:cond delay="0"/>
                                  </p:stCondLst>
                                  <p:childTnLst>
                                    <p:set>
                                      <p:cBhvr>
                                        <p:cTn id="39" dur="1" fill="hold">
                                          <p:stCondLst>
                                            <p:cond delay="0"/>
                                          </p:stCondLst>
                                        </p:cTn>
                                        <p:tgtEl>
                                          <p:spTgt spid="1198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1"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5"/>
          <p:cNvSpPr>
            <a:spLocks noGrp="1" noChangeArrowheads="1"/>
          </p:cNvSpPr>
          <p:nvPr>
            <p:ph type="title"/>
          </p:nvPr>
        </p:nvSpPr>
        <p:spPr bwMode="gray">
          <a:xfrm>
            <a:off x="0" y="304800"/>
            <a:ext cx="9144000" cy="1143000"/>
          </a:xfrm>
          <a:extLst>
            <a:ext uri="{AF507438-7753-43E0-B8FC-AC1667EBCBE1}">
              <a14:hiddenEffects xmlns:a14="http://schemas.microsoft.com/office/drawing/2010/main">
                <a:effectLst>
                  <a:outerShdw dist="107763" dir="18900000" algn="ctr" rotWithShape="0">
                    <a:srgbClr val="000000">
                      <a:alpha val="50000"/>
                    </a:srgbClr>
                  </a:outerShdw>
                </a:effectLst>
              </a14:hiddenEffects>
            </a:ext>
          </a:extLst>
        </p:spPr>
        <p:txBody>
          <a:bodyPr>
            <a:normAutofit fontScale="90000"/>
          </a:bodyPr>
          <a:lstStyle/>
          <a:p>
            <a:pPr fontAlgn="auto">
              <a:spcAft>
                <a:spcPts val="0"/>
              </a:spcAft>
              <a:defRPr/>
            </a:pPr>
            <a:r>
              <a:rPr lang="en-US" b="1" dirty="0" smtClean="0">
                <a:effectLst>
                  <a:outerShdw blurRad="38100" dist="38100" dir="2700000" algn="tl">
                    <a:srgbClr val="000000">
                      <a:alpha val="43137"/>
                    </a:srgbClr>
                  </a:outerShdw>
                </a:effectLst>
              </a:rPr>
              <a:t>How Does the Workers’ Comp</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System Work in Maine? </a:t>
            </a:r>
          </a:p>
        </p:txBody>
      </p:sp>
      <p:sp>
        <p:nvSpPr>
          <p:cNvPr id="193539" name="Rectangle 3"/>
          <p:cNvSpPr>
            <a:spLocks noGrp="1" noChangeArrowheads="1"/>
          </p:cNvSpPr>
          <p:nvPr>
            <p:ph idx="1"/>
          </p:nvPr>
        </p:nvSpPr>
        <p:spPr>
          <a:xfrm>
            <a:off x="228600" y="1447800"/>
            <a:ext cx="8610600" cy="4949825"/>
          </a:xfrm>
        </p:spPr>
        <p:txBody>
          <a:bodyPr rtlCol="0">
            <a:normAutofit/>
          </a:bodyPr>
          <a:lstStyle/>
          <a:p>
            <a:pPr marL="182880" indent="-182880" fontAlgn="auto">
              <a:spcAft>
                <a:spcPts val="0"/>
              </a:spcAft>
              <a:buFontTx/>
              <a:buNone/>
              <a:defRPr/>
            </a:pPr>
            <a:endParaRPr lang="en-US" sz="800" b="1" dirty="0" smtClean="0"/>
          </a:p>
          <a:p>
            <a:pPr marL="182880" indent="-182880" fontAlgn="auto">
              <a:spcAft>
                <a:spcPts val="0"/>
              </a:spcAft>
              <a:buFontTx/>
              <a:buNone/>
              <a:defRPr/>
            </a:pPr>
            <a:r>
              <a:rPr lang="en-US" sz="2800" b="1" dirty="0" smtClean="0"/>
              <a:t>Formal Hearing</a:t>
            </a:r>
          </a:p>
          <a:p>
            <a:pPr marL="182880" indent="-182880" fontAlgn="auto">
              <a:spcAft>
                <a:spcPts val="0"/>
              </a:spcAft>
              <a:buFontTx/>
              <a:buNone/>
              <a:defRPr/>
            </a:pPr>
            <a:endParaRPr lang="en-US" sz="800" b="1" dirty="0" smtClean="0"/>
          </a:p>
          <a:p>
            <a:pPr lvl="1" indent="-182880" fontAlgn="auto">
              <a:spcAft>
                <a:spcPts val="0"/>
              </a:spcAft>
              <a:buClr>
                <a:schemeClr val="tx1"/>
              </a:buClr>
              <a:buFontTx/>
              <a:buChar char="•"/>
              <a:defRPr/>
            </a:pPr>
            <a:r>
              <a:rPr lang="en-US" sz="2400" dirty="0" smtClean="0"/>
              <a:t>Initiated by one or more petitions from any party (employee, employer, medical provider, etc.).</a:t>
            </a:r>
          </a:p>
          <a:p>
            <a:pPr lvl="1" indent="0" fontAlgn="auto">
              <a:spcAft>
                <a:spcPts val="0"/>
              </a:spcAft>
              <a:buClr>
                <a:schemeClr val="tx1"/>
              </a:buClr>
              <a:buFontTx/>
              <a:buNone/>
              <a:defRPr/>
            </a:pPr>
            <a:endParaRPr lang="en-US" sz="800" dirty="0" smtClean="0"/>
          </a:p>
          <a:p>
            <a:pPr lvl="1" indent="-182880" fontAlgn="auto">
              <a:spcAft>
                <a:spcPts val="0"/>
              </a:spcAft>
              <a:buClr>
                <a:schemeClr val="tx1"/>
              </a:buClr>
              <a:buFontTx/>
              <a:buChar char="•"/>
              <a:defRPr/>
            </a:pPr>
            <a:r>
              <a:rPr lang="en-US" sz="2400" dirty="0" smtClean="0"/>
              <a:t>A Board Hearing Officer (Administrative Judge) determines the disposition of the petitioned issues.</a:t>
            </a:r>
          </a:p>
          <a:p>
            <a:pPr marL="274320" lvl="1" indent="0" fontAlgn="auto">
              <a:spcAft>
                <a:spcPts val="0"/>
              </a:spcAft>
              <a:buClr>
                <a:schemeClr val="tx1"/>
              </a:buClr>
              <a:buNone/>
              <a:defRPr/>
            </a:pPr>
            <a:endParaRPr lang="en-US" sz="800" dirty="0" smtClean="0"/>
          </a:p>
          <a:p>
            <a:pPr lvl="1" indent="-182880" fontAlgn="auto">
              <a:spcAft>
                <a:spcPts val="0"/>
              </a:spcAft>
              <a:buClr>
                <a:schemeClr val="tx1"/>
              </a:buClr>
              <a:buFontTx/>
              <a:buChar char="•"/>
              <a:defRPr/>
            </a:pPr>
            <a:r>
              <a:rPr lang="en-US" sz="2400" dirty="0" smtClean="0"/>
              <a:t>Appeals can be heard through an Appellate </a:t>
            </a:r>
            <a:r>
              <a:rPr lang="en-US" sz="2400" dirty="0"/>
              <a:t>Division made up of panels of no fewer than 3 full-time hearing officers.</a:t>
            </a:r>
            <a:endParaRPr lang="en-US" sz="2400" dirty="0" smtClean="0"/>
          </a:p>
          <a:p>
            <a:pPr lvl="1" indent="-182880" fontAlgn="auto">
              <a:spcAft>
                <a:spcPts val="0"/>
              </a:spcAft>
              <a:defRPr/>
            </a:pPr>
            <a:endParaRPr lang="en-US" sz="2400" dirty="0" smtClean="0"/>
          </a:p>
          <a:p>
            <a:pPr lvl="1" indent="-182880" fontAlgn="auto">
              <a:spcAft>
                <a:spcPts val="0"/>
              </a:spcAft>
              <a:buFontTx/>
              <a:buNone/>
              <a:defRPr/>
            </a:pPr>
            <a:endParaRPr lang="en-US" dirty="0" smtClean="0"/>
          </a:p>
        </p:txBody>
      </p:sp>
      <p:pic>
        <p:nvPicPr>
          <p:cNvPr id="30724"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19800" y="5257800"/>
            <a:ext cx="2066925"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93539">
                                            <p:txEl>
                                              <p:pRg st="3" end="3"/>
                                            </p:txEl>
                                          </p:spTgt>
                                        </p:tgtEl>
                                        <p:attrNameLst>
                                          <p:attrName>style.visibility</p:attrName>
                                        </p:attrNameLst>
                                      </p:cBhvr>
                                      <p:to>
                                        <p:strVal val="visible"/>
                                      </p:to>
                                    </p:set>
                                    <p:animEffect transition="in" filter="blinds(horizontal)">
                                      <p:cBhvr>
                                        <p:cTn id="7" dur="500"/>
                                        <p:tgtEl>
                                          <p:spTgt spid="193539">
                                            <p:txEl>
                                              <p:pRg st="3" end="3"/>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93539">
                                            <p:txEl>
                                              <p:pRg st="5" end="5"/>
                                            </p:txEl>
                                          </p:spTgt>
                                        </p:tgtEl>
                                        <p:attrNameLst>
                                          <p:attrName>style.visibility</p:attrName>
                                        </p:attrNameLst>
                                      </p:cBhvr>
                                      <p:to>
                                        <p:strVal val="visible"/>
                                      </p:to>
                                    </p:set>
                                    <p:animEffect transition="in" filter="blinds(horizontal)">
                                      <p:cBhvr>
                                        <p:cTn id="12" dur="500"/>
                                        <p:tgtEl>
                                          <p:spTgt spid="193539">
                                            <p:txEl>
                                              <p:pRg st="5" end="5"/>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93539">
                                            <p:txEl>
                                              <p:pRg st="7" end="7"/>
                                            </p:txEl>
                                          </p:spTgt>
                                        </p:tgtEl>
                                        <p:attrNameLst>
                                          <p:attrName>style.visibility</p:attrName>
                                        </p:attrNameLst>
                                      </p:cBhvr>
                                      <p:to>
                                        <p:strVal val="visible"/>
                                      </p:to>
                                    </p:set>
                                    <p:animEffect transition="in" filter="blinds(horizontal)">
                                      <p:cBhvr>
                                        <p:cTn id="17" dur="500"/>
                                        <p:tgtEl>
                                          <p:spTgt spid="19353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5" name="Text Box 3"/>
          <p:cNvSpPr txBox="1">
            <a:spLocks noChangeArrowheads="1"/>
          </p:cNvSpPr>
          <p:nvPr/>
        </p:nvSpPr>
        <p:spPr bwMode="auto">
          <a:xfrm>
            <a:off x="609600" y="1905000"/>
            <a:ext cx="5105400" cy="4211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3600" b="1" dirty="0"/>
              <a:t>Successful administration of a claim is a delicate balancing act of information and communication.</a:t>
            </a:r>
          </a:p>
          <a:p>
            <a:pPr eaLnBrk="1" hangingPunct="1">
              <a:spcBef>
                <a:spcPct val="50000"/>
              </a:spcBef>
            </a:pPr>
            <a:endParaRPr lang="en-US" sz="3600" b="1" dirty="0"/>
          </a:p>
        </p:txBody>
      </p:sp>
      <p:sp>
        <p:nvSpPr>
          <p:cNvPr id="32771" name="Rectangle 4"/>
          <p:cNvSpPr>
            <a:spLocks noChangeArrowheads="1"/>
          </p:cNvSpPr>
          <p:nvPr/>
        </p:nvSpPr>
        <p:spPr bwMode="gray">
          <a:xfrm>
            <a:off x="0" y="381000"/>
            <a:ext cx="9144000" cy="868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07763" dir="18900000" algn="ctr" rotWithShape="0">
                    <a:srgbClr val="000000">
                      <a:alpha val="50000"/>
                    </a:srgbClr>
                  </a:outerShdw>
                </a:effectLst>
              </a14:hiddenEffects>
            </a:ext>
          </a:extLst>
        </p:spPr>
        <p:txBody>
          <a:bodyPr anchor="ctr"/>
          <a:lstStyle/>
          <a:p>
            <a:pPr algn="ctr"/>
            <a:r>
              <a:rPr lang="en-US" sz="4400" b="1" dirty="0">
                <a:solidFill>
                  <a:schemeClr val="tx2"/>
                </a:solidFill>
                <a:effectLst>
                  <a:outerShdw blurRad="38100" dist="38100" dir="2700000" algn="tl">
                    <a:srgbClr val="000000">
                      <a:alpha val="43137"/>
                    </a:srgbClr>
                  </a:outerShdw>
                </a:effectLst>
              </a:rPr>
              <a:t>What is the Employer’s Role?</a:t>
            </a:r>
            <a:r>
              <a:rPr lang="en-US" sz="4400" dirty="0">
                <a:solidFill>
                  <a:schemeClr val="tx2"/>
                </a:solidFill>
                <a:effectLst>
                  <a:outerShdw blurRad="38100" dist="38100" dir="2700000" algn="tl">
                    <a:srgbClr val="000000">
                      <a:alpha val="43137"/>
                    </a:srgbClr>
                  </a:outerShdw>
                </a:effectLst>
              </a:rPr>
              <a:t> </a:t>
            </a:r>
          </a:p>
        </p:txBody>
      </p:sp>
      <p:pic>
        <p:nvPicPr>
          <p:cNvPr id="32772" name="Content Placeholder 2"/>
          <p:cNvPicPr>
            <a:picLocks noGrp="1" noChangeAspect="1"/>
          </p:cNvPicPr>
          <p:nvPr>
            <p:ph/>
          </p:nvPr>
        </p:nvPicPr>
        <p:blipFill>
          <a:blip r:embed="rId3">
            <a:extLst>
              <a:ext uri="{28A0092B-C50C-407E-A947-70E740481C1C}">
                <a14:useLocalDpi xmlns:a14="http://schemas.microsoft.com/office/drawing/2010/main" val="0"/>
              </a:ext>
            </a:extLst>
          </a:blip>
          <a:srcRect/>
          <a:stretch>
            <a:fillRect/>
          </a:stretch>
        </p:blipFill>
        <p:spPr>
          <a:xfrm>
            <a:off x="5410200" y="1927123"/>
            <a:ext cx="3131263" cy="3291840"/>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20835"/>
                                        </p:tgtEl>
                                        <p:attrNameLst>
                                          <p:attrName>style.visibility</p:attrName>
                                        </p:attrNameLst>
                                      </p:cBhvr>
                                      <p:to>
                                        <p:strVal val="visible"/>
                                      </p:to>
                                    </p:set>
                                    <p:animEffect transition="in" filter="randombar(horizontal)">
                                      <p:cBhvr>
                                        <p:cTn id="7" dur="500"/>
                                        <p:tgtEl>
                                          <p:spTgt spid="120835"/>
                                        </p:tgtEl>
                                      </p:cBhvr>
                                    </p:animEffect>
                                  </p:childTnLst>
                                </p:cTn>
                              </p:par>
                              <p:par>
                                <p:cTn id="8" presetID="14" presetClass="entr" presetSubtype="10" fill="hold" nodeType="withEffect">
                                  <p:stCondLst>
                                    <p:cond delay="0"/>
                                  </p:stCondLst>
                                  <p:childTnLst>
                                    <p:set>
                                      <p:cBhvr>
                                        <p:cTn id="9" dur="1" fill="hold">
                                          <p:stCondLst>
                                            <p:cond delay="0"/>
                                          </p:stCondLst>
                                        </p:cTn>
                                        <p:tgtEl>
                                          <p:spTgt spid="32772"/>
                                        </p:tgtEl>
                                        <p:attrNameLst>
                                          <p:attrName>style.visibility</p:attrName>
                                        </p:attrNameLst>
                                      </p:cBhvr>
                                      <p:to>
                                        <p:strVal val="visible"/>
                                      </p:to>
                                    </p:set>
                                    <p:animEffect transition="in" filter="randombar(horizontal)">
                                      <p:cBhvr>
                                        <p:cTn id="10" dur="500"/>
                                        <p:tgtEl>
                                          <p:spTgt spid="327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title"/>
          </p:nvPr>
        </p:nvSpPr>
        <p:spPr>
          <a:xfrm>
            <a:off x="0" y="515938"/>
            <a:ext cx="9144000" cy="755650"/>
          </a:xfrm>
        </p:spPr>
        <p:txBody>
          <a:bodyPr>
            <a:noAutofit/>
          </a:bodyPr>
          <a:lstStyle/>
          <a:p>
            <a:pPr algn="ctr" fontAlgn="auto">
              <a:spcAft>
                <a:spcPts val="0"/>
              </a:spcAft>
              <a:defRPr/>
            </a:pPr>
            <a:r>
              <a:rPr lang="en-US" sz="4400" b="1" dirty="0" smtClean="0">
                <a:effectLst>
                  <a:outerShdw blurRad="38100" dist="38100" dir="2700000" algn="tl">
                    <a:srgbClr val="000000">
                      <a:alpha val="43137"/>
                    </a:srgbClr>
                  </a:outerShdw>
                </a:effectLst>
              </a:rPr>
              <a:t>What is the Employer’s Role?</a:t>
            </a:r>
            <a:r>
              <a:rPr lang="en-US" sz="4400" dirty="0" smtClean="0">
                <a:effectLst>
                  <a:outerShdw blurRad="38100" dist="38100" dir="2700000" algn="tl">
                    <a:srgbClr val="000000">
                      <a:alpha val="43137"/>
                    </a:srgbClr>
                  </a:outerShdw>
                </a:effectLst>
              </a:rPr>
              <a:t> </a:t>
            </a:r>
          </a:p>
        </p:txBody>
      </p:sp>
      <p:pic>
        <p:nvPicPr>
          <p:cNvPr id="33795" name="Content Placeholder 2"/>
          <p:cNvPicPr>
            <a:picLocks noGrp="1" noChangeAspect="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52400" y="4114800"/>
            <a:ext cx="1743075" cy="2628900"/>
          </a:xfrm>
        </p:spPr>
      </p:pic>
      <p:sp>
        <p:nvSpPr>
          <p:cNvPr id="125956" name="Rectangle 4"/>
          <p:cNvSpPr>
            <a:spLocks noGrp="1" noChangeArrowheads="1"/>
          </p:cNvSpPr>
          <p:nvPr>
            <p:ph type="body" sz="half" idx="2"/>
          </p:nvPr>
        </p:nvSpPr>
        <p:spPr>
          <a:xfrm>
            <a:off x="1371600" y="1752600"/>
            <a:ext cx="7772400" cy="4721225"/>
          </a:xfrm>
        </p:spPr>
        <p:txBody>
          <a:bodyPr rtlCol="0">
            <a:normAutofit fontScale="85000" lnSpcReduction="20000"/>
          </a:bodyPr>
          <a:lstStyle/>
          <a:p>
            <a:pPr marL="182880" indent="-182880" fontAlgn="auto">
              <a:lnSpc>
                <a:spcPct val="90000"/>
              </a:lnSpc>
              <a:spcAft>
                <a:spcPts val="0"/>
              </a:spcAft>
              <a:buFontTx/>
              <a:buNone/>
              <a:defRPr/>
            </a:pPr>
            <a:r>
              <a:rPr lang="en-US" sz="3500" b="1" dirty="0" smtClean="0">
                <a:latin typeface="Calibri" pitchFamily="34" charset="0"/>
                <a:cs typeface="Calibri" pitchFamily="34" charset="0"/>
              </a:rPr>
              <a:t>The opportunity for the successful administration of a claim starts with the employer. </a:t>
            </a:r>
          </a:p>
          <a:p>
            <a:pPr marL="182880" indent="-182880" fontAlgn="auto">
              <a:lnSpc>
                <a:spcPct val="90000"/>
              </a:lnSpc>
              <a:spcAft>
                <a:spcPts val="0"/>
              </a:spcAft>
              <a:buFontTx/>
              <a:buNone/>
              <a:defRPr/>
            </a:pPr>
            <a:endParaRPr lang="en-US" sz="1700" b="1" dirty="0" smtClean="0"/>
          </a:p>
          <a:p>
            <a:pPr marL="182880" indent="-182880" fontAlgn="auto">
              <a:lnSpc>
                <a:spcPct val="90000"/>
              </a:lnSpc>
              <a:spcAft>
                <a:spcPts val="0"/>
              </a:spcAft>
              <a:buFontTx/>
              <a:buNone/>
              <a:defRPr/>
            </a:pPr>
            <a:r>
              <a:rPr lang="en-US" b="1" dirty="0" smtClean="0"/>
              <a:t>	</a:t>
            </a:r>
            <a:r>
              <a:rPr lang="en-US" sz="2600" b="1" dirty="0" smtClean="0"/>
              <a:t>Take care of your employees and your organization!</a:t>
            </a:r>
          </a:p>
          <a:p>
            <a:pPr marL="182880" indent="-182880" fontAlgn="auto">
              <a:lnSpc>
                <a:spcPct val="90000"/>
              </a:lnSpc>
              <a:spcAft>
                <a:spcPts val="0"/>
              </a:spcAft>
              <a:buFontTx/>
              <a:buNone/>
              <a:defRPr/>
            </a:pPr>
            <a:r>
              <a:rPr lang="en-US" dirty="0" smtClean="0"/>
              <a:t>	</a:t>
            </a:r>
          </a:p>
          <a:p>
            <a:pPr marL="182880" indent="-182880" fontAlgn="auto">
              <a:lnSpc>
                <a:spcPct val="90000"/>
              </a:lnSpc>
              <a:spcAft>
                <a:spcPts val="0"/>
              </a:spcAft>
              <a:buFontTx/>
              <a:buNone/>
              <a:defRPr/>
            </a:pPr>
            <a:r>
              <a:rPr lang="en-US" dirty="0" smtClean="0"/>
              <a:t>	</a:t>
            </a:r>
            <a:r>
              <a:rPr lang="en-US" sz="2600" b="1" dirty="0" smtClean="0"/>
              <a:t>Employers have the responsibility to transfer all             	necessary information to the insurer ASAP.</a:t>
            </a:r>
          </a:p>
          <a:p>
            <a:pPr marL="182880" indent="-182880" fontAlgn="auto">
              <a:lnSpc>
                <a:spcPct val="90000"/>
              </a:lnSpc>
              <a:spcAft>
                <a:spcPts val="0"/>
              </a:spcAft>
              <a:buFontTx/>
              <a:buNone/>
              <a:defRPr/>
            </a:pPr>
            <a:r>
              <a:rPr lang="en-US" dirty="0" smtClean="0"/>
              <a:t>	</a:t>
            </a:r>
          </a:p>
          <a:p>
            <a:pPr marL="182880" indent="-182880" fontAlgn="auto">
              <a:lnSpc>
                <a:spcPct val="90000"/>
              </a:lnSpc>
              <a:spcAft>
                <a:spcPts val="0"/>
              </a:spcAft>
              <a:buFontTx/>
              <a:buNone/>
              <a:defRPr/>
            </a:pPr>
            <a:r>
              <a:rPr lang="en-US" dirty="0" smtClean="0"/>
              <a:t>		</a:t>
            </a:r>
            <a:r>
              <a:rPr lang="en-US" sz="2600" b="1" dirty="0" smtClean="0"/>
              <a:t>Insurers are under form filing and </a:t>
            </a:r>
          </a:p>
          <a:p>
            <a:pPr marL="182880" indent="-182880" fontAlgn="auto">
              <a:lnSpc>
                <a:spcPct val="90000"/>
              </a:lnSpc>
              <a:spcAft>
                <a:spcPts val="0"/>
              </a:spcAft>
              <a:buFontTx/>
              <a:buNone/>
              <a:defRPr/>
            </a:pPr>
            <a:r>
              <a:rPr lang="en-US" sz="2600" b="1" dirty="0" smtClean="0"/>
              <a:t>		</a:t>
            </a:r>
            <a:r>
              <a:rPr lang="en-US" sz="2600" b="1" dirty="0"/>
              <a:t> </a:t>
            </a:r>
            <a:r>
              <a:rPr lang="en-US" sz="2600" b="1" dirty="0" smtClean="0"/>
              <a:t>      payment time lines. </a:t>
            </a:r>
            <a:r>
              <a:rPr lang="en-US" dirty="0" smtClean="0"/>
              <a:t> </a:t>
            </a:r>
          </a:p>
          <a:p>
            <a:pPr marL="182880" indent="-182880" fontAlgn="auto">
              <a:lnSpc>
                <a:spcPct val="90000"/>
              </a:lnSpc>
              <a:spcAft>
                <a:spcPts val="0"/>
              </a:spcAft>
              <a:buFontTx/>
              <a:buNone/>
              <a:defRPr/>
            </a:pPr>
            <a:endParaRPr lang="en-US" dirty="0" smtClean="0"/>
          </a:p>
          <a:p>
            <a:pPr marL="182880" indent="-182880" fontAlgn="auto">
              <a:lnSpc>
                <a:spcPct val="90000"/>
              </a:lnSpc>
              <a:spcAft>
                <a:spcPts val="0"/>
              </a:spcAft>
              <a:buFontTx/>
              <a:buNone/>
              <a:defRPr/>
            </a:pPr>
            <a:endParaRPr lang="en-US" dirty="0" smtClean="0"/>
          </a:p>
          <a:p>
            <a:pPr marL="182880" indent="-182880" fontAlgn="auto">
              <a:lnSpc>
                <a:spcPct val="90000"/>
              </a:lnSpc>
              <a:spcAft>
                <a:spcPts val="0"/>
              </a:spcAft>
              <a:buFontTx/>
              <a:buNone/>
              <a:defRPr/>
            </a:pPr>
            <a:endParaRPr lang="en-US" dirty="0" smtClean="0"/>
          </a:p>
          <a:p>
            <a:pPr marL="182880" indent="-182880" algn="ctr" fontAlgn="auto">
              <a:lnSpc>
                <a:spcPct val="90000"/>
              </a:lnSpc>
              <a:spcAft>
                <a:spcPts val="0"/>
              </a:spcAft>
              <a:buFontTx/>
              <a:buNone/>
              <a:defRPr/>
            </a:pPr>
            <a:r>
              <a:rPr lang="en-US" b="1"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5956">
                                            <p:txEl>
                                              <p:pRg st="0" end="0"/>
                                            </p:txEl>
                                          </p:spTgt>
                                        </p:tgtEl>
                                        <p:attrNameLst>
                                          <p:attrName>style.visibility</p:attrName>
                                        </p:attrNameLst>
                                      </p:cBhvr>
                                      <p:to>
                                        <p:strVal val="visible"/>
                                      </p:to>
                                    </p:set>
                                    <p:anim calcmode="lin" valueType="num">
                                      <p:cBhvr additive="base">
                                        <p:cTn id="7" dur="500" fill="hold"/>
                                        <p:tgtEl>
                                          <p:spTgt spid="12595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595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5956">
                                            <p:txEl>
                                              <p:pRg st="2" end="2"/>
                                            </p:txEl>
                                          </p:spTgt>
                                        </p:tgtEl>
                                        <p:attrNameLst>
                                          <p:attrName>style.visibility</p:attrName>
                                        </p:attrNameLst>
                                      </p:cBhvr>
                                      <p:to>
                                        <p:strVal val="visible"/>
                                      </p:to>
                                    </p:set>
                                    <p:anim calcmode="lin" valueType="num">
                                      <p:cBhvr additive="base">
                                        <p:cTn id="13" dur="500" fill="hold"/>
                                        <p:tgtEl>
                                          <p:spTgt spid="12595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5956">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25956">
                                            <p:txEl>
                                              <p:pRg st="3" end="3"/>
                                            </p:txEl>
                                          </p:spTgt>
                                        </p:tgtEl>
                                        <p:attrNameLst>
                                          <p:attrName>style.visibility</p:attrName>
                                        </p:attrNameLst>
                                      </p:cBhvr>
                                      <p:to>
                                        <p:strVal val="visible"/>
                                      </p:to>
                                    </p:set>
                                    <p:anim calcmode="lin" valueType="num">
                                      <p:cBhvr additive="base">
                                        <p:cTn id="17" dur="500" fill="hold"/>
                                        <p:tgtEl>
                                          <p:spTgt spid="125956">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2595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25956">
                                            <p:txEl>
                                              <p:pRg st="4" end="4"/>
                                            </p:txEl>
                                          </p:spTgt>
                                        </p:tgtEl>
                                        <p:attrNameLst>
                                          <p:attrName>style.visibility</p:attrName>
                                        </p:attrNameLst>
                                      </p:cBhvr>
                                      <p:to>
                                        <p:strVal val="visible"/>
                                      </p:to>
                                    </p:set>
                                    <p:anim calcmode="lin" valueType="num">
                                      <p:cBhvr additive="base">
                                        <p:cTn id="23" dur="500" fill="hold"/>
                                        <p:tgtEl>
                                          <p:spTgt spid="12595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2595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25956">
                                            <p:txEl>
                                              <p:pRg st="5" end="5"/>
                                            </p:txEl>
                                          </p:spTgt>
                                        </p:tgtEl>
                                        <p:attrNameLst>
                                          <p:attrName>style.visibility</p:attrName>
                                        </p:attrNameLst>
                                      </p:cBhvr>
                                      <p:to>
                                        <p:strVal val="visible"/>
                                      </p:to>
                                    </p:set>
                                    <p:anim calcmode="lin" valueType="num">
                                      <p:cBhvr additive="base">
                                        <p:cTn id="27" dur="500" fill="hold"/>
                                        <p:tgtEl>
                                          <p:spTgt spid="12595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2595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25956">
                                            <p:txEl>
                                              <p:pRg st="6" end="6"/>
                                            </p:txEl>
                                          </p:spTgt>
                                        </p:tgtEl>
                                        <p:attrNameLst>
                                          <p:attrName>style.visibility</p:attrName>
                                        </p:attrNameLst>
                                      </p:cBhvr>
                                      <p:to>
                                        <p:strVal val="visible"/>
                                      </p:to>
                                    </p:set>
                                    <p:anim calcmode="lin" valueType="num">
                                      <p:cBhvr additive="base">
                                        <p:cTn id="33" dur="500" fill="hold"/>
                                        <p:tgtEl>
                                          <p:spTgt spid="125956">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25956">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25956">
                                            <p:txEl>
                                              <p:pRg st="7" end="7"/>
                                            </p:txEl>
                                          </p:spTgt>
                                        </p:tgtEl>
                                        <p:attrNameLst>
                                          <p:attrName>style.visibility</p:attrName>
                                        </p:attrNameLst>
                                      </p:cBhvr>
                                      <p:to>
                                        <p:strVal val="visible"/>
                                      </p:to>
                                    </p:set>
                                    <p:anim calcmode="lin" valueType="num">
                                      <p:cBhvr additive="base">
                                        <p:cTn id="37" dur="500" fill="hold"/>
                                        <p:tgtEl>
                                          <p:spTgt spid="125956">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595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5956">
                                            <p:txEl>
                                              <p:pRg st="11" end="11"/>
                                            </p:txEl>
                                          </p:spTgt>
                                        </p:tgtEl>
                                        <p:attrNameLst>
                                          <p:attrName>style.visibility</p:attrName>
                                        </p:attrNameLst>
                                      </p:cBhvr>
                                      <p:to>
                                        <p:strVal val="visible"/>
                                      </p:to>
                                    </p:set>
                                    <p:anim calcmode="lin" valueType="num">
                                      <p:cBhvr additive="base">
                                        <p:cTn id="43" dur="500" fill="hold"/>
                                        <p:tgtEl>
                                          <p:spTgt spid="125956">
                                            <p:txEl>
                                              <p:pRg st="11" end="1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25956">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6"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4"/>
          <p:cNvSpPr>
            <a:spLocks noGrp="1" noChangeArrowheads="1"/>
          </p:cNvSpPr>
          <p:nvPr>
            <p:ph type="title"/>
          </p:nvPr>
        </p:nvSpPr>
        <p:spPr>
          <a:xfrm>
            <a:off x="0" y="449263"/>
            <a:ext cx="9144000" cy="755650"/>
          </a:xfrm>
        </p:spPr>
        <p:txBody>
          <a:bodyPr>
            <a:noAutofit/>
          </a:bodyPr>
          <a:lstStyle/>
          <a:p>
            <a:pPr fontAlgn="auto">
              <a:spcAft>
                <a:spcPts val="0"/>
              </a:spcAft>
              <a:defRPr/>
            </a:pPr>
            <a:r>
              <a:rPr lang="en-US" sz="4400" b="1" dirty="0" smtClean="0">
                <a:effectLst>
                  <a:outerShdw blurRad="38100" dist="38100" dir="2700000" algn="tl">
                    <a:srgbClr val="000000">
                      <a:alpha val="43137"/>
                    </a:srgbClr>
                  </a:outerShdw>
                </a:effectLst>
              </a:rPr>
              <a:t>What is the Employer’s Role?</a:t>
            </a:r>
          </a:p>
        </p:txBody>
      </p:sp>
      <p:sp>
        <p:nvSpPr>
          <p:cNvPr id="237571" name="Rectangle 3"/>
          <p:cNvSpPr>
            <a:spLocks noGrp="1" noChangeArrowheads="1"/>
          </p:cNvSpPr>
          <p:nvPr>
            <p:ph idx="1"/>
          </p:nvPr>
        </p:nvSpPr>
        <p:spPr>
          <a:xfrm>
            <a:off x="0" y="1219200"/>
            <a:ext cx="8991600" cy="4991100"/>
          </a:xfrm>
        </p:spPr>
        <p:txBody>
          <a:bodyPr/>
          <a:lstStyle/>
          <a:p>
            <a:pPr>
              <a:buFontTx/>
              <a:buNone/>
            </a:pPr>
            <a:r>
              <a:rPr lang="en-US" sz="2800" b="1" dirty="0" smtClean="0"/>
              <a:t>Statute of Limitations </a:t>
            </a:r>
          </a:p>
          <a:p>
            <a:pPr>
              <a:buFontTx/>
              <a:buNone/>
            </a:pPr>
            <a:endParaRPr lang="en-US" sz="1800" b="1" dirty="0" smtClean="0"/>
          </a:p>
          <a:p>
            <a:pPr>
              <a:buFontTx/>
              <a:buNone/>
            </a:pPr>
            <a:r>
              <a:rPr lang="en-US" b="1" dirty="0" smtClean="0"/>
              <a:t>Claimant has 30 days to report the injury to the employer.</a:t>
            </a:r>
          </a:p>
          <a:p>
            <a:pPr>
              <a:buFontTx/>
              <a:buNone/>
            </a:pPr>
            <a:r>
              <a:rPr lang="en-US" sz="2000" dirty="0" smtClean="0"/>
              <a:t>§301- Indicates that claimants must give notice of the injury “within 30 days after the date of injury.”   </a:t>
            </a:r>
            <a:r>
              <a:rPr lang="en-US" sz="2000" i="1" dirty="0" smtClean="0"/>
              <a:t>This is not a “hard” date, especially when §302 - “Mistake of Fact” comes into play (e.g.: soft tissue injuries.)</a:t>
            </a:r>
          </a:p>
          <a:p>
            <a:pPr>
              <a:buFontTx/>
              <a:buNone/>
            </a:pPr>
            <a:endParaRPr lang="en-US" sz="1200" i="1" dirty="0" smtClean="0"/>
          </a:p>
          <a:p>
            <a:pPr>
              <a:buFontTx/>
              <a:buNone/>
            </a:pPr>
            <a:r>
              <a:rPr lang="en-US" dirty="0" smtClean="0"/>
              <a:t>Adopt a “better safe than sorry” reporting philosophy.</a:t>
            </a:r>
          </a:p>
          <a:p>
            <a:pPr>
              <a:buFontTx/>
              <a:buNone/>
            </a:pPr>
            <a:endParaRPr lang="en-US" sz="1200" dirty="0" smtClean="0"/>
          </a:p>
          <a:p>
            <a:pPr>
              <a:buFontTx/>
              <a:buNone/>
            </a:pPr>
            <a:r>
              <a:rPr lang="en-US" b="1" i="1" dirty="0" smtClean="0"/>
              <a:t>Allow the Board dispute resolution system to </a:t>
            </a:r>
          </a:p>
          <a:p>
            <a:pPr>
              <a:buFontTx/>
              <a:buNone/>
            </a:pPr>
            <a:r>
              <a:rPr lang="en-US" b="1" i="1" dirty="0" smtClean="0"/>
              <a:t>resolve issues rather than decide not to fill </a:t>
            </a:r>
          </a:p>
          <a:p>
            <a:pPr>
              <a:buFontTx/>
              <a:buNone/>
            </a:pPr>
            <a:r>
              <a:rPr lang="en-US" b="1" i="1" dirty="0" smtClean="0"/>
              <a:t>out the FROI!</a:t>
            </a:r>
          </a:p>
          <a:p>
            <a:pPr lvl="1"/>
            <a:endParaRPr lang="en-US" sz="2400" dirty="0" smtClean="0"/>
          </a:p>
        </p:txBody>
      </p:sp>
      <p:pic>
        <p:nvPicPr>
          <p:cNvPr id="34820"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4343400"/>
            <a:ext cx="1455707"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37571">
                                            <p:txEl>
                                              <p:pRg st="2" end="2"/>
                                            </p:txEl>
                                          </p:spTgt>
                                        </p:tgtEl>
                                        <p:attrNameLst>
                                          <p:attrName>style.visibility</p:attrName>
                                        </p:attrNameLst>
                                      </p:cBhvr>
                                      <p:to>
                                        <p:strVal val="visible"/>
                                      </p:to>
                                    </p:set>
                                    <p:anim calcmode="lin" valueType="num">
                                      <p:cBhvr additive="base">
                                        <p:cTn id="7" dur="500" fill="hold"/>
                                        <p:tgtEl>
                                          <p:spTgt spid="23757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75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237571">
                                            <p:txEl>
                                              <p:pRg st="3" end="3"/>
                                            </p:txEl>
                                          </p:spTgt>
                                        </p:tgtEl>
                                        <p:attrNameLst>
                                          <p:attrName>style.visibility</p:attrName>
                                        </p:attrNameLst>
                                      </p:cBhvr>
                                      <p:to>
                                        <p:strVal val="visible"/>
                                      </p:to>
                                    </p:set>
                                    <p:anim calcmode="lin" valueType="num">
                                      <p:cBhvr>
                                        <p:cTn id="13" dur="500" fill="hold"/>
                                        <p:tgtEl>
                                          <p:spTgt spid="237571">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237571">
                                            <p:txEl>
                                              <p:pRg st="3" end="3"/>
                                            </p:txEl>
                                          </p:spTgt>
                                        </p:tgtEl>
                                        <p:attrNameLst>
                                          <p:attrName>ppt_h</p:attrName>
                                        </p:attrNameLst>
                                      </p:cBhvr>
                                      <p:tavLst>
                                        <p:tav tm="0">
                                          <p:val>
                                            <p:fltVal val="0"/>
                                          </p:val>
                                        </p:tav>
                                        <p:tav tm="100000">
                                          <p:val>
                                            <p:strVal val="#ppt_h"/>
                                          </p:val>
                                        </p:tav>
                                      </p:tavLst>
                                    </p:anim>
                                    <p:animEffect transition="in" filter="fade">
                                      <p:cBhvr>
                                        <p:cTn id="15" dur="500"/>
                                        <p:tgtEl>
                                          <p:spTgt spid="237571">
                                            <p:txEl>
                                              <p:pRg st="3" end="3"/>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3" presetClass="entr" presetSubtype="16" fill="hold" nodeType="clickEffect">
                                  <p:stCondLst>
                                    <p:cond delay="0"/>
                                  </p:stCondLst>
                                  <p:childTnLst>
                                    <p:set>
                                      <p:cBhvr>
                                        <p:cTn id="19" dur="1" fill="hold">
                                          <p:stCondLst>
                                            <p:cond delay="0"/>
                                          </p:stCondLst>
                                        </p:cTn>
                                        <p:tgtEl>
                                          <p:spTgt spid="237571">
                                            <p:txEl>
                                              <p:pRg st="5" end="5"/>
                                            </p:txEl>
                                          </p:spTgt>
                                        </p:tgtEl>
                                        <p:attrNameLst>
                                          <p:attrName>style.visibility</p:attrName>
                                        </p:attrNameLst>
                                      </p:cBhvr>
                                      <p:to>
                                        <p:strVal val="visible"/>
                                      </p:to>
                                    </p:set>
                                    <p:anim calcmode="lin" valueType="num">
                                      <p:cBhvr>
                                        <p:cTn id="20" dur="500" fill="hold"/>
                                        <p:tgtEl>
                                          <p:spTgt spid="237571">
                                            <p:txEl>
                                              <p:pRg st="5" end="5"/>
                                            </p:txEl>
                                          </p:spTgt>
                                        </p:tgtEl>
                                        <p:attrNameLst>
                                          <p:attrName>ppt_w</p:attrName>
                                        </p:attrNameLst>
                                      </p:cBhvr>
                                      <p:tavLst>
                                        <p:tav tm="0">
                                          <p:val>
                                            <p:fltVal val="0"/>
                                          </p:val>
                                        </p:tav>
                                        <p:tav tm="100000">
                                          <p:val>
                                            <p:strVal val="#ppt_w"/>
                                          </p:val>
                                        </p:tav>
                                      </p:tavLst>
                                    </p:anim>
                                    <p:anim calcmode="lin" valueType="num">
                                      <p:cBhvr>
                                        <p:cTn id="21" dur="500" fill="hold"/>
                                        <p:tgtEl>
                                          <p:spTgt spid="237571">
                                            <p:txEl>
                                              <p:pRg st="5" end="5"/>
                                            </p:txEl>
                                          </p:spTgt>
                                        </p:tgtEl>
                                        <p:attrNameLst>
                                          <p:attrName>ppt_h</p:attrName>
                                        </p:attrNameLst>
                                      </p:cBhvr>
                                      <p:tavLst>
                                        <p:tav tm="0">
                                          <p:val>
                                            <p:fltVal val="0"/>
                                          </p:val>
                                        </p:tav>
                                        <p:tav tm="100000">
                                          <p:val>
                                            <p:strVal val="#ppt_h"/>
                                          </p:val>
                                        </p:tav>
                                      </p:tavLst>
                                    </p:anim>
                                    <p:animEffect transition="in" filter="fade">
                                      <p:cBhvr>
                                        <p:cTn id="22" dur="500"/>
                                        <p:tgtEl>
                                          <p:spTgt spid="237571">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3" presetClass="entr" presetSubtype="16" fill="hold" nodeType="clickEffect">
                                  <p:stCondLst>
                                    <p:cond delay="0"/>
                                  </p:stCondLst>
                                  <p:childTnLst>
                                    <p:set>
                                      <p:cBhvr>
                                        <p:cTn id="26" dur="1" fill="hold">
                                          <p:stCondLst>
                                            <p:cond delay="0"/>
                                          </p:stCondLst>
                                        </p:cTn>
                                        <p:tgtEl>
                                          <p:spTgt spid="237571">
                                            <p:txEl>
                                              <p:pRg st="7" end="7"/>
                                            </p:txEl>
                                          </p:spTgt>
                                        </p:tgtEl>
                                        <p:attrNameLst>
                                          <p:attrName>style.visibility</p:attrName>
                                        </p:attrNameLst>
                                      </p:cBhvr>
                                      <p:to>
                                        <p:strVal val="visible"/>
                                      </p:to>
                                    </p:set>
                                    <p:anim calcmode="lin" valueType="num">
                                      <p:cBhvr>
                                        <p:cTn id="27" dur="500" fill="hold"/>
                                        <p:tgtEl>
                                          <p:spTgt spid="237571">
                                            <p:txEl>
                                              <p:pRg st="7" end="7"/>
                                            </p:txEl>
                                          </p:spTgt>
                                        </p:tgtEl>
                                        <p:attrNameLst>
                                          <p:attrName>ppt_w</p:attrName>
                                        </p:attrNameLst>
                                      </p:cBhvr>
                                      <p:tavLst>
                                        <p:tav tm="0">
                                          <p:val>
                                            <p:fltVal val="0"/>
                                          </p:val>
                                        </p:tav>
                                        <p:tav tm="100000">
                                          <p:val>
                                            <p:strVal val="#ppt_w"/>
                                          </p:val>
                                        </p:tav>
                                      </p:tavLst>
                                    </p:anim>
                                    <p:anim calcmode="lin" valueType="num">
                                      <p:cBhvr>
                                        <p:cTn id="28" dur="500" fill="hold"/>
                                        <p:tgtEl>
                                          <p:spTgt spid="237571">
                                            <p:txEl>
                                              <p:pRg st="7" end="7"/>
                                            </p:txEl>
                                          </p:spTgt>
                                        </p:tgtEl>
                                        <p:attrNameLst>
                                          <p:attrName>ppt_h</p:attrName>
                                        </p:attrNameLst>
                                      </p:cBhvr>
                                      <p:tavLst>
                                        <p:tav tm="0">
                                          <p:val>
                                            <p:fltVal val="0"/>
                                          </p:val>
                                        </p:tav>
                                        <p:tav tm="100000">
                                          <p:val>
                                            <p:strVal val="#ppt_h"/>
                                          </p:val>
                                        </p:tav>
                                      </p:tavLst>
                                    </p:anim>
                                    <p:animEffect transition="in" filter="fade">
                                      <p:cBhvr>
                                        <p:cTn id="29" dur="500"/>
                                        <p:tgtEl>
                                          <p:spTgt spid="237571">
                                            <p:txEl>
                                              <p:pRg st="7" end="7"/>
                                            </p:txEl>
                                          </p:spTgt>
                                        </p:tgtEl>
                                      </p:cBhvr>
                                    </p:animEffect>
                                  </p:childTnLst>
                                </p:cTn>
                              </p:par>
                              <p:par>
                                <p:cTn id="30" presetID="53" presetClass="entr" presetSubtype="16" fill="hold" nodeType="withEffect">
                                  <p:stCondLst>
                                    <p:cond delay="0"/>
                                  </p:stCondLst>
                                  <p:childTnLst>
                                    <p:set>
                                      <p:cBhvr>
                                        <p:cTn id="31" dur="1" fill="hold">
                                          <p:stCondLst>
                                            <p:cond delay="0"/>
                                          </p:stCondLst>
                                        </p:cTn>
                                        <p:tgtEl>
                                          <p:spTgt spid="237571">
                                            <p:txEl>
                                              <p:pRg st="8" end="8"/>
                                            </p:txEl>
                                          </p:spTgt>
                                        </p:tgtEl>
                                        <p:attrNameLst>
                                          <p:attrName>style.visibility</p:attrName>
                                        </p:attrNameLst>
                                      </p:cBhvr>
                                      <p:to>
                                        <p:strVal val="visible"/>
                                      </p:to>
                                    </p:set>
                                    <p:anim calcmode="lin" valueType="num">
                                      <p:cBhvr>
                                        <p:cTn id="32" dur="500" fill="hold"/>
                                        <p:tgtEl>
                                          <p:spTgt spid="237571">
                                            <p:txEl>
                                              <p:pRg st="8" end="8"/>
                                            </p:txEl>
                                          </p:spTgt>
                                        </p:tgtEl>
                                        <p:attrNameLst>
                                          <p:attrName>ppt_w</p:attrName>
                                        </p:attrNameLst>
                                      </p:cBhvr>
                                      <p:tavLst>
                                        <p:tav tm="0">
                                          <p:val>
                                            <p:fltVal val="0"/>
                                          </p:val>
                                        </p:tav>
                                        <p:tav tm="100000">
                                          <p:val>
                                            <p:strVal val="#ppt_w"/>
                                          </p:val>
                                        </p:tav>
                                      </p:tavLst>
                                    </p:anim>
                                    <p:anim calcmode="lin" valueType="num">
                                      <p:cBhvr>
                                        <p:cTn id="33" dur="500" fill="hold"/>
                                        <p:tgtEl>
                                          <p:spTgt spid="237571">
                                            <p:txEl>
                                              <p:pRg st="8" end="8"/>
                                            </p:txEl>
                                          </p:spTgt>
                                        </p:tgtEl>
                                        <p:attrNameLst>
                                          <p:attrName>ppt_h</p:attrName>
                                        </p:attrNameLst>
                                      </p:cBhvr>
                                      <p:tavLst>
                                        <p:tav tm="0">
                                          <p:val>
                                            <p:fltVal val="0"/>
                                          </p:val>
                                        </p:tav>
                                        <p:tav tm="100000">
                                          <p:val>
                                            <p:strVal val="#ppt_h"/>
                                          </p:val>
                                        </p:tav>
                                      </p:tavLst>
                                    </p:anim>
                                    <p:animEffect transition="in" filter="fade">
                                      <p:cBhvr>
                                        <p:cTn id="34" dur="500"/>
                                        <p:tgtEl>
                                          <p:spTgt spid="237571">
                                            <p:txEl>
                                              <p:pRg st="8" end="8"/>
                                            </p:txEl>
                                          </p:spTgt>
                                        </p:tgtEl>
                                      </p:cBhvr>
                                    </p:animEffect>
                                  </p:childTnLst>
                                </p:cTn>
                              </p:par>
                              <p:par>
                                <p:cTn id="35" presetID="53" presetClass="entr" presetSubtype="16" fill="hold" nodeType="withEffect">
                                  <p:stCondLst>
                                    <p:cond delay="0"/>
                                  </p:stCondLst>
                                  <p:childTnLst>
                                    <p:set>
                                      <p:cBhvr>
                                        <p:cTn id="36" dur="1" fill="hold">
                                          <p:stCondLst>
                                            <p:cond delay="0"/>
                                          </p:stCondLst>
                                        </p:cTn>
                                        <p:tgtEl>
                                          <p:spTgt spid="237571">
                                            <p:txEl>
                                              <p:pRg st="9" end="9"/>
                                            </p:txEl>
                                          </p:spTgt>
                                        </p:tgtEl>
                                        <p:attrNameLst>
                                          <p:attrName>style.visibility</p:attrName>
                                        </p:attrNameLst>
                                      </p:cBhvr>
                                      <p:to>
                                        <p:strVal val="visible"/>
                                      </p:to>
                                    </p:set>
                                    <p:anim calcmode="lin" valueType="num">
                                      <p:cBhvr>
                                        <p:cTn id="37" dur="500" fill="hold"/>
                                        <p:tgtEl>
                                          <p:spTgt spid="237571">
                                            <p:txEl>
                                              <p:pRg st="9" end="9"/>
                                            </p:txEl>
                                          </p:spTgt>
                                        </p:tgtEl>
                                        <p:attrNameLst>
                                          <p:attrName>ppt_w</p:attrName>
                                        </p:attrNameLst>
                                      </p:cBhvr>
                                      <p:tavLst>
                                        <p:tav tm="0">
                                          <p:val>
                                            <p:fltVal val="0"/>
                                          </p:val>
                                        </p:tav>
                                        <p:tav tm="100000">
                                          <p:val>
                                            <p:strVal val="#ppt_w"/>
                                          </p:val>
                                        </p:tav>
                                      </p:tavLst>
                                    </p:anim>
                                    <p:anim calcmode="lin" valueType="num">
                                      <p:cBhvr>
                                        <p:cTn id="38" dur="500" fill="hold"/>
                                        <p:tgtEl>
                                          <p:spTgt spid="237571">
                                            <p:txEl>
                                              <p:pRg st="9" end="9"/>
                                            </p:txEl>
                                          </p:spTgt>
                                        </p:tgtEl>
                                        <p:attrNameLst>
                                          <p:attrName>ppt_h</p:attrName>
                                        </p:attrNameLst>
                                      </p:cBhvr>
                                      <p:tavLst>
                                        <p:tav tm="0">
                                          <p:val>
                                            <p:fltVal val="0"/>
                                          </p:val>
                                        </p:tav>
                                        <p:tav tm="100000">
                                          <p:val>
                                            <p:strVal val="#ppt_h"/>
                                          </p:val>
                                        </p:tav>
                                      </p:tavLst>
                                    </p:anim>
                                    <p:animEffect transition="in" filter="fade">
                                      <p:cBhvr>
                                        <p:cTn id="39" dur="500"/>
                                        <p:tgtEl>
                                          <p:spTgt spid="23757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0" y="515938"/>
            <a:ext cx="9144000" cy="755650"/>
          </a:xfrm>
        </p:spPr>
        <p:txBody>
          <a:bodyPr>
            <a:noAutofit/>
          </a:bodyPr>
          <a:lstStyle/>
          <a:p>
            <a:pPr fontAlgn="auto">
              <a:spcAft>
                <a:spcPts val="0"/>
              </a:spcAft>
              <a:defRPr/>
            </a:pPr>
            <a:r>
              <a:rPr lang="en-US" sz="4400" b="1" dirty="0" smtClean="0">
                <a:effectLst>
                  <a:outerShdw blurRad="38100" dist="38100" dir="2700000" algn="tl">
                    <a:srgbClr val="000000">
                      <a:alpha val="43137"/>
                    </a:srgbClr>
                  </a:outerShdw>
                </a:effectLst>
              </a:rPr>
              <a:t>What is the Employer’s Role?</a:t>
            </a:r>
            <a:r>
              <a:rPr lang="en-US" sz="4400" dirty="0" smtClean="0">
                <a:effectLst>
                  <a:outerShdw blurRad="38100" dist="38100" dir="2700000" algn="tl">
                    <a:srgbClr val="000000">
                      <a:alpha val="43137"/>
                    </a:srgbClr>
                  </a:outerShdw>
                </a:effectLst>
              </a:rPr>
              <a:t> </a:t>
            </a:r>
          </a:p>
        </p:txBody>
      </p:sp>
      <p:sp>
        <p:nvSpPr>
          <p:cNvPr id="136195" name="Rectangle 3"/>
          <p:cNvSpPr>
            <a:spLocks noGrp="1" noChangeArrowheads="1"/>
          </p:cNvSpPr>
          <p:nvPr>
            <p:ph idx="1"/>
          </p:nvPr>
        </p:nvSpPr>
        <p:spPr>
          <a:xfrm>
            <a:off x="0" y="1447800"/>
            <a:ext cx="8839200" cy="5410200"/>
          </a:xfrm>
        </p:spPr>
        <p:txBody>
          <a:bodyPr rtlCol="0">
            <a:normAutofit/>
          </a:bodyPr>
          <a:lstStyle/>
          <a:p>
            <a:pPr marL="182880" indent="-182880" fontAlgn="auto">
              <a:spcAft>
                <a:spcPts val="0"/>
              </a:spcAft>
              <a:defRPr/>
            </a:pPr>
            <a:r>
              <a:rPr lang="en-US" sz="2800" b="1" dirty="0" smtClean="0"/>
              <a:t>FROI – Instructions</a:t>
            </a:r>
            <a:endParaRPr lang="en-US" sz="2800" dirty="0" smtClean="0"/>
          </a:p>
          <a:p>
            <a:pPr lvl="1" indent="-182880" fontAlgn="auto">
              <a:spcAft>
                <a:spcPts val="0"/>
              </a:spcAft>
              <a:defRPr/>
            </a:pPr>
            <a:endParaRPr lang="en-US" sz="900" dirty="0" smtClean="0"/>
          </a:p>
          <a:p>
            <a:pPr lvl="1" indent="-182880" fontAlgn="auto">
              <a:spcAft>
                <a:spcPts val="0"/>
              </a:spcAft>
              <a:defRPr/>
            </a:pPr>
            <a:r>
              <a:rPr lang="en-US" sz="2800" dirty="0" smtClean="0"/>
              <a:t>Report should be filled out as </a:t>
            </a:r>
            <a:r>
              <a:rPr lang="en-US" sz="2800" u="sng" dirty="0" smtClean="0"/>
              <a:t>employee</a:t>
            </a:r>
            <a:r>
              <a:rPr lang="en-US" sz="2800" dirty="0" smtClean="0"/>
              <a:t> alleges the injury occurred.</a:t>
            </a:r>
          </a:p>
          <a:p>
            <a:pPr lvl="1" indent="-182880" fontAlgn="auto">
              <a:spcAft>
                <a:spcPts val="0"/>
              </a:spcAft>
              <a:defRPr/>
            </a:pPr>
            <a:endParaRPr lang="en-US" sz="1000" dirty="0" smtClean="0"/>
          </a:p>
          <a:p>
            <a:pPr lvl="1" indent="-182880" fontAlgn="auto">
              <a:spcAft>
                <a:spcPts val="0"/>
              </a:spcAft>
              <a:defRPr/>
            </a:pPr>
            <a:r>
              <a:rPr lang="en-US" sz="2800" dirty="0" smtClean="0"/>
              <a:t>Employer’s opportunity to dispute employee’s claim lies within realm of dispute resolution </a:t>
            </a:r>
          </a:p>
          <a:p>
            <a:pPr marL="274320" lvl="1" indent="0" fontAlgn="auto">
              <a:spcAft>
                <a:spcPts val="0"/>
              </a:spcAft>
              <a:buFont typeface="Arial" pitchFamily="34" charset="0"/>
              <a:buNone/>
              <a:defRPr/>
            </a:pPr>
            <a:r>
              <a:rPr lang="en-US" sz="2800" dirty="0" smtClean="0"/>
              <a:t>  system by filing a NOC, </a:t>
            </a:r>
            <a:r>
              <a:rPr lang="en-US" sz="2800" u="sng" dirty="0" smtClean="0"/>
              <a:t>not by</a:t>
            </a:r>
          </a:p>
          <a:p>
            <a:pPr marL="274320" lvl="1" indent="0" fontAlgn="auto">
              <a:spcAft>
                <a:spcPts val="0"/>
              </a:spcAft>
              <a:buFont typeface="Arial" pitchFamily="34" charset="0"/>
              <a:buNone/>
              <a:defRPr/>
            </a:pPr>
            <a:r>
              <a:rPr lang="en-US" sz="2800" dirty="0" smtClean="0"/>
              <a:t>  </a:t>
            </a:r>
            <a:r>
              <a:rPr lang="en-US" sz="2800" u="sng" dirty="0" smtClean="0"/>
              <a:t>suppression of FROIs</a:t>
            </a:r>
            <a:r>
              <a:rPr lang="en-US" sz="2800" dirty="0" smtClean="0"/>
              <a:t>.</a:t>
            </a:r>
          </a:p>
          <a:p>
            <a:pPr lvl="1" indent="-182880" fontAlgn="auto">
              <a:spcAft>
                <a:spcPts val="0"/>
              </a:spcAft>
              <a:defRPr/>
            </a:pPr>
            <a:endParaRPr lang="en-US" dirty="0" smtClean="0"/>
          </a:p>
        </p:txBody>
      </p:sp>
      <p:pic>
        <p:nvPicPr>
          <p:cNvPr id="37892"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229350" y="4191000"/>
            <a:ext cx="2590800" cy="2490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6195">
                                            <p:txEl>
                                              <p:pRg st="2" end="2"/>
                                            </p:txEl>
                                          </p:spTgt>
                                        </p:tgtEl>
                                        <p:attrNameLst>
                                          <p:attrName>style.visibility</p:attrName>
                                        </p:attrNameLst>
                                      </p:cBhvr>
                                      <p:to>
                                        <p:strVal val="visible"/>
                                      </p:to>
                                    </p:set>
                                    <p:anim calcmode="lin" valueType="num">
                                      <p:cBhvr additive="base">
                                        <p:cTn id="7" dur="500" fill="hold"/>
                                        <p:tgtEl>
                                          <p:spTgt spid="13619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61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36195">
                                            <p:txEl>
                                              <p:pRg st="4" end="4"/>
                                            </p:txEl>
                                          </p:spTgt>
                                        </p:tgtEl>
                                        <p:attrNameLst>
                                          <p:attrName>style.visibility</p:attrName>
                                        </p:attrNameLst>
                                      </p:cBhvr>
                                      <p:to>
                                        <p:strVal val="visible"/>
                                      </p:to>
                                    </p:set>
                                    <p:anim calcmode="lin" valueType="num">
                                      <p:cBhvr additive="base">
                                        <p:cTn id="13" dur="500" fill="hold"/>
                                        <p:tgtEl>
                                          <p:spTgt spid="136195">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6195">
                                            <p:txEl>
                                              <p:pRg st="4" end="4"/>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36195">
                                            <p:txEl>
                                              <p:pRg st="5" end="5"/>
                                            </p:txEl>
                                          </p:spTgt>
                                        </p:tgtEl>
                                        <p:attrNameLst>
                                          <p:attrName>style.visibility</p:attrName>
                                        </p:attrNameLst>
                                      </p:cBhvr>
                                      <p:to>
                                        <p:strVal val="visible"/>
                                      </p:to>
                                    </p:set>
                                    <p:anim calcmode="lin" valueType="num">
                                      <p:cBhvr additive="base">
                                        <p:cTn id="17" dur="500" fill="hold"/>
                                        <p:tgtEl>
                                          <p:spTgt spid="136195">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36195">
                                            <p:txEl>
                                              <p:pRg st="5" end="5"/>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36195">
                                            <p:txEl>
                                              <p:pRg st="6" end="6"/>
                                            </p:txEl>
                                          </p:spTgt>
                                        </p:tgtEl>
                                        <p:attrNameLst>
                                          <p:attrName>style.visibility</p:attrName>
                                        </p:attrNameLst>
                                      </p:cBhvr>
                                      <p:to>
                                        <p:strVal val="visible"/>
                                      </p:to>
                                    </p:set>
                                    <p:anim calcmode="lin" valueType="num">
                                      <p:cBhvr additive="base">
                                        <p:cTn id="21" dur="500" fill="hold"/>
                                        <p:tgtEl>
                                          <p:spTgt spid="136195">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3619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0" y="515938"/>
            <a:ext cx="9144000" cy="755650"/>
          </a:xfrm>
        </p:spPr>
        <p:txBody>
          <a:bodyPr>
            <a:noAutofit/>
          </a:bodyPr>
          <a:lstStyle/>
          <a:p>
            <a:pPr fontAlgn="auto">
              <a:spcAft>
                <a:spcPts val="0"/>
              </a:spcAft>
              <a:defRPr/>
            </a:pPr>
            <a:r>
              <a:rPr lang="en-US" sz="4400" b="1" dirty="0" smtClean="0">
                <a:effectLst>
                  <a:outerShdw blurRad="38100" dist="38100" dir="2700000" algn="tl">
                    <a:srgbClr val="000000">
                      <a:alpha val="43137"/>
                    </a:srgbClr>
                  </a:outerShdw>
                </a:effectLst>
              </a:rPr>
              <a:t>What is the Employer’s Role?</a:t>
            </a:r>
            <a:r>
              <a:rPr lang="en-US" sz="4400" dirty="0" smtClean="0">
                <a:effectLst>
                  <a:outerShdw blurRad="38100" dist="38100" dir="2700000" algn="tl">
                    <a:srgbClr val="000000">
                      <a:alpha val="43137"/>
                    </a:srgbClr>
                  </a:outerShdw>
                </a:effectLst>
              </a:rPr>
              <a:t> </a:t>
            </a:r>
          </a:p>
        </p:txBody>
      </p:sp>
      <p:sp>
        <p:nvSpPr>
          <p:cNvPr id="258051" name="Rectangle 3"/>
          <p:cNvSpPr>
            <a:spLocks noGrp="1" noChangeArrowheads="1"/>
          </p:cNvSpPr>
          <p:nvPr>
            <p:ph idx="1"/>
          </p:nvPr>
        </p:nvSpPr>
        <p:spPr>
          <a:xfrm>
            <a:off x="228600" y="1524000"/>
            <a:ext cx="8458200" cy="4949825"/>
          </a:xfrm>
        </p:spPr>
        <p:txBody>
          <a:bodyPr rtlCol="0">
            <a:normAutofit lnSpcReduction="10000"/>
          </a:bodyPr>
          <a:lstStyle/>
          <a:p>
            <a:pPr marL="182880" indent="-182880" fontAlgn="auto">
              <a:spcAft>
                <a:spcPts val="0"/>
              </a:spcAft>
              <a:buFontTx/>
              <a:buNone/>
              <a:defRPr/>
            </a:pPr>
            <a:endParaRPr lang="en-US" b="1" dirty="0" smtClean="0"/>
          </a:p>
          <a:p>
            <a:pPr marL="182880" indent="-182880" fontAlgn="auto">
              <a:spcAft>
                <a:spcPts val="0"/>
              </a:spcAft>
              <a:buFontTx/>
              <a:buNone/>
              <a:defRPr/>
            </a:pPr>
            <a:r>
              <a:rPr lang="en-US" sz="2800" b="1" dirty="0" smtClean="0"/>
              <a:t>Under §303 of the Act:</a:t>
            </a:r>
          </a:p>
          <a:p>
            <a:pPr marL="182880" indent="-182880" fontAlgn="auto">
              <a:spcAft>
                <a:spcPts val="0"/>
              </a:spcAft>
              <a:defRPr/>
            </a:pPr>
            <a:endParaRPr lang="en-US" sz="800" dirty="0" smtClean="0"/>
          </a:p>
          <a:p>
            <a:pPr lvl="1" indent="-182880" fontAlgn="auto">
              <a:spcAft>
                <a:spcPts val="0"/>
              </a:spcAft>
              <a:defRPr/>
            </a:pPr>
            <a:r>
              <a:rPr lang="en-US" sz="2400" dirty="0" smtClean="0"/>
              <a:t>FROIs are required to be filed </a:t>
            </a:r>
            <a:r>
              <a:rPr lang="en-US" sz="2400" b="1" u="sng" dirty="0" smtClean="0"/>
              <a:t>within 7 days</a:t>
            </a:r>
            <a:r>
              <a:rPr lang="en-US" sz="2400" dirty="0" smtClean="0"/>
              <a:t> after the employer receives notice or has knowledge of an injury that resulted in an employee’s incapacity.   </a:t>
            </a:r>
          </a:p>
          <a:p>
            <a:pPr lvl="1" indent="-182880" fontAlgn="auto">
              <a:spcAft>
                <a:spcPts val="0"/>
              </a:spcAft>
              <a:defRPr/>
            </a:pPr>
            <a:endParaRPr lang="en-US" sz="2400" dirty="0"/>
          </a:p>
          <a:p>
            <a:pPr lvl="1" indent="-182880" fontAlgn="auto">
              <a:spcAft>
                <a:spcPts val="0"/>
              </a:spcAft>
              <a:defRPr/>
            </a:pPr>
            <a:r>
              <a:rPr lang="en-US" sz="2400" dirty="0" smtClean="0"/>
              <a:t>“Filed” means </a:t>
            </a:r>
            <a:r>
              <a:rPr lang="en-US" sz="2400" b="1" u="sng" dirty="0" smtClean="0"/>
              <a:t>received and accepted </a:t>
            </a:r>
          </a:p>
          <a:p>
            <a:pPr marL="274320" lvl="1" indent="0" fontAlgn="auto">
              <a:spcAft>
                <a:spcPts val="0"/>
              </a:spcAft>
              <a:buFont typeface="Arial" pitchFamily="34" charset="0"/>
              <a:buNone/>
              <a:defRPr/>
            </a:pPr>
            <a:r>
              <a:rPr lang="en-US" sz="2400" dirty="0"/>
              <a:t> </a:t>
            </a:r>
            <a:r>
              <a:rPr lang="en-US" sz="2400" dirty="0" smtClean="0"/>
              <a:t>  at the Maine Workers’ Compensation</a:t>
            </a:r>
          </a:p>
          <a:p>
            <a:pPr marL="182880" indent="-182880" fontAlgn="auto">
              <a:spcAft>
                <a:spcPts val="0"/>
              </a:spcAft>
              <a:buFontTx/>
              <a:buNone/>
              <a:defRPr/>
            </a:pPr>
            <a:r>
              <a:rPr lang="en-US" sz="2800" dirty="0" smtClean="0"/>
              <a:t>     </a:t>
            </a:r>
            <a:r>
              <a:rPr lang="en-US" dirty="0" smtClean="0"/>
              <a:t>Board.  All FROIs and corrections or</a:t>
            </a:r>
          </a:p>
          <a:p>
            <a:pPr marL="182880" indent="-182880" fontAlgn="auto">
              <a:spcAft>
                <a:spcPts val="0"/>
              </a:spcAft>
              <a:buFontTx/>
              <a:buNone/>
              <a:defRPr/>
            </a:pPr>
            <a:r>
              <a:rPr lang="en-US" dirty="0"/>
              <a:t>	 </a:t>
            </a:r>
            <a:r>
              <a:rPr lang="en-US" dirty="0" smtClean="0"/>
              <a:t>   changes to FROIs must be filed via EDI</a:t>
            </a:r>
          </a:p>
          <a:p>
            <a:pPr marL="182880" indent="-182880" fontAlgn="auto">
              <a:spcAft>
                <a:spcPts val="0"/>
              </a:spcAft>
              <a:buFontTx/>
              <a:buNone/>
              <a:defRPr/>
            </a:pPr>
            <a:r>
              <a:rPr lang="en-US" dirty="0"/>
              <a:t> </a:t>
            </a:r>
            <a:r>
              <a:rPr lang="en-US" dirty="0" smtClean="0"/>
              <a:t>     (Rule 3.4).</a:t>
            </a:r>
          </a:p>
          <a:p>
            <a:pPr lvl="1" indent="0" fontAlgn="auto">
              <a:spcAft>
                <a:spcPts val="0"/>
              </a:spcAft>
              <a:buFontTx/>
              <a:buNone/>
              <a:defRPr/>
            </a:pPr>
            <a:endParaRPr lang="en-US" sz="4400" dirty="0" smtClean="0"/>
          </a:p>
          <a:p>
            <a:pPr lvl="1" indent="-182880" fontAlgn="auto">
              <a:spcAft>
                <a:spcPts val="0"/>
              </a:spcAft>
              <a:defRPr/>
            </a:pPr>
            <a:endParaRPr lang="en-US" sz="4400" dirty="0" smtClean="0"/>
          </a:p>
        </p:txBody>
      </p:sp>
      <p:pic>
        <p:nvPicPr>
          <p:cNvPr id="38916"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4419600"/>
            <a:ext cx="26670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58051">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58051">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58051">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58051">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8051">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5805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0" y="515938"/>
            <a:ext cx="9144000" cy="755650"/>
          </a:xfrm>
        </p:spPr>
        <p:txBody>
          <a:bodyPr/>
          <a:lstStyle/>
          <a:p>
            <a:pPr fontAlgn="auto">
              <a:spcAft>
                <a:spcPts val="0"/>
              </a:spcAft>
              <a:defRPr/>
            </a:pPr>
            <a:r>
              <a:rPr lang="en-US" b="1" smtClean="0"/>
              <a:t>What is the Employer’s Role?</a:t>
            </a:r>
            <a:r>
              <a:rPr lang="en-US" smtClean="0"/>
              <a:t> </a:t>
            </a:r>
          </a:p>
        </p:txBody>
      </p:sp>
      <p:sp>
        <p:nvSpPr>
          <p:cNvPr id="260099" name="Rectangle 3"/>
          <p:cNvSpPr>
            <a:spLocks noGrp="1" noChangeArrowheads="1"/>
          </p:cNvSpPr>
          <p:nvPr>
            <p:ph idx="1"/>
          </p:nvPr>
        </p:nvSpPr>
        <p:spPr>
          <a:xfrm>
            <a:off x="457200" y="1295400"/>
            <a:ext cx="8229600" cy="4949825"/>
          </a:xfrm>
        </p:spPr>
        <p:txBody>
          <a:bodyPr rtlCol="0">
            <a:normAutofit/>
          </a:bodyPr>
          <a:lstStyle/>
          <a:p>
            <a:pPr marL="182880" indent="-182880" fontAlgn="auto">
              <a:lnSpc>
                <a:spcPct val="90000"/>
              </a:lnSpc>
              <a:spcAft>
                <a:spcPts val="0"/>
              </a:spcAft>
              <a:buFontTx/>
              <a:buNone/>
              <a:defRPr/>
            </a:pPr>
            <a:r>
              <a:rPr lang="en-US" b="1" dirty="0" smtClean="0"/>
              <a:t>Under §303 of the Act:</a:t>
            </a:r>
          </a:p>
          <a:p>
            <a:pPr marL="182880" indent="-182880" fontAlgn="auto">
              <a:lnSpc>
                <a:spcPct val="90000"/>
              </a:lnSpc>
              <a:spcAft>
                <a:spcPts val="0"/>
              </a:spcAft>
              <a:buFontTx/>
              <a:buNone/>
              <a:defRPr/>
            </a:pPr>
            <a:endParaRPr lang="en-US" sz="800" b="1" dirty="0" smtClean="0"/>
          </a:p>
          <a:p>
            <a:pPr lvl="1" indent="-182880" fontAlgn="auto">
              <a:lnSpc>
                <a:spcPct val="90000"/>
              </a:lnSpc>
              <a:spcAft>
                <a:spcPts val="0"/>
              </a:spcAft>
              <a:defRPr/>
            </a:pPr>
            <a:r>
              <a:rPr lang="en-US" sz="2400" dirty="0" smtClean="0"/>
              <a:t>Medical Only (no incapacity) FROIs should be promptly reported to your insurer</a:t>
            </a:r>
            <a:r>
              <a:rPr lang="en-US" dirty="0" smtClean="0"/>
              <a:t>.</a:t>
            </a:r>
          </a:p>
          <a:p>
            <a:pPr lvl="1" indent="-182880" fontAlgn="auto">
              <a:lnSpc>
                <a:spcPct val="90000"/>
              </a:lnSpc>
              <a:spcAft>
                <a:spcPts val="0"/>
              </a:spcAft>
              <a:defRPr/>
            </a:pPr>
            <a:endParaRPr lang="en-US" sz="900" dirty="0" smtClean="0"/>
          </a:p>
          <a:p>
            <a:pPr lvl="1" indent="-182880" fontAlgn="auto">
              <a:lnSpc>
                <a:spcPct val="90000"/>
              </a:lnSpc>
              <a:spcAft>
                <a:spcPts val="0"/>
              </a:spcAft>
              <a:defRPr/>
            </a:pPr>
            <a:r>
              <a:rPr lang="en-US" sz="2400" dirty="0" smtClean="0"/>
              <a:t>There is no requirement to file Medical Only FROIs with </a:t>
            </a:r>
          </a:p>
          <a:p>
            <a:pPr lvl="1" indent="0" fontAlgn="auto">
              <a:lnSpc>
                <a:spcPct val="90000"/>
              </a:lnSpc>
              <a:spcAft>
                <a:spcPts val="0"/>
              </a:spcAft>
              <a:buFontTx/>
              <a:buNone/>
              <a:defRPr/>
            </a:pPr>
            <a:r>
              <a:rPr lang="en-US" sz="2400" dirty="0" smtClean="0"/>
              <a:t>the Board unless the claim is denied (NOC).</a:t>
            </a:r>
          </a:p>
          <a:p>
            <a:pPr lvl="1" indent="0" fontAlgn="auto">
              <a:lnSpc>
                <a:spcPct val="90000"/>
              </a:lnSpc>
              <a:spcAft>
                <a:spcPts val="0"/>
              </a:spcAft>
              <a:buFontTx/>
              <a:buNone/>
              <a:defRPr/>
            </a:pPr>
            <a:endParaRPr lang="en-US" sz="900" dirty="0" smtClean="0"/>
          </a:p>
          <a:p>
            <a:pPr lvl="1" indent="-182880" fontAlgn="auto">
              <a:lnSpc>
                <a:spcPct val="90000"/>
              </a:lnSpc>
              <a:spcAft>
                <a:spcPts val="0"/>
              </a:spcAft>
              <a:defRPr/>
            </a:pPr>
            <a:r>
              <a:rPr lang="en-US" sz="2400" dirty="0" smtClean="0"/>
              <a:t>Copy of the FROI must be </a:t>
            </a:r>
          </a:p>
          <a:p>
            <a:pPr lvl="1" indent="0" fontAlgn="auto">
              <a:lnSpc>
                <a:spcPct val="90000"/>
              </a:lnSpc>
              <a:spcAft>
                <a:spcPts val="0"/>
              </a:spcAft>
              <a:buFontTx/>
              <a:buNone/>
              <a:defRPr/>
            </a:pPr>
            <a:r>
              <a:rPr lang="en-US" sz="2400" dirty="0" smtClean="0"/>
              <a:t>sent to the employee.</a:t>
            </a:r>
          </a:p>
          <a:p>
            <a:pPr lvl="1" indent="-182880" fontAlgn="auto">
              <a:lnSpc>
                <a:spcPct val="90000"/>
              </a:lnSpc>
              <a:spcAft>
                <a:spcPts val="0"/>
              </a:spcAft>
              <a:defRPr/>
            </a:pPr>
            <a:endParaRPr lang="en-US" dirty="0" smtClean="0"/>
          </a:p>
          <a:p>
            <a:pPr lvl="1" indent="-182880" fontAlgn="auto">
              <a:lnSpc>
                <a:spcPct val="90000"/>
              </a:lnSpc>
              <a:spcAft>
                <a:spcPts val="0"/>
              </a:spcAft>
              <a:defRPr/>
            </a:pPr>
            <a:endParaRPr lang="en-US" sz="3200" dirty="0" smtClean="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00600" y="3733800"/>
            <a:ext cx="4135065" cy="283464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260099">
                                            <p:txEl>
                                              <p:pRg st="2" end="2"/>
                                            </p:txEl>
                                          </p:spTgt>
                                        </p:tgtEl>
                                        <p:attrNameLst>
                                          <p:attrName>style.visibility</p:attrName>
                                        </p:attrNameLst>
                                      </p:cBhvr>
                                      <p:to>
                                        <p:strVal val="visible"/>
                                      </p:to>
                                    </p:set>
                                    <p:anim calcmode="lin" valueType="num">
                                      <p:cBhvr>
                                        <p:cTn id="7" dur="500" fill="hold"/>
                                        <p:tgtEl>
                                          <p:spTgt spid="260099">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260099">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260099">
                                            <p:txEl>
                                              <p:pRg st="2" end="2"/>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31" presetClass="entr" presetSubtype="0" fill="hold" nodeType="clickEffect">
                                  <p:stCondLst>
                                    <p:cond delay="0"/>
                                  </p:stCondLst>
                                  <p:childTnLst>
                                    <p:set>
                                      <p:cBhvr>
                                        <p:cTn id="13" dur="1" fill="hold">
                                          <p:stCondLst>
                                            <p:cond delay="0"/>
                                          </p:stCondLst>
                                        </p:cTn>
                                        <p:tgtEl>
                                          <p:spTgt spid="260099">
                                            <p:txEl>
                                              <p:pRg st="4" end="4"/>
                                            </p:txEl>
                                          </p:spTgt>
                                        </p:tgtEl>
                                        <p:attrNameLst>
                                          <p:attrName>style.visibility</p:attrName>
                                        </p:attrNameLst>
                                      </p:cBhvr>
                                      <p:to>
                                        <p:strVal val="visible"/>
                                      </p:to>
                                    </p:set>
                                    <p:anim calcmode="lin" valueType="num">
                                      <p:cBhvr>
                                        <p:cTn id="14" dur="1000" fill="hold"/>
                                        <p:tgtEl>
                                          <p:spTgt spid="260099">
                                            <p:txEl>
                                              <p:pRg st="4" end="4"/>
                                            </p:txEl>
                                          </p:spTgt>
                                        </p:tgtEl>
                                        <p:attrNameLst>
                                          <p:attrName>ppt_w</p:attrName>
                                        </p:attrNameLst>
                                      </p:cBhvr>
                                      <p:tavLst>
                                        <p:tav tm="0">
                                          <p:val>
                                            <p:fltVal val="0"/>
                                          </p:val>
                                        </p:tav>
                                        <p:tav tm="100000">
                                          <p:val>
                                            <p:strVal val="#ppt_w"/>
                                          </p:val>
                                        </p:tav>
                                      </p:tavLst>
                                    </p:anim>
                                    <p:anim calcmode="lin" valueType="num">
                                      <p:cBhvr>
                                        <p:cTn id="15" dur="1000" fill="hold"/>
                                        <p:tgtEl>
                                          <p:spTgt spid="260099">
                                            <p:txEl>
                                              <p:pRg st="4" end="4"/>
                                            </p:txEl>
                                          </p:spTgt>
                                        </p:tgtEl>
                                        <p:attrNameLst>
                                          <p:attrName>ppt_h</p:attrName>
                                        </p:attrNameLst>
                                      </p:cBhvr>
                                      <p:tavLst>
                                        <p:tav tm="0">
                                          <p:val>
                                            <p:fltVal val="0"/>
                                          </p:val>
                                        </p:tav>
                                        <p:tav tm="100000">
                                          <p:val>
                                            <p:strVal val="#ppt_h"/>
                                          </p:val>
                                        </p:tav>
                                      </p:tavLst>
                                    </p:anim>
                                    <p:anim calcmode="lin" valueType="num">
                                      <p:cBhvr>
                                        <p:cTn id="16" dur="1000" fill="hold"/>
                                        <p:tgtEl>
                                          <p:spTgt spid="260099">
                                            <p:txEl>
                                              <p:pRg st="4" end="4"/>
                                            </p:txEl>
                                          </p:spTgt>
                                        </p:tgtEl>
                                        <p:attrNameLst>
                                          <p:attrName>style.rotation</p:attrName>
                                        </p:attrNameLst>
                                      </p:cBhvr>
                                      <p:tavLst>
                                        <p:tav tm="0">
                                          <p:val>
                                            <p:fltVal val="90"/>
                                          </p:val>
                                        </p:tav>
                                        <p:tav tm="100000">
                                          <p:val>
                                            <p:fltVal val="0"/>
                                          </p:val>
                                        </p:tav>
                                      </p:tavLst>
                                    </p:anim>
                                    <p:animEffect transition="in" filter="fade">
                                      <p:cBhvr>
                                        <p:cTn id="17" dur="1000"/>
                                        <p:tgtEl>
                                          <p:spTgt spid="260099">
                                            <p:txEl>
                                              <p:pRg st="4" end="4"/>
                                            </p:txEl>
                                          </p:spTgt>
                                        </p:tgtEl>
                                      </p:cBhvr>
                                    </p:animEffect>
                                  </p:childTnLst>
                                </p:cTn>
                              </p:par>
                              <p:par>
                                <p:cTn id="18" presetID="31" presetClass="entr" presetSubtype="0" fill="hold" nodeType="withEffect">
                                  <p:stCondLst>
                                    <p:cond delay="0"/>
                                  </p:stCondLst>
                                  <p:childTnLst>
                                    <p:set>
                                      <p:cBhvr>
                                        <p:cTn id="19" dur="1" fill="hold">
                                          <p:stCondLst>
                                            <p:cond delay="0"/>
                                          </p:stCondLst>
                                        </p:cTn>
                                        <p:tgtEl>
                                          <p:spTgt spid="260099">
                                            <p:txEl>
                                              <p:pRg st="5" end="5"/>
                                            </p:txEl>
                                          </p:spTgt>
                                        </p:tgtEl>
                                        <p:attrNameLst>
                                          <p:attrName>style.visibility</p:attrName>
                                        </p:attrNameLst>
                                      </p:cBhvr>
                                      <p:to>
                                        <p:strVal val="visible"/>
                                      </p:to>
                                    </p:set>
                                    <p:anim calcmode="lin" valueType="num">
                                      <p:cBhvr>
                                        <p:cTn id="20" dur="1000" fill="hold"/>
                                        <p:tgtEl>
                                          <p:spTgt spid="260099">
                                            <p:txEl>
                                              <p:pRg st="5" end="5"/>
                                            </p:txEl>
                                          </p:spTgt>
                                        </p:tgtEl>
                                        <p:attrNameLst>
                                          <p:attrName>ppt_w</p:attrName>
                                        </p:attrNameLst>
                                      </p:cBhvr>
                                      <p:tavLst>
                                        <p:tav tm="0">
                                          <p:val>
                                            <p:fltVal val="0"/>
                                          </p:val>
                                        </p:tav>
                                        <p:tav tm="100000">
                                          <p:val>
                                            <p:strVal val="#ppt_w"/>
                                          </p:val>
                                        </p:tav>
                                      </p:tavLst>
                                    </p:anim>
                                    <p:anim calcmode="lin" valueType="num">
                                      <p:cBhvr>
                                        <p:cTn id="21" dur="1000" fill="hold"/>
                                        <p:tgtEl>
                                          <p:spTgt spid="260099">
                                            <p:txEl>
                                              <p:pRg st="5" end="5"/>
                                            </p:txEl>
                                          </p:spTgt>
                                        </p:tgtEl>
                                        <p:attrNameLst>
                                          <p:attrName>ppt_h</p:attrName>
                                        </p:attrNameLst>
                                      </p:cBhvr>
                                      <p:tavLst>
                                        <p:tav tm="0">
                                          <p:val>
                                            <p:fltVal val="0"/>
                                          </p:val>
                                        </p:tav>
                                        <p:tav tm="100000">
                                          <p:val>
                                            <p:strVal val="#ppt_h"/>
                                          </p:val>
                                        </p:tav>
                                      </p:tavLst>
                                    </p:anim>
                                    <p:anim calcmode="lin" valueType="num">
                                      <p:cBhvr>
                                        <p:cTn id="22" dur="1000" fill="hold"/>
                                        <p:tgtEl>
                                          <p:spTgt spid="260099">
                                            <p:txEl>
                                              <p:pRg st="5" end="5"/>
                                            </p:txEl>
                                          </p:spTgt>
                                        </p:tgtEl>
                                        <p:attrNameLst>
                                          <p:attrName>style.rotation</p:attrName>
                                        </p:attrNameLst>
                                      </p:cBhvr>
                                      <p:tavLst>
                                        <p:tav tm="0">
                                          <p:val>
                                            <p:fltVal val="90"/>
                                          </p:val>
                                        </p:tav>
                                        <p:tav tm="100000">
                                          <p:val>
                                            <p:fltVal val="0"/>
                                          </p:val>
                                        </p:tav>
                                      </p:tavLst>
                                    </p:anim>
                                    <p:animEffect transition="in" filter="fade">
                                      <p:cBhvr>
                                        <p:cTn id="23" dur="1000"/>
                                        <p:tgtEl>
                                          <p:spTgt spid="260099">
                                            <p:txEl>
                                              <p:pRg st="5" end="5"/>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1" presetClass="entr" presetSubtype="0" fill="hold" nodeType="clickEffect">
                                  <p:stCondLst>
                                    <p:cond delay="0"/>
                                  </p:stCondLst>
                                  <p:childTnLst>
                                    <p:set>
                                      <p:cBhvr>
                                        <p:cTn id="27" dur="1" fill="hold">
                                          <p:stCondLst>
                                            <p:cond delay="0"/>
                                          </p:stCondLst>
                                        </p:cTn>
                                        <p:tgtEl>
                                          <p:spTgt spid="260099">
                                            <p:txEl>
                                              <p:pRg st="7" end="7"/>
                                            </p:txEl>
                                          </p:spTgt>
                                        </p:tgtEl>
                                        <p:attrNameLst>
                                          <p:attrName>style.visibility</p:attrName>
                                        </p:attrNameLst>
                                      </p:cBhvr>
                                      <p:to>
                                        <p:strVal val="visible"/>
                                      </p:to>
                                    </p:set>
                                    <p:anim calcmode="lin" valueType="num">
                                      <p:cBhvr>
                                        <p:cTn id="28" dur="1000" fill="hold"/>
                                        <p:tgtEl>
                                          <p:spTgt spid="260099">
                                            <p:txEl>
                                              <p:pRg st="7" end="7"/>
                                            </p:txEl>
                                          </p:spTgt>
                                        </p:tgtEl>
                                        <p:attrNameLst>
                                          <p:attrName>ppt_w</p:attrName>
                                        </p:attrNameLst>
                                      </p:cBhvr>
                                      <p:tavLst>
                                        <p:tav tm="0">
                                          <p:val>
                                            <p:fltVal val="0"/>
                                          </p:val>
                                        </p:tav>
                                        <p:tav tm="100000">
                                          <p:val>
                                            <p:strVal val="#ppt_w"/>
                                          </p:val>
                                        </p:tav>
                                      </p:tavLst>
                                    </p:anim>
                                    <p:anim calcmode="lin" valueType="num">
                                      <p:cBhvr>
                                        <p:cTn id="29" dur="1000" fill="hold"/>
                                        <p:tgtEl>
                                          <p:spTgt spid="260099">
                                            <p:txEl>
                                              <p:pRg st="7" end="7"/>
                                            </p:txEl>
                                          </p:spTgt>
                                        </p:tgtEl>
                                        <p:attrNameLst>
                                          <p:attrName>ppt_h</p:attrName>
                                        </p:attrNameLst>
                                      </p:cBhvr>
                                      <p:tavLst>
                                        <p:tav tm="0">
                                          <p:val>
                                            <p:fltVal val="0"/>
                                          </p:val>
                                        </p:tav>
                                        <p:tav tm="100000">
                                          <p:val>
                                            <p:strVal val="#ppt_h"/>
                                          </p:val>
                                        </p:tav>
                                      </p:tavLst>
                                    </p:anim>
                                    <p:anim calcmode="lin" valueType="num">
                                      <p:cBhvr>
                                        <p:cTn id="30" dur="1000" fill="hold"/>
                                        <p:tgtEl>
                                          <p:spTgt spid="260099">
                                            <p:txEl>
                                              <p:pRg st="7" end="7"/>
                                            </p:txEl>
                                          </p:spTgt>
                                        </p:tgtEl>
                                        <p:attrNameLst>
                                          <p:attrName>style.rotation</p:attrName>
                                        </p:attrNameLst>
                                      </p:cBhvr>
                                      <p:tavLst>
                                        <p:tav tm="0">
                                          <p:val>
                                            <p:fltVal val="90"/>
                                          </p:val>
                                        </p:tav>
                                        <p:tav tm="100000">
                                          <p:val>
                                            <p:fltVal val="0"/>
                                          </p:val>
                                        </p:tav>
                                      </p:tavLst>
                                    </p:anim>
                                    <p:animEffect transition="in" filter="fade">
                                      <p:cBhvr>
                                        <p:cTn id="31" dur="1000"/>
                                        <p:tgtEl>
                                          <p:spTgt spid="260099">
                                            <p:txEl>
                                              <p:pRg st="7" end="7"/>
                                            </p:txEl>
                                          </p:spTgt>
                                        </p:tgtEl>
                                      </p:cBhvr>
                                    </p:animEffect>
                                  </p:childTnLst>
                                </p:cTn>
                              </p:par>
                              <p:par>
                                <p:cTn id="32" presetID="31" presetClass="entr" presetSubtype="0" fill="hold" nodeType="withEffect">
                                  <p:stCondLst>
                                    <p:cond delay="0"/>
                                  </p:stCondLst>
                                  <p:childTnLst>
                                    <p:set>
                                      <p:cBhvr>
                                        <p:cTn id="33" dur="1" fill="hold">
                                          <p:stCondLst>
                                            <p:cond delay="0"/>
                                          </p:stCondLst>
                                        </p:cTn>
                                        <p:tgtEl>
                                          <p:spTgt spid="260099">
                                            <p:txEl>
                                              <p:pRg st="8" end="8"/>
                                            </p:txEl>
                                          </p:spTgt>
                                        </p:tgtEl>
                                        <p:attrNameLst>
                                          <p:attrName>style.visibility</p:attrName>
                                        </p:attrNameLst>
                                      </p:cBhvr>
                                      <p:to>
                                        <p:strVal val="visible"/>
                                      </p:to>
                                    </p:set>
                                    <p:anim calcmode="lin" valueType="num">
                                      <p:cBhvr>
                                        <p:cTn id="34" dur="1000" fill="hold"/>
                                        <p:tgtEl>
                                          <p:spTgt spid="260099">
                                            <p:txEl>
                                              <p:pRg st="8" end="8"/>
                                            </p:txEl>
                                          </p:spTgt>
                                        </p:tgtEl>
                                        <p:attrNameLst>
                                          <p:attrName>ppt_w</p:attrName>
                                        </p:attrNameLst>
                                      </p:cBhvr>
                                      <p:tavLst>
                                        <p:tav tm="0">
                                          <p:val>
                                            <p:fltVal val="0"/>
                                          </p:val>
                                        </p:tav>
                                        <p:tav tm="100000">
                                          <p:val>
                                            <p:strVal val="#ppt_w"/>
                                          </p:val>
                                        </p:tav>
                                      </p:tavLst>
                                    </p:anim>
                                    <p:anim calcmode="lin" valueType="num">
                                      <p:cBhvr>
                                        <p:cTn id="35" dur="1000" fill="hold"/>
                                        <p:tgtEl>
                                          <p:spTgt spid="260099">
                                            <p:txEl>
                                              <p:pRg st="8" end="8"/>
                                            </p:txEl>
                                          </p:spTgt>
                                        </p:tgtEl>
                                        <p:attrNameLst>
                                          <p:attrName>ppt_h</p:attrName>
                                        </p:attrNameLst>
                                      </p:cBhvr>
                                      <p:tavLst>
                                        <p:tav tm="0">
                                          <p:val>
                                            <p:fltVal val="0"/>
                                          </p:val>
                                        </p:tav>
                                        <p:tav tm="100000">
                                          <p:val>
                                            <p:strVal val="#ppt_h"/>
                                          </p:val>
                                        </p:tav>
                                      </p:tavLst>
                                    </p:anim>
                                    <p:anim calcmode="lin" valueType="num">
                                      <p:cBhvr>
                                        <p:cTn id="36" dur="1000" fill="hold"/>
                                        <p:tgtEl>
                                          <p:spTgt spid="260099">
                                            <p:txEl>
                                              <p:pRg st="8" end="8"/>
                                            </p:txEl>
                                          </p:spTgt>
                                        </p:tgtEl>
                                        <p:attrNameLst>
                                          <p:attrName>style.rotation</p:attrName>
                                        </p:attrNameLst>
                                      </p:cBhvr>
                                      <p:tavLst>
                                        <p:tav tm="0">
                                          <p:val>
                                            <p:fltVal val="90"/>
                                          </p:val>
                                        </p:tav>
                                        <p:tav tm="100000">
                                          <p:val>
                                            <p:fltVal val="0"/>
                                          </p:val>
                                        </p:tav>
                                      </p:tavLst>
                                    </p:anim>
                                    <p:animEffect transition="in" filter="fade">
                                      <p:cBhvr>
                                        <p:cTn id="37" dur="1000"/>
                                        <p:tgtEl>
                                          <p:spTgt spid="26009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0" y="515938"/>
            <a:ext cx="9144000" cy="755650"/>
          </a:xfrm>
        </p:spPr>
        <p:txBody>
          <a:bodyPr>
            <a:noAutofit/>
          </a:bodyPr>
          <a:lstStyle/>
          <a:p>
            <a:pPr fontAlgn="auto">
              <a:spcAft>
                <a:spcPts val="0"/>
              </a:spcAft>
              <a:defRPr/>
            </a:pPr>
            <a:r>
              <a:rPr lang="en-US" sz="4400" b="1" dirty="0" smtClean="0">
                <a:effectLst>
                  <a:outerShdw blurRad="38100" dist="38100" dir="2700000" algn="tl">
                    <a:srgbClr val="000000">
                      <a:alpha val="43137"/>
                    </a:srgbClr>
                  </a:outerShdw>
                </a:effectLst>
              </a:rPr>
              <a:t>What is the Employer’s Role?</a:t>
            </a:r>
            <a:r>
              <a:rPr lang="en-US" sz="4400" dirty="0" smtClean="0">
                <a:effectLst>
                  <a:outerShdw blurRad="38100" dist="38100" dir="2700000" algn="tl">
                    <a:srgbClr val="000000">
                      <a:alpha val="43137"/>
                    </a:srgbClr>
                  </a:outerShdw>
                </a:effectLst>
              </a:rPr>
              <a:t> </a:t>
            </a:r>
          </a:p>
        </p:txBody>
      </p:sp>
      <p:sp>
        <p:nvSpPr>
          <p:cNvPr id="123907" name="Rectangle 3"/>
          <p:cNvSpPr>
            <a:spLocks noGrp="1" noChangeArrowheads="1"/>
          </p:cNvSpPr>
          <p:nvPr>
            <p:ph type="body" sz="half" idx="1"/>
          </p:nvPr>
        </p:nvSpPr>
        <p:spPr>
          <a:xfrm>
            <a:off x="-152400" y="1143000"/>
            <a:ext cx="6858000" cy="5715000"/>
          </a:xfrm>
        </p:spPr>
        <p:txBody>
          <a:bodyPr/>
          <a:lstStyle/>
          <a:p>
            <a:pPr>
              <a:buFontTx/>
              <a:buNone/>
            </a:pPr>
            <a:endParaRPr lang="en-US" sz="800" b="1" dirty="0" smtClean="0"/>
          </a:p>
          <a:p>
            <a:pPr lvl="1">
              <a:buFontTx/>
              <a:buNone/>
            </a:pPr>
            <a:endParaRPr lang="en-US" sz="2400" dirty="0" smtClean="0"/>
          </a:p>
          <a:p>
            <a:pPr lvl="1"/>
            <a:r>
              <a:rPr lang="en-US" sz="2400" b="1" dirty="0" smtClean="0"/>
              <a:t>Lost Time FROIs</a:t>
            </a:r>
            <a:r>
              <a:rPr lang="en-US" sz="2400" dirty="0" smtClean="0"/>
              <a:t> filed electronically via EDI with the Board, with copies to:</a:t>
            </a:r>
          </a:p>
          <a:p>
            <a:pPr lvl="1">
              <a:buFontTx/>
              <a:buNone/>
            </a:pPr>
            <a:r>
              <a:rPr lang="en-US" sz="2400" dirty="0" smtClean="0"/>
              <a:t>	1) employee, </a:t>
            </a:r>
          </a:p>
          <a:p>
            <a:pPr lvl="1">
              <a:buFontTx/>
              <a:buNone/>
            </a:pPr>
            <a:r>
              <a:rPr lang="en-US" sz="2400" dirty="0" smtClean="0"/>
              <a:t>	2) insurer, and </a:t>
            </a:r>
          </a:p>
          <a:p>
            <a:pPr lvl="1">
              <a:buFontTx/>
              <a:buNone/>
            </a:pPr>
            <a:r>
              <a:rPr lang="en-US" sz="2400" dirty="0" smtClean="0"/>
              <a:t>	3) employer</a:t>
            </a:r>
          </a:p>
          <a:p>
            <a:pPr lvl="1">
              <a:buFontTx/>
              <a:buNone/>
            </a:pPr>
            <a:endParaRPr lang="en-US" sz="2400" u="sng" dirty="0" smtClean="0"/>
          </a:p>
          <a:p>
            <a:pPr lvl="1"/>
            <a:r>
              <a:rPr lang="en-US" sz="2400" b="1" dirty="0" smtClean="0"/>
              <a:t>Medical Only FROIs </a:t>
            </a:r>
          </a:p>
          <a:p>
            <a:pPr marL="274637" lvl="1" indent="0">
              <a:buNone/>
            </a:pPr>
            <a:r>
              <a:rPr lang="en-US" sz="2400" b="1" dirty="0"/>
              <a:t> </a:t>
            </a:r>
            <a:r>
              <a:rPr lang="en-US" sz="2400" b="1" dirty="0" smtClean="0"/>
              <a:t> </a:t>
            </a:r>
            <a:r>
              <a:rPr lang="en-US" sz="2400" dirty="0" smtClean="0"/>
              <a:t>copies to:</a:t>
            </a:r>
          </a:p>
          <a:p>
            <a:pPr lvl="1">
              <a:buFontTx/>
              <a:buNone/>
            </a:pPr>
            <a:r>
              <a:rPr lang="en-US" sz="2400" dirty="0" smtClean="0"/>
              <a:t>  1) employee, </a:t>
            </a:r>
          </a:p>
          <a:p>
            <a:pPr lvl="1">
              <a:buFontTx/>
              <a:buNone/>
            </a:pPr>
            <a:r>
              <a:rPr lang="en-US" sz="2400" dirty="0" smtClean="0"/>
              <a:t>	2) insurer, and </a:t>
            </a:r>
          </a:p>
          <a:p>
            <a:pPr lvl="1">
              <a:buFontTx/>
              <a:buNone/>
            </a:pPr>
            <a:r>
              <a:rPr lang="en-US" sz="2400" dirty="0" smtClean="0"/>
              <a:t>	3) employer</a:t>
            </a:r>
          </a:p>
          <a:p>
            <a:pPr lvl="1"/>
            <a:endParaRPr lang="en-US" sz="2400" dirty="0" smtClean="0"/>
          </a:p>
          <a:p>
            <a:pPr lvl="1"/>
            <a:endParaRPr lang="en-US" dirty="0" smtClean="0"/>
          </a:p>
          <a:p>
            <a:pPr lvl="1"/>
            <a:endParaRPr lang="en-US" dirty="0" smtClean="0"/>
          </a:p>
          <a:p>
            <a:pPr lvl="1"/>
            <a:endParaRPr lang="en-US" dirty="0" smtClean="0"/>
          </a:p>
        </p:txBody>
      </p:sp>
      <p:pic>
        <p:nvPicPr>
          <p:cNvPr id="40964" name="Content Placeholder 2"/>
          <p:cNvPicPr>
            <a:picLocks noGrp="1" noChangeAspect="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419600" y="2971800"/>
            <a:ext cx="4402098" cy="2926080"/>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23907">
                                            <p:txEl>
                                              <p:pRg st="2" end="2"/>
                                            </p:txEl>
                                          </p:spTgt>
                                        </p:tgtEl>
                                        <p:attrNameLst>
                                          <p:attrName>style.visibility</p:attrName>
                                        </p:attrNameLst>
                                      </p:cBhvr>
                                      <p:to>
                                        <p:strVal val="visible"/>
                                      </p:to>
                                    </p:set>
                                    <p:animEffect transition="in" filter="fade">
                                      <p:cBhvr>
                                        <p:cTn id="7" dur="1000"/>
                                        <p:tgtEl>
                                          <p:spTgt spid="123907">
                                            <p:txEl>
                                              <p:pRg st="2" end="2"/>
                                            </p:txEl>
                                          </p:spTgt>
                                        </p:tgtEl>
                                      </p:cBhvr>
                                    </p:animEffect>
                                    <p:anim calcmode="lin" valueType="num">
                                      <p:cBhvr>
                                        <p:cTn id="8" dur="1000" fill="hold"/>
                                        <p:tgtEl>
                                          <p:spTgt spid="123907">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12390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23907">
                                            <p:txEl>
                                              <p:pRg st="3" end="3"/>
                                            </p:txEl>
                                          </p:spTgt>
                                        </p:tgtEl>
                                        <p:attrNameLst>
                                          <p:attrName>style.visibility</p:attrName>
                                        </p:attrNameLst>
                                      </p:cBhvr>
                                      <p:to>
                                        <p:strVal val="visible"/>
                                      </p:to>
                                    </p:set>
                                    <p:animEffect transition="in" filter="fade">
                                      <p:cBhvr>
                                        <p:cTn id="14" dur="1000"/>
                                        <p:tgtEl>
                                          <p:spTgt spid="123907">
                                            <p:txEl>
                                              <p:pRg st="3" end="3"/>
                                            </p:txEl>
                                          </p:spTgt>
                                        </p:tgtEl>
                                      </p:cBhvr>
                                    </p:animEffect>
                                    <p:anim calcmode="lin" valueType="num">
                                      <p:cBhvr>
                                        <p:cTn id="15" dur="1000" fill="hold"/>
                                        <p:tgtEl>
                                          <p:spTgt spid="123907">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12390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123907">
                                            <p:txEl>
                                              <p:pRg st="4" end="4"/>
                                            </p:txEl>
                                          </p:spTgt>
                                        </p:tgtEl>
                                        <p:attrNameLst>
                                          <p:attrName>style.visibility</p:attrName>
                                        </p:attrNameLst>
                                      </p:cBhvr>
                                      <p:to>
                                        <p:strVal val="visible"/>
                                      </p:to>
                                    </p:set>
                                    <p:animEffect transition="in" filter="fade">
                                      <p:cBhvr>
                                        <p:cTn id="21" dur="1000"/>
                                        <p:tgtEl>
                                          <p:spTgt spid="123907">
                                            <p:txEl>
                                              <p:pRg st="4" end="4"/>
                                            </p:txEl>
                                          </p:spTgt>
                                        </p:tgtEl>
                                      </p:cBhvr>
                                    </p:animEffect>
                                    <p:anim calcmode="lin" valueType="num">
                                      <p:cBhvr>
                                        <p:cTn id="22" dur="1000" fill="hold"/>
                                        <p:tgtEl>
                                          <p:spTgt spid="123907">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12390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123907">
                                            <p:txEl>
                                              <p:pRg st="5" end="5"/>
                                            </p:txEl>
                                          </p:spTgt>
                                        </p:tgtEl>
                                        <p:attrNameLst>
                                          <p:attrName>style.visibility</p:attrName>
                                        </p:attrNameLst>
                                      </p:cBhvr>
                                      <p:to>
                                        <p:strVal val="visible"/>
                                      </p:to>
                                    </p:set>
                                    <p:animEffect transition="in" filter="fade">
                                      <p:cBhvr>
                                        <p:cTn id="28" dur="1000"/>
                                        <p:tgtEl>
                                          <p:spTgt spid="123907">
                                            <p:txEl>
                                              <p:pRg st="5" end="5"/>
                                            </p:txEl>
                                          </p:spTgt>
                                        </p:tgtEl>
                                      </p:cBhvr>
                                    </p:animEffect>
                                    <p:anim calcmode="lin" valueType="num">
                                      <p:cBhvr>
                                        <p:cTn id="29" dur="1000" fill="hold"/>
                                        <p:tgtEl>
                                          <p:spTgt spid="123907">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12390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37" presetClass="entr" presetSubtype="0" fill="hold" nodeType="clickEffect">
                                  <p:stCondLst>
                                    <p:cond delay="0"/>
                                  </p:stCondLst>
                                  <p:childTnLst>
                                    <p:set>
                                      <p:cBhvr>
                                        <p:cTn id="34" dur="1" fill="hold">
                                          <p:stCondLst>
                                            <p:cond delay="0"/>
                                          </p:stCondLst>
                                        </p:cTn>
                                        <p:tgtEl>
                                          <p:spTgt spid="123907">
                                            <p:txEl>
                                              <p:pRg st="7" end="7"/>
                                            </p:txEl>
                                          </p:spTgt>
                                        </p:tgtEl>
                                        <p:attrNameLst>
                                          <p:attrName>style.visibility</p:attrName>
                                        </p:attrNameLst>
                                      </p:cBhvr>
                                      <p:to>
                                        <p:strVal val="visible"/>
                                      </p:to>
                                    </p:set>
                                    <p:animEffect transition="in" filter="fade">
                                      <p:cBhvr>
                                        <p:cTn id="35" dur="1000"/>
                                        <p:tgtEl>
                                          <p:spTgt spid="123907">
                                            <p:txEl>
                                              <p:pRg st="7" end="7"/>
                                            </p:txEl>
                                          </p:spTgt>
                                        </p:tgtEl>
                                      </p:cBhvr>
                                    </p:animEffect>
                                    <p:anim calcmode="lin" valueType="num">
                                      <p:cBhvr>
                                        <p:cTn id="36" dur="1000" fill="hold"/>
                                        <p:tgtEl>
                                          <p:spTgt spid="123907">
                                            <p:txEl>
                                              <p:pRg st="7" end="7"/>
                                            </p:txEl>
                                          </p:spTgt>
                                        </p:tgtEl>
                                        <p:attrNameLst>
                                          <p:attrName>ppt_x</p:attrName>
                                        </p:attrNameLst>
                                      </p:cBhvr>
                                      <p:tavLst>
                                        <p:tav tm="0">
                                          <p:val>
                                            <p:strVal val="#ppt_x"/>
                                          </p:val>
                                        </p:tav>
                                        <p:tav tm="100000">
                                          <p:val>
                                            <p:strVal val="#ppt_x"/>
                                          </p:val>
                                        </p:tav>
                                      </p:tavLst>
                                    </p:anim>
                                    <p:anim calcmode="lin" valueType="num">
                                      <p:cBhvr>
                                        <p:cTn id="37" dur="900" decel="100000" fill="hold"/>
                                        <p:tgtEl>
                                          <p:spTgt spid="123907">
                                            <p:txEl>
                                              <p:pRg st="7" end="7"/>
                                            </p:txEl>
                                          </p:spTgt>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123907">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37" presetClass="entr" presetSubtype="0" fill="hold" nodeType="clickEffect">
                                  <p:stCondLst>
                                    <p:cond delay="0"/>
                                  </p:stCondLst>
                                  <p:childTnLst>
                                    <p:set>
                                      <p:cBhvr>
                                        <p:cTn id="42" dur="1" fill="hold">
                                          <p:stCondLst>
                                            <p:cond delay="0"/>
                                          </p:stCondLst>
                                        </p:cTn>
                                        <p:tgtEl>
                                          <p:spTgt spid="123907">
                                            <p:txEl>
                                              <p:pRg st="8" end="8"/>
                                            </p:txEl>
                                          </p:spTgt>
                                        </p:tgtEl>
                                        <p:attrNameLst>
                                          <p:attrName>style.visibility</p:attrName>
                                        </p:attrNameLst>
                                      </p:cBhvr>
                                      <p:to>
                                        <p:strVal val="visible"/>
                                      </p:to>
                                    </p:set>
                                    <p:animEffect transition="in" filter="fade">
                                      <p:cBhvr>
                                        <p:cTn id="43" dur="1000"/>
                                        <p:tgtEl>
                                          <p:spTgt spid="123907">
                                            <p:txEl>
                                              <p:pRg st="8" end="8"/>
                                            </p:txEl>
                                          </p:spTgt>
                                        </p:tgtEl>
                                      </p:cBhvr>
                                    </p:animEffect>
                                    <p:anim calcmode="lin" valueType="num">
                                      <p:cBhvr>
                                        <p:cTn id="44" dur="1000" fill="hold"/>
                                        <p:tgtEl>
                                          <p:spTgt spid="123907">
                                            <p:txEl>
                                              <p:pRg st="8" end="8"/>
                                            </p:txEl>
                                          </p:spTgt>
                                        </p:tgtEl>
                                        <p:attrNameLst>
                                          <p:attrName>ppt_x</p:attrName>
                                        </p:attrNameLst>
                                      </p:cBhvr>
                                      <p:tavLst>
                                        <p:tav tm="0">
                                          <p:val>
                                            <p:strVal val="#ppt_x"/>
                                          </p:val>
                                        </p:tav>
                                        <p:tav tm="100000">
                                          <p:val>
                                            <p:strVal val="#ppt_x"/>
                                          </p:val>
                                        </p:tav>
                                      </p:tavLst>
                                    </p:anim>
                                    <p:anim calcmode="lin" valueType="num">
                                      <p:cBhvr>
                                        <p:cTn id="45" dur="900" decel="100000" fill="hold"/>
                                        <p:tgtEl>
                                          <p:spTgt spid="123907">
                                            <p:txEl>
                                              <p:pRg st="8" end="8"/>
                                            </p:txEl>
                                          </p:spTgt>
                                        </p:tgtEl>
                                        <p:attrNameLst>
                                          <p:attrName>ppt_y</p:attrName>
                                        </p:attrNameLst>
                                      </p:cBhvr>
                                      <p:tavLst>
                                        <p:tav tm="0">
                                          <p:val>
                                            <p:strVal val="#ppt_y+1"/>
                                          </p:val>
                                        </p:tav>
                                        <p:tav tm="100000">
                                          <p:val>
                                            <p:strVal val="#ppt_y-.03"/>
                                          </p:val>
                                        </p:tav>
                                      </p:tavLst>
                                    </p:anim>
                                    <p:anim calcmode="lin" valueType="num">
                                      <p:cBhvr>
                                        <p:cTn id="46" dur="100" accel="100000" fill="hold">
                                          <p:stCondLst>
                                            <p:cond delay="900"/>
                                          </p:stCondLst>
                                        </p:cTn>
                                        <p:tgtEl>
                                          <p:spTgt spid="123907">
                                            <p:txEl>
                                              <p:pRg st="8" end="8"/>
                                            </p:txEl>
                                          </p:spTgt>
                                        </p:tgtEl>
                                        <p:attrNameLst>
                                          <p:attrName>ppt_y</p:attrName>
                                        </p:attrNameLst>
                                      </p:cBhvr>
                                      <p:tavLst>
                                        <p:tav tm="0">
                                          <p:val>
                                            <p:strVal val="#ppt_y-.03"/>
                                          </p:val>
                                        </p:tav>
                                        <p:tav tm="100000">
                                          <p:val>
                                            <p:strVal val="#ppt_y"/>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37" presetClass="entr" presetSubtype="0" fill="hold" nodeType="clickEffect">
                                  <p:stCondLst>
                                    <p:cond delay="0"/>
                                  </p:stCondLst>
                                  <p:childTnLst>
                                    <p:set>
                                      <p:cBhvr>
                                        <p:cTn id="50" dur="1" fill="hold">
                                          <p:stCondLst>
                                            <p:cond delay="0"/>
                                          </p:stCondLst>
                                        </p:cTn>
                                        <p:tgtEl>
                                          <p:spTgt spid="123907">
                                            <p:txEl>
                                              <p:pRg st="9" end="9"/>
                                            </p:txEl>
                                          </p:spTgt>
                                        </p:tgtEl>
                                        <p:attrNameLst>
                                          <p:attrName>style.visibility</p:attrName>
                                        </p:attrNameLst>
                                      </p:cBhvr>
                                      <p:to>
                                        <p:strVal val="visible"/>
                                      </p:to>
                                    </p:set>
                                    <p:animEffect transition="in" filter="fade">
                                      <p:cBhvr>
                                        <p:cTn id="51" dur="1000"/>
                                        <p:tgtEl>
                                          <p:spTgt spid="123907">
                                            <p:txEl>
                                              <p:pRg st="9" end="9"/>
                                            </p:txEl>
                                          </p:spTgt>
                                        </p:tgtEl>
                                      </p:cBhvr>
                                    </p:animEffect>
                                    <p:anim calcmode="lin" valueType="num">
                                      <p:cBhvr>
                                        <p:cTn id="52" dur="1000" fill="hold"/>
                                        <p:tgtEl>
                                          <p:spTgt spid="123907">
                                            <p:txEl>
                                              <p:pRg st="9" end="9"/>
                                            </p:txEl>
                                          </p:spTgt>
                                        </p:tgtEl>
                                        <p:attrNameLst>
                                          <p:attrName>ppt_x</p:attrName>
                                        </p:attrNameLst>
                                      </p:cBhvr>
                                      <p:tavLst>
                                        <p:tav tm="0">
                                          <p:val>
                                            <p:strVal val="#ppt_x"/>
                                          </p:val>
                                        </p:tav>
                                        <p:tav tm="100000">
                                          <p:val>
                                            <p:strVal val="#ppt_x"/>
                                          </p:val>
                                        </p:tav>
                                      </p:tavLst>
                                    </p:anim>
                                    <p:anim calcmode="lin" valueType="num">
                                      <p:cBhvr>
                                        <p:cTn id="53" dur="900" decel="100000" fill="hold"/>
                                        <p:tgtEl>
                                          <p:spTgt spid="123907">
                                            <p:txEl>
                                              <p:pRg st="9" end="9"/>
                                            </p:txEl>
                                          </p:spTgt>
                                        </p:tgtEl>
                                        <p:attrNameLst>
                                          <p:attrName>ppt_y</p:attrName>
                                        </p:attrNameLst>
                                      </p:cBhvr>
                                      <p:tavLst>
                                        <p:tav tm="0">
                                          <p:val>
                                            <p:strVal val="#ppt_y+1"/>
                                          </p:val>
                                        </p:tav>
                                        <p:tav tm="100000">
                                          <p:val>
                                            <p:strVal val="#ppt_y-.03"/>
                                          </p:val>
                                        </p:tav>
                                      </p:tavLst>
                                    </p:anim>
                                    <p:anim calcmode="lin" valueType="num">
                                      <p:cBhvr>
                                        <p:cTn id="54" dur="100" accel="100000" fill="hold">
                                          <p:stCondLst>
                                            <p:cond delay="900"/>
                                          </p:stCondLst>
                                        </p:cTn>
                                        <p:tgtEl>
                                          <p:spTgt spid="123907">
                                            <p:txEl>
                                              <p:pRg st="9" end="9"/>
                                            </p:txEl>
                                          </p:spTgt>
                                        </p:tgtEl>
                                        <p:attrNameLst>
                                          <p:attrName>ppt_y</p:attrName>
                                        </p:attrNameLst>
                                      </p:cBhvr>
                                      <p:tavLst>
                                        <p:tav tm="0">
                                          <p:val>
                                            <p:strVal val="#ppt_y-.03"/>
                                          </p:val>
                                        </p:tav>
                                        <p:tav tm="100000">
                                          <p:val>
                                            <p:strVal val="#ppt_y"/>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37" presetClass="entr" presetSubtype="0" fill="hold" nodeType="clickEffect">
                                  <p:stCondLst>
                                    <p:cond delay="0"/>
                                  </p:stCondLst>
                                  <p:childTnLst>
                                    <p:set>
                                      <p:cBhvr>
                                        <p:cTn id="58" dur="1" fill="hold">
                                          <p:stCondLst>
                                            <p:cond delay="0"/>
                                          </p:stCondLst>
                                        </p:cTn>
                                        <p:tgtEl>
                                          <p:spTgt spid="123907">
                                            <p:txEl>
                                              <p:pRg st="10" end="10"/>
                                            </p:txEl>
                                          </p:spTgt>
                                        </p:tgtEl>
                                        <p:attrNameLst>
                                          <p:attrName>style.visibility</p:attrName>
                                        </p:attrNameLst>
                                      </p:cBhvr>
                                      <p:to>
                                        <p:strVal val="visible"/>
                                      </p:to>
                                    </p:set>
                                    <p:animEffect transition="in" filter="fade">
                                      <p:cBhvr>
                                        <p:cTn id="59" dur="1000"/>
                                        <p:tgtEl>
                                          <p:spTgt spid="123907">
                                            <p:txEl>
                                              <p:pRg st="10" end="10"/>
                                            </p:txEl>
                                          </p:spTgt>
                                        </p:tgtEl>
                                      </p:cBhvr>
                                    </p:animEffect>
                                    <p:anim calcmode="lin" valueType="num">
                                      <p:cBhvr>
                                        <p:cTn id="60" dur="1000" fill="hold"/>
                                        <p:tgtEl>
                                          <p:spTgt spid="123907">
                                            <p:txEl>
                                              <p:pRg st="10" end="10"/>
                                            </p:txEl>
                                          </p:spTgt>
                                        </p:tgtEl>
                                        <p:attrNameLst>
                                          <p:attrName>ppt_x</p:attrName>
                                        </p:attrNameLst>
                                      </p:cBhvr>
                                      <p:tavLst>
                                        <p:tav tm="0">
                                          <p:val>
                                            <p:strVal val="#ppt_x"/>
                                          </p:val>
                                        </p:tav>
                                        <p:tav tm="100000">
                                          <p:val>
                                            <p:strVal val="#ppt_x"/>
                                          </p:val>
                                        </p:tav>
                                      </p:tavLst>
                                    </p:anim>
                                    <p:anim calcmode="lin" valueType="num">
                                      <p:cBhvr>
                                        <p:cTn id="61" dur="900" decel="100000" fill="hold"/>
                                        <p:tgtEl>
                                          <p:spTgt spid="123907">
                                            <p:txEl>
                                              <p:pRg st="10" end="10"/>
                                            </p:txEl>
                                          </p:spTgt>
                                        </p:tgtEl>
                                        <p:attrNameLst>
                                          <p:attrName>ppt_y</p:attrName>
                                        </p:attrNameLst>
                                      </p:cBhvr>
                                      <p:tavLst>
                                        <p:tav tm="0">
                                          <p:val>
                                            <p:strVal val="#ppt_y+1"/>
                                          </p:val>
                                        </p:tav>
                                        <p:tav tm="100000">
                                          <p:val>
                                            <p:strVal val="#ppt_y-.03"/>
                                          </p:val>
                                        </p:tav>
                                      </p:tavLst>
                                    </p:anim>
                                    <p:anim calcmode="lin" valueType="num">
                                      <p:cBhvr>
                                        <p:cTn id="62" dur="100" accel="100000" fill="hold">
                                          <p:stCondLst>
                                            <p:cond delay="900"/>
                                          </p:stCondLst>
                                        </p:cTn>
                                        <p:tgtEl>
                                          <p:spTgt spid="123907">
                                            <p:txEl>
                                              <p:pRg st="10" end="10"/>
                                            </p:txEl>
                                          </p:spTgt>
                                        </p:tgtEl>
                                        <p:attrNameLst>
                                          <p:attrName>ppt_y</p:attrName>
                                        </p:attrNameLst>
                                      </p:cBhvr>
                                      <p:tavLst>
                                        <p:tav tm="0">
                                          <p:val>
                                            <p:strVal val="#ppt_y-.03"/>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37" presetClass="entr" presetSubtype="0" fill="hold" nodeType="clickEffect">
                                  <p:stCondLst>
                                    <p:cond delay="0"/>
                                  </p:stCondLst>
                                  <p:childTnLst>
                                    <p:set>
                                      <p:cBhvr>
                                        <p:cTn id="66" dur="1" fill="hold">
                                          <p:stCondLst>
                                            <p:cond delay="0"/>
                                          </p:stCondLst>
                                        </p:cTn>
                                        <p:tgtEl>
                                          <p:spTgt spid="123907">
                                            <p:txEl>
                                              <p:pRg st="11" end="11"/>
                                            </p:txEl>
                                          </p:spTgt>
                                        </p:tgtEl>
                                        <p:attrNameLst>
                                          <p:attrName>style.visibility</p:attrName>
                                        </p:attrNameLst>
                                      </p:cBhvr>
                                      <p:to>
                                        <p:strVal val="visible"/>
                                      </p:to>
                                    </p:set>
                                    <p:animEffect transition="in" filter="fade">
                                      <p:cBhvr>
                                        <p:cTn id="67" dur="1000"/>
                                        <p:tgtEl>
                                          <p:spTgt spid="123907">
                                            <p:txEl>
                                              <p:pRg st="11" end="11"/>
                                            </p:txEl>
                                          </p:spTgt>
                                        </p:tgtEl>
                                      </p:cBhvr>
                                    </p:animEffect>
                                    <p:anim calcmode="lin" valueType="num">
                                      <p:cBhvr>
                                        <p:cTn id="68" dur="1000" fill="hold"/>
                                        <p:tgtEl>
                                          <p:spTgt spid="123907">
                                            <p:txEl>
                                              <p:pRg st="11" end="11"/>
                                            </p:txEl>
                                          </p:spTgt>
                                        </p:tgtEl>
                                        <p:attrNameLst>
                                          <p:attrName>ppt_x</p:attrName>
                                        </p:attrNameLst>
                                      </p:cBhvr>
                                      <p:tavLst>
                                        <p:tav tm="0">
                                          <p:val>
                                            <p:strVal val="#ppt_x"/>
                                          </p:val>
                                        </p:tav>
                                        <p:tav tm="100000">
                                          <p:val>
                                            <p:strVal val="#ppt_x"/>
                                          </p:val>
                                        </p:tav>
                                      </p:tavLst>
                                    </p:anim>
                                    <p:anim calcmode="lin" valueType="num">
                                      <p:cBhvr>
                                        <p:cTn id="69" dur="900" decel="100000" fill="hold"/>
                                        <p:tgtEl>
                                          <p:spTgt spid="123907">
                                            <p:txEl>
                                              <p:pRg st="11" end="11"/>
                                            </p:txEl>
                                          </p:spTgt>
                                        </p:tgtEl>
                                        <p:attrNameLst>
                                          <p:attrName>ppt_y</p:attrName>
                                        </p:attrNameLst>
                                      </p:cBhvr>
                                      <p:tavLst>
                                        <p:tav tm="0">
                                          <p:val>
                                            <p:strVal val="#ppt_y+1"/>
                                          </p:val>
                                        </p:tav>
                                        <p:tav tm="100000">
                                          <p:val>
                                            <p:strVal val="#ppt_y-.03"/>
                                          </p:val>
                                        </p:tav>
                                      </p:tavLst>
                                    </p:anim>
                                    <p:anim calcmode="lin" valueType="num">
                                      <p:cBhvr>
                                        <p:cTn id="70" dur="100" accel="100000" fill="hold">
                                          <p:stCondLst>
                                            <p:cond delay="900"/>
                                          </p:stCondLst>
                                        </p:cTn>
                                        <p:tgtEl>
                                          <p:spTgt spid="123907">
                                            <p:txEl>
                                              <p:pRg st="11" end="1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a:xfrm>
            <a:off x="0" y="381000"/>
            <a:ext cx="9144000" cy="755650"/>
          </a:xfrm>
        </p:spPr>
        <p:txBody>
          <a:bodyPr>
            <a:noAutofit/>
          </a:bodyPr>
          <a:lstStyle/>
          <a:p>
            <a:pPr fontAlgn="auto">
              <a:spcAft>
                <a:spcPts val="0"/>
              </a:spcAft>
              <a:defRPr/>
            </a:pPr>
            <a:r>
              <a:rPr lang="en-US" sz="4400" b="1" dirty="0" smtClean="0">
                <a:effectLst>
                  <a:outerShdw blurRad="38100" dist="38100" dir="2700000" algn="tl">
                    <a:srgbClr val="000000">
                      <a:alpha val="43137"/>
                    </a:srgbClr>
                  </a:outerShdw>
                </a:effectLst>
              </a:rPr>
              <a:t>What is the Employer’s Role?</a:t>
            </a:r>
            <a:r>
              <a:rPr lang="en-US" sz="4400" dirty="0" smtClean="0">
                <a:effectLst>
                  <a:outerShdw blurRad="38100" dist="38100" dir="2700000" algn="tl">
                    <a:srgbClr val="000000">
                      <a:alpha val="43137"/>
                    </a:srgbClr>
                  </a:outerShdw>
                </a:effectLst>
              </a:rPr>
              <a:t> </a:t>
            </a:r>
          </a:p>
        </p:txBody>
      </p:sp>
      <p:sp>
        <p:nvSpPr>
          <p:cNvPr id="395267" name="Rectangle 3"/>
          <p:cNvSpPr>
            <a:spLocks noGrp="1" noChangeArrowheads="1"/>
          </p:cNvSpPr>
          <p:nvPr>
            <p:ph type="body" sz="half" idx="1"/>
          </p:nvPr>
        </p:nvSpPr>
        <p:spPr>
          <a:xfrm>
            <a:off x="0" y="990600"/>
            <a:ext cx="9144000" cy="6096000"/>
          </a:xfrm>
        </p:spPr>
        <p:txBody>
          <a:bodyPr/>
          <a:lstStyle/>
          <a:p>
            <a:pPr lvl="1">
              <a:buFontTx/>
              <a:buNone/>
            </a:pPr>
            <a:endParaRPr lang="en-US" sz="800" b="1" dirty="0" smtClean="0"/>
          </a:p>
          <a:p>
            <a:pPr lvl="1">
              <a:buFontTx/>
              <a:buNone/>
            </a:pPr>
            <a:r>
              <a:rPr lang="en-US" sz="2400" b="1" dirty="0" smtClean="0"/>
              <a:t>Monitor Your Claims:</a:t>
            </a:r>
            <a:endParaRPr lang="en-US" sz="2400" dirty="0" smtClean="0"/>
          </a:p>
          <a:p>
            <a:pPr lvl="2"/>
            <a:r>
              <a:rPr lang="en-US" sz="2000" dirty="0" smtClean="0"/>
              <a:t>When a Medical Only claim turns into a Lost Time claim, the FROI must be filed or updated via EDI with the Board </a:t>
            </a:r>
            <a:r>
              <a:rPr lang="en-US" sz="2000" b="1" u="sng" dirty="0" smtClean="0"/>
              <a:t>within 7 days of the employer’s notice or knowledge of incapacity. </a:t>
            </a:r>
          </a:p>
          <a:p>
            <a:pPr marL="547687" lvl="2" indent="0">
              <a:buNone/>
            </a:pPr>
            <a:endParaRPr lang="en-US" sz="800" dirty="0" smtClean="0"/>
          </a:p>
          <a:p>
            <a:pPr lvl="2"/>
            <a:r>
              <a:rPr lang="en-US" sz="2000" dirty="0" smtClean="0"/>
              <a:t>This may happen when an employee loses earnings because of the injury that equal or exceed a day of earnings. </a:t>
            </a:r>
          </a:p>
          <a:p>
            <a:pPr marL="547687" lvl="2" indent="0">
              <a:buNone/>
            </a:pPr>
            <a:endParaRPr lang="en-US" sz="800" dirty="0" smtClean="0"/>
          </a:p>
          <a:p>
            <a:pPr lvl="2"/>
            <a:r>
              <a:rPr lang="en-US" sz="2000" dirty="0" smtClean="0"/>
              <a:t>It </a:t>
            </a:r>
            <a:r>
              <a:rPr lang="en-US" sz="2000" dirty="0"/>
              <a:t>may also happen when you are paying your employee for their missed </a:t>
            </a:r>
            <a:r>
              <a:rPr lang="en-US" sz="2000" dirty="0" smtClean="0"/>
              <a:t>time (“salary continuation”), </a:t>
            </a:r>
            <a:r>
              <a:rPr lang="en-US" sz="2000" dirty="0"/>
              <a:t>but the employee loses consecutive hours equal to or greater than a regular work day or sporadic hours equal to or greater than a regular work week.</a:t>
            </a:r>
            <a:endParaRPr lang="en-US" sz="2000" dirty="0" smtClean="0"/>
          </a:p>
          <a:p>
            <a:pPr lvl="2"/>
            <a:endParaRPr lang="en-US" sz="800" dirty="0" smtClean="0"/>
          </a:p>
          <a:p>
            <a:pPr lvl="2">
              <a:buFontTx/>
              <a:buNone/>
            </a:pPr>
            <a:r>
              <a:rPr lang="en-US" sz="2800" b="1" dirty="0" smtClean="0"/>
              <a:t>**  “Best practice” recommendation: </a:t>
            </a:r>
          </a:p>
          <a:p>
            <a:pPr lvl="4">
              <a:buFontTx/>
              <a:buChar char="•"/>
            </a:pPr>
            <a:r>
              <a:rPr lang="en-US" sz="2400" b="1" u="sng" dirty="0" smtClean="0"/>
              <a:t>Report all lost time and lost earnings </a:t>
            </a:r>
          </a:p>
          <a:p>
            <a:pPr lvl="4">
              <a:buFontTx/>
              <a:buNone/>
            </a:pPr>
            <a:r>
              <a:rPr lang="en-US" sz="2400" b="1" dirty="0" smtClean="0"/>
              <a:t>   </a:t>
            </a:r>
            <a:r>
              <a:rPr lang="en-US" sz="2400" b="1" u="sng" dirty="0" smtClean="0"/>
              <a:t>to your insurer.</a:t>
            </a:r>
          </a:p>
        </p:txBody>
      </p:sp>
      <p:pic>
        <p:nvPicPr>
          <p:cNvPr id="4" name="Content Placeholder 3"/>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086600" y="4953000"/>
            <a:ext cx="1930828" cy="1554480"/>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395267">
                                            <p:txEl>
                                              <p:pRg st="2" end="2"/>
                                            </p:txEl>
                                          </p:spTgt>
                                        </p:tgtEl>
                                        <p:attrNameLst>
                                          <p:attrName>style.visibility</p:attrName>
                                        </p:attrNameLst>
                                      </p:cBhvr>
                                      <p:to>
                                        <p:strVal val="visible"/>
                                      </p:to>
                                    </p:set>
                                    <p:animEffect transition="in" filter="wipe(down)">
                                      <p:cBhvr>
                                        <p:cTn id="7" dur="500"/>
                                        <p:tgtEl>
                                          <p:spTgt spid="395267">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395267">
                                            <p:txEl>
                                              <p:pRg st="4" end="4"/>
                                            </p:txEl>
                                          </p:spTgt>
                                        </p:tgtEl>
                                        <p:attrNameLst>
                                          <p:attrName>style.visibility</p:attrName>
                                        </p:attrNameLst>
                                      </p:cBhvr>
                                      <p:to>
                                        <p:strVal val="visible"/>
                                      </p:to>
                                    </p:set>
                                    <p:animEffect transition="in" filter="wipe(down)">
                                      <p:cBhvr>
                                        <p:cTn id="12" dur="500"/>
                                        <p:tgtEl>
                                          <p:spTgt spid="395267">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395267">
                                            <p:txEl>
                                              <p:pRg st="6" end="6"/>
                                            </p:txEl>
                                          </p:spTgt>
                                        </p:tgtEl>
                                        <p:attrNameLst>
                                          <p:attrName>style.visibility</p:attrName>
                                        </p:attrNameLst>
                                      </p:cBhvr>
                                      <p:to>
                                        <p:strVal val="visible"/>
                                      </p:to>
                                    </p:set>
                                    <p:animEffect transition="in" filter="wipe(down)">
                                      <p:cBhvr>
                                        <p:cTn id="17" dur="500"/>
                                        <p:tgtEl>
                                          <p:spTgt spid="395267">
                                            <p:txEl>
                                              <p:pRg st="6" end="6"/>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395267">
                                            <p:txEl>
                                              <p:pRg st="8" end="8"/>
                                            </p:txEl>
                                          </p:spTgt>
                                        </p:tgtEl>
                                        <p:attrNameLst>
                                          <p:attrName>style.visibility</p:attrName>
                                        </p:attrNameLst>
                                      </p:cBhvr>
                                      <p:to>
                                        <p:strVal val="visible"/>
                                      </p:to>
                                    </p:set>
                                    <p:animEffect transition="in" filter="wipe(down)">
                                      <p:cBhvr>
                                        <p:cTn id="22" dur="500"/>
                                        <p:tgtEl>
                                          <p:spTgt spid="395267">
                                            <p:txEl>
                                              <p:pRg st="8" end="8"/>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395267">
                                            <p:txEl>
                                              <p:pRg st="9" end="9"/>
                                            </p:txEl>
                                          </p:spTgt>
                                        </p:tgtEl>
                                        <p:attrNameLst>
                                          <p:attrName>style.visibility</p:attrName>
                                        </p:attrNameLst>
                                      </p:cBhvr>
                                      <p:to>
                                        <p:strVal val="visible"/>
                                      </p:to>
                                    </p:set>
                                    <p:animEffect transition="in" filter="wipe(down)">
                                      <p:cBhvr>
                                        <p:cTn id="25" dur="500"/>
                                        <p:tgtEl>
                                          <p:spTgt spid="395267">
                                            <p:txEl>
                                              <p:pRg st="9" end="9"/>
                                            </p:txEl>
                                          </p:spTgt>
                                        </p:tgtEl>
                                      </p:cBhvr>
                                    </p:animEffect>
                                  </p:childTnLst>
                                </p:cTn>
                              </p:par>
                              <p:par>
                                <p:cTn id="26" presetID="22" presetClass="entr" presetSubtype="4" fill="hold" nodeType="withEffect">
                                  <p:stCondLst>
                                    <p:cond delay="0"/>
                                  </p:stCondLst>
                                  <p:childTnLst>
                                    <p:set>
                                      <p:cBhvr>
                                        <p:cTn id="27" dur="1" fill="hold">
                                          <p:stCondLst>
                                            <p:cond delay="0"/>
                                          </p:stCondLst>
                                        </p:cTn>
                                        <p:tgtEl>
                                          <p:spTgt spid="395267">
                                            <p:txEl>
                                              <p:pRg st="10" end="10"/>
                                            </p:txEl>
                                          </p:spTgt>
                                        </p:tgtEl>
                                        <p:attrNameLst>
                                          <p:attrName>style.visibility</p:attrName>
                                        </p:attrNameLst>
                                      </p:cBhvr>
                                      <p:to>
                                        <p:strVal val="visible"/>
                                      </p:to>
                                    </p:set>
                                    <p:animEffect transition="in" filter="wipe(down)">
                                      <p:cBhvr>
                                        <p:cTn id="28" dur="500"/>
                                        <p:tgtEl>
                                          <p:spTgt spid="39526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0" y="449263"/>
            <a:ext cx="9144000" cy="755650"/>
          </a:xfrm>
        </p:spPr>
        <p:txBody>
          <a:bodyPr/>
          <a:lstStyle/>
          <a:p>
            <a:pPr fontAlgn="auto">
              <a:spcAft>
                <a:spcPts val="0"/>
              </a:spcAft>
              <a:defRPr/>
            </a:pPr>
            <a:r>
              <a:rPr lang="en-US" b="1" dirty="0" smtClean="0">
                <a:effectLst>
                  <a:outerShdw blurRad="38100" dist="38100" dir="2700000" algn="tl">
                    <a:srgbClr val="000000">
                      <a:alpha val="43137"/>
                    </a:srgbClr>
                  </a:outerShdw>
                </a:effectLst>
              </a:rPr>
              <a:t>What is the Employer’s Role?</a:t>
            </a:r>
            <a:r>
              <a:rPr lang="en-US" dirty="0" smtClean="0">
                <a:effectLst>
                  <a:outerShdw blurRad="38100" dist="38100" dir="2700000" algn="tl">
                    <a:srgbClr val="000000">
                      <a:alpha val="43137"/>
                    </a:srgbClr>
                  </a:outerShdw>
                </a:effectLst>
              </a:rPr>
              <a:t> </a:t>
            </a:r>
          </a:p>
        </p:txBody>
      </p:sp>
      <p:sp>
        <p:nvSpPr>
          <p:cNvPr id="167939" name="Rectangle 3"/>
          <p:cNvSpPr>
            <a:spLocks noGrp="1" noChangeArrowheads="1"/>
          </p:cNvSpPr>
          <p:nvPr>
            <p:ph idx="1"/>
          </p:nvPr>
        </p:nvSpPr>
        <p:spPr>
          <a:xfrm>
            <a:off x="0" y="1600200"/>
            <a:ext cx="7467600" cy="4800600"/>
          </a:xfrm>
        </p:spPr>
        <p:txBody>
          <a:bodyPr rtlCol="0">
            <a:normAutofit lnSpcReduction="10000"/>
          </a:bodyPr>
          <a:lstStyle/>
          <a:p>
            <a:pPr marL="182880" indent="-182880" fontAlgn="auto">
              <a:spcAft>
                <a:spcPts val="0"/>
              </a:spcAft>
              <a:buFontTx/>
              <a:buNone/>
              <a:defRPr/>
            </a:pPr>
            <a:r>
              <a:rPr lang="en-US" sz="2800" b="1" dirty="0" smtClean="0"/>
              <a:t>	Wage Statements (WCB-2) are </a:t>
            </a:r>
          </a:p>
          <a:p>
            <a:pPr marL="182880" indent="-182880" fontAlgn="auto">
              <a:spcAft>
                <a:spcPts val="0"/>
              </a:spcAft>
              <a:buFontTx/>
              <a:buNone/>
              <a:defRPr/>
            </a:pPr>
            <a:r>
              <a:rPr lang="en-US" sz="2800" b="1" dirty="0"/>
              <a:t> </a:t>
            </a:r>
            <a:r>
              <a:rPr lang="en-US" sz="2800" b="1" dirty="0" smtClean="0"/>
              <a:t>   the employer’s responsibility</a:t>
            </a:r>
            <a:endParaRPr lang="en-US" sz="2800" dirty="0" smtClean="0"/>
          </a:p>
          <a:p>
            <a:pPr marL="0" indent="0" fontAlgn="auto">
              <a:spcAft>
                <a:spcPts val="0"/>
              </a:spcAft>
              <a:buFontTx/>
              <a:buNone/>
              <a:defRPr/>
            </a:pPr>
            <a:endParaRPr lang="en-US" sz="2800" dirty="0" smtClean="0"/>
          </a:p>
          <a:p>
            <a:pPr marL="0" indent="0" fontAlgn="auto">
              <a:spcAft>
                <a:spcPts val="0"/>
              </a:spcAft>
              <a:buFontTx/>
              <a:buNone/>
              <a:defRPr/>
            </a:pPr>
            <a:endParaRPr lang="en-US" sz="2800" dirty="0" smtClean="0"/>
          </a:p>
          <a:p>
            <a:pPr lvl="1" indent="-182880" fontAlgn="auto">
              <a:spcAft>
                <a:spcPts val="0"/>
              </a:spcAft>
              <a:defRPr/>
            </a:pPr>
            <a:r>
              <a:rPr lang="en-US" sz="2400" b="1" dirty="0" smtClean="0"/>
              <a:t>§303  - Reports to Board</a:t>
            </a:r>
          </a:p>
          <a:p>
            <a:pPr marL="731520" lvl="2" indent="-182880" fontAlgn="auto">
              <a:spcAft>
                <a:spcPts val="0"/>
              </a:spcAft>
              <a:defRPr/>
            </a:pPr>
            <a:r>
              <a:rPr lang="en-US" dirty="0" smtClean="0"/>
              <a:t>“…The employer shall also report the average weekly wages or earnings of the employee . . . -</a:t>
            </a:r>
            <a:r>
              <a:rPr lang="en-US" b="1" dirty="0" smtClean="0"/>
              <a:t>within 30 days after the employer receives notice</a:t>
            </a:r>
            <a:r>
              <a:rPr lang="en-US" dirty="0" smtClean="0"/>
              <a:t> </a:t>
            </a:r>
            <a:r>
              <a:rPr lang="en-US" b="1" dirty="0" smtClean="0"/>
              <a:t>or has knowledge of a claim . . .”</a:t>
            </a:r>
          </a:p>
          <a:p>
            <a:pPr marL="914400" lvl="2" indent="0" fontAlgn="auto">
              <a:spcAft>
                <a:spcPts val="0"/>
              </a:spcAft>
              <a:buFontTx/>
              <a:buNone/>
              <a:defRPr/>
            </a:pPr>
            <a:r>
              <a:rPr lang="en-US" dirty="0" smtClean="0"/>
              <a:t>(within 30 days of box 22 of the MOP, or box 20 of the NOC)</a:t>
            </a:r>
          </a:p>
          <a:p>
            <a:pPr marL="914400" lvl="2" indent="0" fontAlgn="auto">
              <a:spcAft>
                <a:spcPts val="0"/>
              </a:spcAft>
              <a:buFontTx/>
              <a:buNone/>
              <a:defRPr/>
            </a:pPr>
            <a:endParaRPr lang="en-US" dirty="0" smtClean="0"/>
          </a:p>
          <a:p>
            <a:pPr marL="618490" lvl="1" indent="-342900" fontAlgn="auto">
              <a:spcAft>
                <a:spcPts val="0"/>
              </a:spcAft>
              <a:defRPr/>
            </a:pPr>
            <a:r>
              <a:rPr lang="en-US" sz="2400" b="1" dirty="0" smtClean="0"/>
              <a:t>Fringe Benefit Worksheets (WCB-2B) required beginning January 1, 2013</a:t>
            </a:r>
          </a:p>
          <a:p>
            <a:pPr marL="731520" lvl="2" indent="-182880" fontAlgn="auto">
              <a:spcAft>
                <a:spcPts val="0"/>
              </a:spcAft>
              <a:buFontTx/>
              <a:buNone/>
              <a:defRPr/>
            </a:pPr>
            <a:endParaRPr lang="en-US" b="1" dirty="0" smtClean="0"/>
          </a:p>
        </p:txBody>
      </p:sp>
      <p:pic>
        <p:nvPicPr>
          <p:cNvPr id="44036"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1044731"/>
            <a:ext cx="2743200" cy="2820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67939">
                                            <p:txEl>
                                              <p:pRg st="0" end="0"/>
                                            </p:txEl>
                                          </p:spTgt>
                                        </p:tgtEl>
                                        <p:attrNameLst>
                                          <p:attrName>style.visibility</p:attrName>
                                        </p:attrNameLst>
                                      </p:cBhvr>
                                      <p:to>
                                        <p:strVal val="visible"/>
                                      </p:to>
                                    </p:set>
                                    <p:animEffect transition="in" filter="fade">
                                      <p:cBhvr>
                                        <p:cTn id="7" dur="500"/>
                                        <p:tgtEl>
                                          <p:spTgt spid="16793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4036"/>
                                        </p:tgtEl>
                                        <p:attrNameLst>
                                          <p:attrName>style.visibility</p:attrName>
                                        </p:attrNameLst>
                                      </p:cBhvr>
                                      <p:to>
                                        <p:strVal val="visible"/>
                                      </p:to>
                                    </p:set>
                                    <p:animEffect transition="in" filter="fade">
                                      <p:cBhvr>
                                        <p:cTn id="10" dur="500"/>
                                        <p:tgtEl>
                                          <p:spTgt spid="44036"/>
                                        </p:tgtEl>
                                      </p:cBhvr>
                                    </p:animEffect>
                                  </p:childTnLst>
                                </p:cTn>
                              </p:par>
                              <p:par>
                                <p:cTn id="11" presetID="10" presetClass="entr" presetSubtype="0" fill="hold" nodeType="withEffect">
                                  <p:stCondLst>
                                    <p:cond delay="0"/>
                                  </p:stCondLst>
                                  <p:childTnLst>
                                    <p:set>
                                      <p:cBhvr>
                                        <p:cTn id="12" dur="1" fill="hold">
                                          <p:stCondLst>
                                            <p:cond delay="0"/>
                                          </p:stCondLst>
                                        </p:cTn>
                                        <p:tgtEl>
                                          <p:spTgt spid="167939">
                                            <p:txEl>
                                              <p:pRg st="1" end="1"/>
                                            </p:txEl>
                                          </p:spTgt>
                                        </p:tgtEl>
                                        <p:attrNameLst>
                                          <p:attrName>style.visibility</p:attrName>
                                        </p:attrNameLst>
                                      </p:cBhvr>
                                      <p:to>
                                        <p:strVal val="visible"/>
                                      </p:to>
                                    </p:set>
                                    <p:animEffect transition="in" filter="fade">
                                      <p:cBhvr>
                                        <p:cTn id="13" dur="500"/>
                                        <p:tgtEl>
                                          <p:spTgt spid="167939">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67939">
                                            <p:txEl>
                                              <p:pRg st="4" end="4"/>
                                            </p:txEl>
                                          </p:spTgt>
                                        </p:tgtEl>
                                        <p:attrNameLst>
                                          <p:attrName>style.visibility</p:attrName>
                                        </p:attrNameLst>
                                      </p:cBhvr>
                                      <p:to>
                                        <p:strVal val="visible"/>
                                      </p:to>
                                    </p:set>
                                    <p:animEffect transition="in" filter="fade">
                                      <p:cBhvr>
                                        <p:cTn id="18" dur="500"/>
                                        <p:tgtEl>
                                          <p:spTgt spid="167939">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67939">
                                            <p:txEl>
                                              <p:pRg st="5" end="5"/>
                                            </p:txEl>
                                          </p:spTgt>
                                        </p:tgtEl>
                                        <p:attrNameLst>
                                          <p:attrName>style.visibility</p:attrName>
                                        </p:attrNameLst>
                                      </p:cBhvr>
                                      <p:to>
                                        <p:strVal val="visible"/>
                                      </p:to>
                                    </p:set>
                                    <p:animEffect transition="in" filter="fade">
                                      <p:cBhvr>
                                        <p:cTn id="23" dur="500"/>
                                        <p:tgtEl>
                                          <p:spTgt spid="167939">
                                            <p:txEl>
                                              <p:pRg st="5" end="5"/>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167939">
                                            <p:txEl>
                                              <p:pRg st="6" end="6"/>
                                            </p:txEl>
                                          </p:spTgt>
                                        </p:tgtEl>
                                        <p:attrNameLst>
                                          <p:attrName>style.visibility</p:attrName>
                                        </p:attrNameLst>
                                      </p:cBhvr>
                                      <p:to>
                                        <p:strVal val="visible"/>
                                      </p:to>
                                    </p:set>
                                    <p:animEffect transition="in" filter="fade">
                                      <p:cBhvr>
                                        <p:cTn id="26" dur="500"/>
                                        <p:tgtEl>
                                          <p:spTgt spid="167939">
                                            <p:txEl>
                                              <p:pRg st="6" end="6"/>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167939">
                                            <p:txEl>
                                              <p:pRg st="8" end="8"/>
                                            </p:txEl>
                                          </p:spTgt>
                                        </p:tgtEl>
                                        <p:attrNameLst>
                                          <p:attrName>style.visibility</p:attrName>
                                        </p:attrNameLst>
                                      </p:cBhvr>
                                      <p:to>
                                        <p:strVal val="visible"/>
                                      </p:to>
                                    </p:set>
                                    <p:animEffect transition="in" filter="fade">
                                      <p:cBhvr>
                                        <p:cTn id="29" dur="500"/>
                                        <p:tgtEl>
                                          <p:spTgt spid="16793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MWCB  Mission  Statement</a:t>
            </a:r>
            <a:endParaRPr lang="en-US" b="1" dirty="0"/>
          </a:p>
        </p:txBody>
      </p:sp>
      <p:sp>
        <p:nvSpPr>
          <p:cNvPr id="3" name="Content Placeholder 2"/>
          <p:cNvSpPr>
            <a:spLocks noGrp="1"/>
          </p:cNvSpPr>
          <p:nvPr>
            <p:ph idx="1"/>
          </p:nvPr>
        </p:nvSpPr>
        <p:spPr/>
        <p:style>
          <a:lnRef idx="2">
            <a:schemeClr val="accent6"/>
          </a:lnRef>
          <a:fillRef idx="1">
            <a:schemeClr val="lt1"/>
          </a:fillRef>
          <a:effectRef idx="0">
            <a:schemeClr val="accent6"/>
          </a:effectRef>
          <a:fontRef idx="minor">
            <a:schemeClr val="dk1"/>
          </a:fontRef>
        </p:style>
        <p:txBody>
          <a:bodyPr/>
          <a:lstStyle/>
          <a:p>
            <a:pPr marL="0" lvl="0" indent="0" eaLnBrk="0" hangingPunct="0">
              <a:buClr>
                <a:srgbClr val="B2B2B2"/>
              </a:buClr>
              <a:buSzPct val="75000"/>
              <a:buNone/>
            </a:pPr>
            <a:r>
              <a:rPr lang="en-US" sz="3200" kern="0" dirty="0">
                <a:solidFill>
                  <a:srgbClr val="000000"/>
                </a:solidFill>
                <a:latin typeface="Times New Roman"/>
              </a:rPr>
              <a:t>The general mission of the Maine Workers' Compensation Board is to serve the employees and employers of the State fairly and expeditiously by ensuring compliance with the workers' compensation laws, ensuring the prompt delivery of benefits legally due, promoting the prevention of disputes, utilizing dispute resolution to reduce litigation and facilitating labor-management cooperation.</a:t>
            </a:r>
          </a:p>
          <a:p>
            <a:endParaRPr lang="en-US" dirty="0"/>
          </a:p>
        </p:txBody>
      </p:sp>
    </p:spTree>
    <p:extLst>
      <p:ext uri="{BB962C8B-B14F-4D97-AF65-F5344CB8AC3E}">
        <p14:creationId xmlns:p14="http://schemas.microsoft.com/office/powerpoint/2010/main" val="99906193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0" y="449263"/>
            <a:ext cx="9144000" cy="755650"/>
          </a:xfrm>
        </p:spPr>
        <p:txBody>
          <a:bodyPr>
            <a:noAutofit/>
          </a:bodyPr>
          <a:lstStyle/>
          <a:p>
            <a:pPr fontAlgn="auto">
              <a:spcAft>
                <a:spcPts val="0"/>
              </a:spcAft>
              <a:defRPr/>
            </a:pPr>
            <a:r>
              <a:rPr lang="en-US" sz="4400" b="1" dirty="0" smtClean="0">
                <a:effectLst>
                  <a:outerShdw blurRad="38100" dist="38100" dir="2700000" algn="tl">
                    <a:srgbClr val="000000">
                      <a:alpha val="43137"/>
                    </a:srgbClr>
                  </a:outerShdw>
                </a:effectLst>
              </a:rPr>
              <a:t>What is the Employer’s Role?</a:t>
            </a:r>
            <a:r>
              <a:rPr lang="en-US" sz="4400" dirty="0" smtClean="0">
                <a:effectLst>
                  <a:outerShdw blurRad="38100" dist="38100" dir="2700000" algn="tl">
                    <a:srgbClr val="000000">
                      <a:alpha val="43137"/>
                    </a:srgbClr>
                  </a:outerShdw>
                </a:effectLst>
              </a:rPr>
              <a:t> </a:t>
            </a:r>
          </a:p>
        </p:txBody>
      </p:sp>
      <p:sp>
        <p:nvSpPr>
          <p:cNvPr id="168963" name="Rectangle 3"/>
          <p:cNvSpPr>
            <a:spLocks noGrp="1" noChangeArrowheads="1"/>
          </p:cNvSpPr>
          <p:nvPr>
            <p:ph idx="1"/>
          </p:nvPr>
        </p:nvSpPr>
        <p:spPr>
          <a:xfrm>
            <a:off x="0" y="1752600"/>
            <a:ext cx="9144000" cy="5105400"/>
          </a:xfrm>
        </p:spPr>
        <p:txBody>
          <a:bodyPr/>
          <a:lstStyle/>
          <a:p>
            <a:r>
              <a:rPr lang="en-US" sz="2800" b="1" dirty="0" smtClean="0"/>
              <a:t>Wage Statements</a:t>
            </a:r>
          </a:p>
          <a:p>
            <a:pPr lvl="2">
              <a:buClr>
                <a:schemeClr val="tx1"/>
              </a:buClr>
            </a:pPr>
            <a:r>
              <a:rPr lang="en-US" sz="2400" dirty="0" smtClean="0"/>
              <a:t>Critical to successful administration of claim.</a:t>
            </a:r>
          </a:p>
          <a:p>
            <a:pPr marL="547687" lvl="2" indent="0">
              <a:buClr>
                <a:schemeClr val="tx1"/>
              </a:buClr>
              <a:buNone/>
            </a:pPr>
            <a:endParaRPr lang="en-US" sz="800" dirty="0" smtClean="0"/>
          </a:p>
          <a:p>
            <a:pPr lvl="2">
              <a:buClr>
                <a:schemeClr val="tx1"/>
              </a:buClr>
            </a:pPr>
            <a:r>
              <a:rPr lang="en-US" sz="2400" dirty="0" smtClean="0"/>
              <a:t>Necessary to determine the employee’s average weekly wage.  </a:t>
            </a:r>
          </a:p>
          <a:p>
            <a:pPr lvl="2">
              <a:buClr>
                <a:schemeClr val="tx1"/>
              </a:buClr>
            </a:pPr>
            <a:endParaRPr lang="en-US" sz="800" u="sng" dirty="0" smtClean="0"/>
          </a:p>
          <a:p>
            <a:pPr lvl="2">
              <a:buClr>
                <a:schemeClr val="tx1"/>
              </a:buClr>
            </a:pPr>
            <a:r>
              <a:rPr lang="en-US" sz="2400" dirty="0" smtClean="0"/>
              <a:t>The average weekly wage at the time of the injury determines benefits even if there is no incapacity for years!</a:t>
            </a:r>
          </a:p>
          <a:p>
            <a:pPr lvl="2">
              <a:buClr>
                <a:schemeClr val="tx1"/>
              </a:buClr>
            </a:pPr>
            <a:endParaRPr lang="en-US" sz="1400" dirty="0" smtClean="0"/>
          </a:p>
          <a:p>
            <a:pPr>
              <a:buFontTx/>
              <a:buNone/>
            </a:pPr>
            <a:r>
              <a:rPr lang="en-US" sz="2800" b="1" dirty="0" smtClean="0"/>
              <a:t>**  “Best practice” recommendation:</a:t>
            </a:r>
            <a:r>
              <a:rPr lang="en-US" b="1" dirty="0" smtClean="0"/>
              <a:t>  </a:t>
            </a:r>
          </a:p>
          <a:p>
            <a:pPr lvl="2"/>
            <a:r>
              <a:rPr lang="en-US" sz="2400" dirty="0" smtClean="0"/>
              <a:t>Generate Wage Statement info whenever a Lost Time  FROI is filled out.</a:t>
            </a:r>
            <a:endParaRPr lang="en-US" sz="2400" b="1" dirty="0" smtClean="0"/>
          </a:p>
          <a:p>
            <a:pPr lvl="1"/>
            <a:endParaRPr lang="en-US" dirty="0" smtClean="0"/>
          </a:p>
          <a:p>
            <a:pPr lvl="1">
              <a:buFontTx/>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68963">
                                            <p:txEl>
                                              <p:pRg st="0" end="0"/>
                                            </p:txEl>
                                          </p:spTgt>
                                        </p:tgtEl>
                                        <p:attrNameLst>
                                          <p:attrName>style.visibility</p:attrName>
                                        </p:attrNameLst>
                                      </p:cBhvr>
                                      <p:to>
                                        <p:strVal val="visible"/>
                                      </p:to>
                                    </p:set>
                                    <p:anim calcmode="lin" valueType="num">
                                      <p:cBhvr additive="base">
                                        <p:cTn id="7" dur="500" fill="hold"/>
                                        <p:tgtEl>
                                          <p:spTgt spid="1689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896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68963">
                                            <p:txEl>
                                              <p:pRg st="1" end="1"/>
                                            </p:txEl>
                                          </p:spTgt>
                                        </p:tgtEl>
                                        <p:attrNameLst>
                                          <p:attrName>style.visibility</p:attrName>
                                        </p:attrNameLst>
                                      </p:cBhvr>
                                      <p:to>
                                        <p:strVal val="visible"/>
                                      </p:to>
                                    </p:set>
                                    <p:anim calcmode="lin" valueType="num">
                                      <p:cBhvr additive="base">
                                        <p:cTn id="11" dur="500" fill="hold"/>
                                        <p:tgtEl>
                                          <p:spTgt spid="16896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689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168963">
                                            <p:txEl>
                                              <p:pRg st="3" end="3"/>
                                            </p:txEl>
                                          </p:spTgt>
                                        </p:tgtEl>
                                        <p:attrNameLst>
                                          <p:attrName>style.visibility</p:attrName>
                                        </p:attrNameLst>
                                      </p:cBhvr>
                                      <p:to>
                                        <p:strVal val="visible"/>
                                      </p:to>
                                    </p:set>
                                    <p:anim calcmode="lin" valueType="num">
                                      <p:cBhvr additive="base">
                                        <p:cTn id="17" dur="500" fill="hold"/>
                                        <p:tgtEl>
                                          <p:spTgt spid="16896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6896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168963">
                                            <p:txEl>
                                              <p:pRg st="5" end="5"/>
                                            </p:txEl>
                                          </p:spTgt>
                                        </p:tgtEl>
                                        <p:attrNameLst>
                                          <p:attrName>style.visibility</p:attrName>
                                        </p:attrNameLst>
                                      </p:cBhvr>
                                      <p:to>
                                        <p:strVal val="visible"/>
                                      </p:to>
                                    </p:set>
                                    <p:anim calcmode="lin" valueType="num">
                                      <p:cBhvr additive="base">
                                        <p:cTn id="23" dur="500" fill="hold"/>
                                        <p:tgtEl>
                                          <p:spTgt spid="16896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6896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6" presetClass="entr" presetSubtype="21" fill="hold" nodeType="clickEffect">
                                  <p:stCondLst>
                                    <p:cond delay="0"/>
                                  </p:stCondLst>
                                  <p:childTnLst>
                                    <p:set>
                                      <p:cBhvr>
                                        <p:cTn id="28" dur="1" fill="hold">
                                          <p:stCondLst>
                                            <p:cond delay="0"/>
                                          </p:stCondLst>
                                        </p:cTn>
                                        <p:tgtEl>
                                          <p:spTgt spid="168963">
                                            <p:txEl>
                                              <p:pRg st="7" end="7"/>
                                            </p:txEl>
                                          </p:spTgt>
                                        </p:tgtEl>
                                        <p:attrNameLst>
                                          <p:attrName>style.visibility</p:attrName>
                                        </p:attrNameLst>
                                      </p:cBhvr>
                                      <p:to>
                                        <p:strVal val="visible"/>
                                      </p:to>
                                    </p:set>
                                    <p:animEffect transition="in" filter="barn(inVertical)">
                                      <p:cBhvr>
                                        <p:cTn id="29" dur="500"/>
                                        <p:tgtEl>
                                          <p:spTgt spid="168963">
                                            <p:txEl>
                                              <p:pRg st="7" end="7"/>
                                            </p:txEl>
                                          </p:spTgt>
                                        </p:tgtEl>
                                      </p:cBhvr>
                                    </p:animEffect>
                                  </p:childTnLst>
                                </p:cTn>
                              </p:par>
                              <p:par>
                                <p:cTn id="30" presetID="16" presetClass="entr" presetSubtype="21" fill="hold" nodeType="withEffect">
                                  <p:stCondLst>
                                    <p:cond delay="0"/>
                                  </p:stCondLst>
                                  <p:childTnLst>
                                    <p:set>
                                      <p:cBhvr>
                                        <p:cTn id="31" dur="1" fill="hold">
                                          <p:stCondLst>
                                            <p:cond delay="0"/>
                                          </p:stCondLst>
                                        </p:cTn>
                                        <p:tgtEl>
                                          <p:spTgt spid="168963">
                                            <p:txEl>
                                              <p:pRg st="8" end="8"/>
                                            </p:txEl>
                                          </p:spTgt>
                                        </p:tgtEl>
                                        <p:attrNameLst>
                                          <p:attrName>style.visibility</p:attrName>
                                        </p:attrNameLst>
                                      </p:cBhvr>
                                      <p:to>
                                        <p:strVal val="visible"/>
                                      </p:to>
                                    </p:set>
                                    <p:animEffect transition="in" filter="barn(inVertical)">
                                      <p:cBhvr>
                                        <p:cTn id="32" dur="500"/>
                                        <p:tgtEl>
                                          <p:spTgt spid="16896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0" y="228600"/>
            <a:ext cx="9144000" cy="838200"/>
          </a:xfrm>
        </p:spPr>
        <p:txBody>
          <a:bodyPr>
            <a:normAutofit/>
          </a:bodyPr>
          <a:lstStyle/>
          <a:p>
            <a:pPr fontAlgn="auto">
              <a:spcAft>
                <a:spcPts val="0"/>
              </a:spcAft>
              <a:defRPr/>
            </a:pPr>
            <a:r>
              <a:rPr lang="en-US" sz="4400" b="1" dirty="0" smtClean="0">
                <a:effectLst>
                  <a:outerShdw blurRad="38100" dist="38100" dir="2700000" algn="tl">
                    <a:srgbClr val="000000">
                      <a:alpha val="43137"/>
                    </a:srgbClr>
                  </a:outerShdw>
                </a:effectLst>
              </a:rPr>
              <a:t>What is the Employer’s Role?</a:t>
            </a:r>
            <a:r>
              <a:rPr lang="en-US" sz="4400" dirty="0" smtClean="0">
                <a:effectLst>
                  <a:outerShdw blurRad="38100" dist="38100" dir="2700000" algn="tl">
                    <a:srgbClr val="000000">
                      <a:alpha val="43137"/>
                    </a:srgbClr>
                  </a:outerShdw>
                </a:effectLst>
              </a:rPr>
              <a:t> </a:t>
            </a:r>
          </a:p>
        </p:txBody>
      </p:sp>
      <p:sp>
        <p:nvSpPr>
          <p:cNvPr id="225283" name="Rectangle 3"/>
          <p:cNvSpPr>
            <a:spLocks noGrp="1" noChangeArrowheads="1"/>
          </p:cNvSpPr>
          <p:nvPr>
            <p:ph idx="1"/>
          </p:nvPr>
        </p:nvSpPr>
        <p:spPr>
          <a:xfrm>
            <a:off x="152400" y="990600"/>
            <a:ext cx="8839200" cy="5867400"/>
          </a:xfrm>
        </p:spPr>
        <p:txBody>
          <a:bodyPr rtlCol="0">
            <a:normAutofit/>
          </a:bodyPr>
          <a:lstStyle/>
          <a:p>
            <a:pPr marL="182880" indent="-182880" fontAlgn="auto">
              <a:spcAft>
                <a:spcPts val="0"/>
              </a:spcAft>
              <a:defRPr/>
            </a:pPr>
            <a:r>
              <a:rPr lang="en-US" sz="2800" b="1" dirty="0" smtClean="0"/>
              <a:t>Wage Statements</a:t>
            </a:r>
            <a:endParaRPr lang="en-US" sz="2800" dirty="0" smtClean="0"/>
          </a:p>
          <a:p>
            <a:pPr lvl="1" indent="-182880" fontAlgn="auto">
              <a:spcAft>
                <a:spcPts val="0"/>
              </a:spcAft>
              <a:defRPr/>
            </a:pPr>
            <a:r>
              <a:rPr lang="en-US" sz="2400" b="1" dirty="0" smtClean="0"/>
              <a:t>Must be filed with the Board within 30 days of employer’s notice or knowledge of claim for compensation </a:t>
            </a:r>
            <a:r>
              <a:rPr lang="en-US" sz="2400" dirty="0" smtClean="0"/>
              <a:t>(within 30 days of box 22 of the MOP, or box 20 of the NOC)</a:t>
            </a:r>
          </a:p>
          <a:p>
            <a:pPr lvl="1" indent="0" fontAlgn="auto">
              <a:spcAft>
                <a:spcPts val="0"/>
              </a:spcAft>
              <a:buFontTx/>
              <a:buNone/>
              <a:defRPr/>
            </a:pPr>
            <a:endParaRPr lang="en-US" sz="1000" b="1" dirty="0" smtClean="0"/>
          </a:p>
          <a:p>
            <a:pPr marL="731520" lvl="2" indent="-182880" fontAlgn="auto">
              <a:spcAft>
                <a:spcPts val="0"/>
              </a:spcAft>
              <a:defRPr/>
            </a:pPr>
            <a:r>
              <a:rPr lang="en-US" sz="2400" dirty="0" smtClean="0"/>
              <a:t>Copy to employee, insurer, and employer.</a:t>
            </a:r>
          </a:p>
          <a:p>
            <a:pPr marL="731520" lvl="2" indent="-182880" fontAlgn="auto">
              <a:spcAft>
                <a:spcPts val="0"/>
              </a:spcAft>
              <a:buFontTx/>
              <a:buNone/>
              <a:defRPr/>
            </a:pPr>
            <a:endParaRPr lang="en-US" sz="900" dirty="0" smtClean="0"/>
          </a:p>
          <a:p>
            <a:pPr marL="731520" lvl="2" indent="-182880" fontAlgn="auto">
              <a:spcAft>
                <a:spcPts val="0"/>
              </a:spcAft>
              <a:defRPr/>
            </a:pPr>
            <a:r>
              <a:rPr lang="en-US" sz="2400" dirty="0" smtClean="0"/>
              <a:t>Required on all Lost Time FROIs where employee has incurred more than 7 days of incapacity.</a:t>
            </a:r>
          </a:p>
          <a:p>
            <a:pPr marL="548640" lvl="2" indent="0" fontAlgn="auto">
              <a:spcAft>
                <a:spcPts val="0"/>
              </a:spcAft>
              <a:buNone/>
              <a:defRPr/>
            </a:pPr>
            <a:endParaRPr lang="en-US" sz="800" dirty="0" smtClean="0"/>
          </a:p>
          <a:p>
            <a:pPr marL="731520" lvl="2" indent="-182880" fontAlgn="auto">
              <a:spcAft>
                <a:spcPts val="0"/>
              </a:spcAft>
              <a:defRPr/>
            </a:pPr>
            <a:r>
              <a:rPr lang="en-US" sz="2400" dirty="0" smtClean="0"/>
              <a:t>Required on all Lost Time FROIs where a NOC has been filed to deny incapacity. </a:t>
            </a:r>
          </a:p>
          <a:p>
            <a:pPr marL="731520" lvl="2" indent="-182880" fontAlgn="auto">
              <a:spcAft>
                <a:spcPts val="0"/>
              </a:spcAft>
              <a:buFontTx/>
              <a:buNone/>
              <a:defRPr/>
            </a:pPr>
            <a:endParaRPr lang="en-US" sz="800" dirty="0" smtClean="0"/>
          </a:p>
          <a:p>
            <a:pPr marL="731520" lvl="2" indent="-182880" fontAlgn="auto">
              <a:spcAft>
                <a:spcPts val="0"/>
              </a:spcAft>
              <a:defRPr/>
            </a:pPr>
            <a:r>
              <a:rPr lang="en-US" sz="2400" b="1" dirty="0" smtClean="0"/>
              <a:t>Employer’s responsibility, but insurers can be - and are - held liable for obtaining from employer.</a:t>
            </a:r>
            <a:endParaRPr lang="en-US" sz="2400" dirty="0" smtClean="0"/>
          </a:p>
          <a:p>
            <a:pPr marL="731520" lvl="2" indent="-182880" fontAlgn="auto">
              <a:spcAft>
                <a:spcPts val="0"/>
              </a:spcAft>
              <a:defRPr/>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2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528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528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528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528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528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8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0" y="449263"/>
            <a:ext cx="9144000" cy="755650"/>
          </a:xfrm>
        </p:spPr>
        <p:txBody>
          <a:bodyPr>
            <a:noAutofit/>
          </a:bodyPr>
          <a:lstStyle/>
          <a:p>
            <a:pPr fontAlgn="auto">
              <a:spcAft>
                <a:spcPts val="0"/>
              </a:spcAft>
              <a:defRPr/>
            </a:pPr>
            <a:r>
              <a:rPr lang="en-US" sz="4400" b="1" dirty="0" smtClean="0">
                <a:effectLst>
                  <a:outerShdw blurRad="38100" dist="38100" dir="2700000" algn="tl">
                    <a:srgbClr val="000000">
                      <a:alpha val="43137"/>
                    </a:srgbClr>
                  </a:outerShdw>
                </a:effectLst>
              </a:rPr>
              <a:t>What is the Employer’s Role?</a:t>
            </a:r>
            <a:r>
              <a:rPr lang="en-US" sz="4400" dirty="0" smtClean="0">
                <a:effectLst>
                  <a:outerShdw blurRad="38100" dist="38100" dir="2700000" algn="tl">
                    <a:srgbClr val="000000">
                      <a:alpha val="43137"/>
                    </a:srgbClr>
                  </a:outerShdw>
                </a:effectLst>
              </a:rPr>
              <a:t> </a:t>
            </a:r>
          </a:p>
        </p:txBody>
      </p:sp>
      <p:sp>
        <p:nvSpPr>
          <p:cNvPr id="35843" name="Rectangle 3"/>
          <p:cNvSpPr>
            <a:spLocks noGrp="1" noChangeArrowheads="1"/>
          </p:cNvSpPr>
          <p:nvPr>
            <p:ph idx="1"/>
          </p:nvPr>
        </p:nvSpPr>
        <p:spPr>
          <a:xfrm>
            <a:off x="228600" y="1143000"/>
            <a:ext cx="8229600" cy="5410200"/>
          </a:xfrm>
        </p:spPr>
        <p:txBody>
          <a:bodyPr rtlCol="0">
            <a:normAutofit/>
          </a:bodyPr>
          <a:lstStyle/>
          <a:p>
            <a:pPr marL="182880" indent="-182880" fontAlgn="auto">
              <a:spcAft>
                <a:spcPts val="0"/>
              </a:spcAft>
              <a:defRPr/>
            </a:pPr>
            <a:r>
              <a:rPr lang="en-US" sz="2800" b="1" dirty="0" smtClean="0"/>
              <a:t>Wage Statements</a:t>
            </a:r>
          </a:p>
          <a:p>
            <a:pPr marL="0" indent="0" fontAlgn="auto">
              <a:spcAft>
                <a:spcPts val="0"/>
              </a:spcAft>
              <a:buFontTx/>
              <a:buNone/>
              <a:defRPr/>
            </a:pPr>
            <a:endParaRPr lang="en-US" sz="800" b="1" dirty="0" smtClean="0"/>
          </a:p>
          <a:p>
            <a:pPr marL="731520" lvl="2" indent="-182880" fontAlgn="auto">
              <a:spcAft>
                <a:spcPts val="0"/>
              </a:spcAft>
              <a:defRPr/>
            </a:pPr>
            <a:r>
              <a:rPr lang="en-US" sz="2400" dirty="0" smtClean="0"/>
              <a:t>May be filled out in the same manner the employee is normally paid (weekly, bi-weekly, monthly, etc.)</a:t>
            </a:r>
          </a:p>
          <a:p>
            <a:pPr marL="548640" lvl="2" indent="0" fontAlgn="auto">
              <a:spcAft>
                <a:spcPts val="0"/>
              </a:spcAft>
              <a:buNone/>
              <a:defRPr/>
            </a:pPr>
            <a:r>
              <a:rPr lang="en-US" sz="800" dirty="0" smtClean="0"/>
              <a:t> </a:t>
            </a:r>
          </a:p>
          <a:p>
            <a:pPr marL="731520" lvl="2" indent="-182880" fontAlgn="auto">
              <a:spcAft>
                <a:spcPts val="0"/>
              </a:spcAft>
              <a:defRPr/>
            </a:pPr>
            <a:r>
              <a:rPr lang="en-US" sz="2400" dirty="0" smtClean="0"/>
              <a:t>Actual weekly earnings needed for week of injury (week 52) and week of hire (if applicable)</a:t>
            </a:r>
          </a:p>
          <a:p>
            <a:pPr marL="914400" lvl="2" indent="0" fontAlgn="auto">
              <a:spcAft>
                <a:spcPts val="0"/>
              </a:spcAft>
              <a:buFontTx/>
              <a:buNone/>
              <a:defRPr/>
            </a:pPr>
            <a:endParaRPr lang="en-US" sz="800" dirty="0" smtClean="0"/>
          </a:p>
          <a:p>
            <a:pPr marL="731520" lvl="2" indent="-182880" fontAlgn="auto">
              <a:spcAft>
                <a:spcPts val="0"/>
              </a:spcAft>
              <a:defRPr/>
            </a:pPr>
            <a:r>
              <a:rPr lang="en-US" sz="2400" dirty="0" smtClean="0"/>
              <a:t>Any weeks with NO earnings should be indicated as zero    </a:t>
            </a:r>
          </a:p>
          <a:p>
            <a:pPr marL="731520" lvl="2" indent="-182880" fontAlgn="auto">
              <a:spcAft>
                <a:spcPts val="0"/>
              </a:spcAft>
              <a:defRPr/>
            </a:pPr>
            <a:endParaRPr lang="en-US" sz="800" dirty="0"/>
          </a:p>
          <a:p>
            <a:pPr marL="731520" lvl="2" indent="-182880" fontAlgn="auto">
              <a:spcAft>
                <a:spcPts val="0"/>
              </a:spcAft>
              <a:defRPr/>
            </a:pPr>
            <a:r>
              <a:rPr lang="en-US" sz="2400" dirty="0" smtClean="0"/>
              <a:t>Include bonuses, commissions, vacation pay, etc.</a:t>
            </a:r>
          </a:p>
          <a:p>
            <a:pPr marL="548640" lvl="2" indent="0" fontAlgn="auto">
              <a:spcAft>
                <a:spcPts val="0"/>
              </a:spcAft>
              <a:buNone/>
              <a:defRPr/>
            </a:pPr>
            <a:endParaRPr lang="en-US" sz="800" dirty="0" smtClean="0"/>
          </a:p>
          <a:p>
            <a:pPr marL="731520" lvl="2" indent="-182880" fontAlgn="auto">
              <a:spcAft>
                <a:spcPts val="0"/>
              </a:spcAft>
              <a:defRPr/>
            </a:pPr>
            <a:r>
              <a:rPr lang="en-US" sz="2400" dirty="0" smtClean="0"/>
              <a:t>Indicate payroll week-end date, not check issue date</a:t>
            </a:r>
          </a:p>
          <a:p>
            <a:pPr marL="548640" lvl="2" indent="0" fontAlgn="auto">
              <a:spcAft>
                <a:spcPts val="0"/>
              </a:spcAft>
              <a:buNone/>
              <a:defRPr/>
            </a:pPr>
            <a:endParaRPr lang="en-US" sz="800" dirty="0"/>
          </a:p>
          <a:p>
            <a:pPr marL="731520" lvl="2" indent="-182880" fontAlgn="auto">
              <a:spcAft>
                <a:spcPts val="0"/>
              </a:spcAft>
              <a:defRPr/>
            </a:pPr>
            <a:r>
              <a:rPr lang="en-US" sz="2400" dirty="0" smtClean="0"/>
              <a:t>Estimated earnings are not accepted by the Board</a:t>
            </a:r>
          </a:p>
          <a:p>
            <a:pPr marL="731520" lvl="2" indent="-182880" fontAlgn="auto">
              <a:spcAft>
                <a:spcPts val="0"/>
              </a:spcAft>
              <a:defRPr/>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Effect transition="in" filter="randombar(horizontal)">
                                      <p:cBhvr>
                                        <p:cTn id="7" dur="500"/>
                                        <p:tgtEl>
                                          <p:spTgt spid="358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5843">
                                            <p:txEl>
                                              <p:pRg st="2" end="2"/>
                                            </p:txEl>
                                          </p:spTgt>
                                        </p:tgtEl>
                                        <p:attrNameLst>
                                          <p:attrName>style.visibility</p:attrName>
                                        </p:attrNameLst>
                                      </p:cBhvr>
                                      <p:to>
                                        <p:strVal val="visible"/>
                                      </p:to>
                                    </p:set>
                                    <p:animEffect transition="in" filter="randombar(horizontal)">
                                      <p:cBhvr>
                                        <p:cTn id="12" dur="500"/>
                                        <p:tgtEl>
                                          <p:spTgt spid="3584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5843">
                                            <p:txEl>
                                              <p:pRg st="3" end="3"/>
                                            </p:txEl>
                                          </p:spTgt>
                                        </p:tgtEl>
                                        <p:attrNameLst>
                                          <p:attrName>style.visibility</p:attrName>
                                        </p:attrNameLst>
                                      </p:cBhvr>
                                      <p:to>
                                        <p:strVal val="visible"/>
                                      </p:to>
                                    </p:set>
                                    <p:animEffect transition="in" filter="randombar(horizontal)">
                                      <p:cBhvr>
                                        <p:cTn id="17" dur="500"/>
                                        <p:tgtEl>
                                          <p:spTgt spid="35843">
                                            <p:txEl>
                                              <p:pRg st="3" end="3"/>
                                            </p:txEl>
                                          </p:spTgt>
                                        </p:tgtEl>
                                      </p:cBhvr>
                                    </p:animEffect>
                                  </p:childTnLst>
                                </p:cTn>
                              </p:par>
                              <p:par>
                                <p:cTn id="18" presetID="14" presetClass="entr" presetSubtype="10" fill="hold" grpId="0" nodeType="withEffect">
                                  <p:stCondLst>
                                    <p:cond delay="0"/>
                                  </p:stCondLst>
                                  <p:childTnLst>
                                    <p:set>
                                      <p:cBhvr>
                                        <p:cTn id="19" dur="1" fill="hold">
                                          <p:stCondLst>
                                            <p:cond delay="0"/>
                                          </p:stCondLst>
                                        </p:cTn>
                                        <p:tgtEl>
                                          <p:spTgt spid="35843">
                                            <p:txEl>
                                              <p:pRg st="4" end="4"/>
                                            </p:txEl>
                                          </p:spTgt>
                                        </p:tgtEl>
                                        <p:attrNameLst>
                                          <p:attrName>style.visibility</p:attrName>
                                        </p:attrNameLst>
                                      </p:cBhvr>
                                      <p:to>
                                        <p:strVal val="visible"/>
                                      </p:to>
                                    </p:set>
                                    <p:animEffect transition="in" filter="randombar(horizontal)">
                                      <p:cBhvr>
                                        <p:cTn id="20" dur="500"/>
                                        <p:tgtEl>
                                          <p:spTgt spid="3584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35843">
                                            <p:txEl>
                                              <p:pRg st="6" end="6"/>
                                            </p:txEl>
                                          </p:spTgt>
                                        </p:tgtEl>
                                        <p:attrNameLst>
                                          <p:attrName>style.visibility</p:attrName>
                                        </p:attrNameLst>
                                      </p:cBhvr>
                                      <p:to>
                                        <p:strVal val="visible"/>
                                      </p:to>
                                    </p:set>
                                    <p:animEffect transition="in" filter="randombar(horizontal)">
                                      <p:cBhvr>
                                        <p:cTn id="25" dur="500"/>
                                        <p:tgtEl>
                                          <p:spTgt spid="35843">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35843">
                                            <p:txEl>
                                              <p:pRg st="8" end="8"/>
                                            </p:txEl>
                                          </p:spTgt>
                                        </p:tgtEl>
                                        <p:attrNameLst>
                                          <p:attrName>style.visibility</p:attrName>
                                        </p:attrNameLst>
                                      </p:cBhvr>
                                      <p:to>
                                        <p:strVal val="visible"/>
                                      </p:to>
                                    </p:set>
                                    <p:animEffect transition="in" filter="randombar(horizontal)">
                                      <p:cBhvr>
                                        <p:cTn id="30" dur="500"/>
                                        <p:tgtEl>
                                          <p:spTgt spid="35843">
                                            <p:txEl>
                                              <p:pRg st="8" end="8"/>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35843">
                                            <p:txEl>
                                              <p:pRg st="10" end="10"/>
                                            </p:txEl>
                                          </p:spTgt>
                                        </p:tgtEl>
                                        <p:attrNameLst>
                                          <p:attrName>style.visibility</p:attrName>
                                        </p:attrNameLst>
                                      </p:cBhvr>
                                      <p:to>
                                        <p:strVal val="visible"/>
                                      </p:to>
                                    </p:set>
                                    <p:animEffect transition="in" filter="randombar(horizontal)">
                                      <p:cBhvr>
                                        <p:cTn id="35" dur="500"/>
                                        <p:tgtEl>
                                          <p:spTgt spid="35843">
                                            <p:txEl>
                                              <p:pRg st="10" end="1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grpId="0" nodeType="clickEffect">
                                  <p:stCondLst>
                                    <p:cond delay="0"/>
                                  </p:stCondLst>
                                  <p:childTnLst>
                                    <p:set>
                                      <p:cBhvr>
                                        <p:cTn id="39" dur="1" fill="hold">
                                          <p:stCondLst>
                                            <p:cond delay="0"/>
                                          </p:stCondLst>
                                        </p:cTn>
                                        <p:tgtEl>
                                          <p:spTgt spid="35843">
                                            <p:txEl>
                                              <p:pRg st="12" end="12"/>
                                            </p:txEl>
                                          </p:spTgt>
                                        </p:tgtEl>
                                        <p:attrNameLst>
                                          <p:attrName>style.visibility</p:attrName>
                                        </p:attrNameLst>
                                      </p:cBhvr>
                                      <p:to>
                                        <p:strVal val="visible"/>
                                      </p:to>
                                    </p:set>
                                    <p:animEffect transition="in" filter="randombar(horizontal)">
                                      <p:cBhvr>
                                        <p:cTn id="40" dur="500"/>
                                        <p:tgtEl>
                                          <p:spTgt spid="3584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0" y="228600"/>
            <a:ext cx="9144000" cy="838200"/>
          </a:xfrm>
        </p:spPr>
        <p:txBody>
          <a:bodyPr>
            <a:normAutofit/>
          </a:bodyPr>
          <a:lstStyle/>
          <a:p>
            <a:pPr fontAlgn="auto">
              <a:spcAft>
                <a:spcPts val="0"/>
              </a:spcAft>
              <a:defRPr/>
            </a:pPr>
            <a:r>
              <a:rPr lang="en-US" sz="4400" b="1" dirty="0" smtClean="0">
                <a:effectLst>
                  <a:outerShdw blurRad="38100" dist="38100" dir="2700000" algn="tl">
                    <a:srgbClr val="000000">
                      <a:alpha val="43137"/>
                    </a:srgbClr>
                  </a:outerShdw>
                </a:effectLst>
              </a:rPr>
              <a:t>What is the Employer’s Role?</a:t>
            </a:r>
            <a:r>
              <a:rPr lang="en-US" sz="4400" dirty="0" smtClean="0">
                <a:effectLst>
                  <a:outerShdw blurRad="38100" dist="38100" dir="2700000" algn="tl">
                    <a:srgbClr val="000000">
                      <a:alpha val="43137"/>
                    </a:srgbClr>
                  </a:outerShdw>
                </a:effectLst>
              </a:rPr>
              <a:t> </a:t>
            </a:r>
          </a:p>
        </p:txBody>
      </p:sp>
      <p:sp>
        <p:nvSpPr>
          <p:cNvPr id="225283" name="Rectangle 3"/>
          <p:cNvSpPr>
            <a:spLocks noGrp="1" noChangeArrowheads="1"/>
          </p:cNvSpPr>
          <p:nvPr>
            <p:ph idx="1"/>
          </p:nvPr>
        </p:nvSpPr>
        <p:spPr>
          <a:xfrm>
            <a:off x="152400" y="990600"/>
            <a:ext cx="8839200" cy="5867400"/>
          </a:xfrm>
        </p:spPr>
        <p:txBody>
          <a:bodyPr rtlCol="0">
            <a:normAutofit/>
          </a:bodyPr>
          <a:lstStyle/>
          <a:p>
            <a:pPr marL="182880" indent="-182880" fontAlgn="auto">
              <a:spcAft>
                <a:spcPts val="0"/>
              </a:spcAft>
              <a:defRPr/>
            </a:pPr>
            <a:r>
              <a:rPr lang="en-US" sz="2800" b="1" dirty="0" smtClean="0"/>
              <a:t>Fringe Benefits Worksheet (WCB-2B)</a:t>
            </a:r>
          </a:p>
          <a:p>
            <a:pPr lvl="1" indent="-182880" fontAlgn="auto">
              <a:spcAft>
                <a:spcPts val="0"/>
              </a:spcAft>
              <a:defRPr/>
            </a:pPr>
            <a:r>
              <a:rPr lang="en-US" sz="2600" dirty="0" smtClean="0"/>
              <a:t>Due within 30 days of employer’s notice or knowledge of claim for compensation</a:t>
            </a:r>
            <a:r>
              <a:rPr lang="en-US" sz="2600" b="1" dirty="0" smtClean="0"/>
              <a:t> </a:t>
            </a:r>
            <a:r>
              <a:rPr lang="en-US" sz="2600" dirty="0" smtClean="0"/>
              <a:t>(same as wage statement)</a:t>
            </a:r>
          </a:p>
          <a:p>
            <a:pPr lvl="1" indent="0" fontAlgn="auto">
              <a:spcAft>
                <a:spcPts val="0"/>
              </a:spcAft>
              <a:buFontTx/>
              <a:buNone/>
              <a:defRPr/>
            </a:pPr>
            <a:endParaRPr lang="en-US" sz="1000" b="1" dirty="0" smtClean="0"/>
          </a:p>
          <a:p>
            <a:pPr marL="458470" lvl="1" indent="-182880" fontAlgn="auto">
              <a:spcAft>
                <a:spcPts val="0"/>
              </a:spcAft>
              <a:defRPr/>
            </a:pPr>
            <a:r>
              <a:rPr lang="en-US" sz="2600" dirty="0" smtClean="0"/>
              <a:t>Fringes are added to the AWW if they are discontinued</a:t>
            </a:r>
          </a:p>
          <a:p>
            <a:pPr marL="731520" lvl="2" indent="-182880" fontAlgn="auto">
              <a:spcAft>
                <a:spcPts val="0"/>
              </a:spcAft>
              <a:buFontTx/>
              <a:buNone/>
              <a:defRPr/>
            </a:pPr>
            <a:endParaRPr lang="en-US" sz="900" dirty="0" smtClean="0"/>
          </a:p>
          <a:p>
            <a:pPr marL="458470" lvl="1" indent="-182880" fontAlgn="auto">
              <a:spcAft>
                <a:spcPts val="0"/>
              </a:spcAft>
              <a:defRPr/>
            </a:pPr>
            <a:r>
              <a:rPr lang="en-US" sz="2600" dirty="0" smtClean="0"/>
              <a:t>Includes </a:t>
            </a:r>
            <a:r>
              <a:rPr lang="en-US" sz="2600" u="sng" dirty="0" smtClean="0"/>
              <a:t>employer cost</a:t>
            </a:r>
            <a:r>
              <a:rPr lang="en-US" sz="2600" dirty="0" smtClean="0"/>
              <a:t> of health/dental/life insurance, 401K, pension, education, etc., </a:t>
            </a:r>
            <a:r>
              <a:rPr lang="en-US" sz="2600" u="sng" dirty="0" smtClean="0"/>
              <a:t>at the time of injury</a:t>
            </a:r>
          </a:p>
          <a:p>
            <a:pPr marL="275590" lvl="1" indent="0" fontAlgn="auto">
              <a:spcAft>
                <a:spcPts val="0"/>
              </a:spcAft>
              <a:buNone/>
              <a:defRPr/>
            </a:pPr>
            <a:endParaRPr lang="en-US" sz="800" dirty="0"/>
          </a:p>
          <a:p>
            <a:pPr marL="458470" lvl="1" indent="-182880" fontAlgn="auto">
              <a:spcAft>
                <a:spcPts val="0"/>
              </a:spcAft>
              <a:defRPr/>
            </a:pPr>
            <a:r>
              <a:rPr lang="en-US" sz="2600" dirty="0" smtClean="0"/>
              <a:t>Does not include reimbursement to employee for expenses on behalf of employer (travel, lodging, etc.) </a:t>
            </a:r>
          </a:p>
          <a:p>
            <a:pPr marL="275590" lvl="1" indent="0" fontAlgn="auto">
              <a:spcAft>
                <a:spcPts val="0"/>
              </a:spcAft>
              <a:buNone/>
              <a:defRPr/>
            </a:pPr>
            <a:endParaRPr lang="en-US" sz="800" dirty="0"/>
          </a:p>
          <a:p>
            <a:pPr marL="458470" lvl="1" indent="-182880" fontAlgn="auto">
              <a:spcAft>
                <a:spcPts val="0"/>
              </a:spcAft>
              <a:defRPr/>
            </a:pPr>
            <a:r>
              <a:rPr lang="en-US" sz="2600" dirty="0" smtClean="0"/>
              <a:t>Any fringe “provided” must also indicate if it continues, and indicate the weekly cost to the employer</a:t>
            </a:r>
          </a:p>
          <a:p>
            <a:pPr marL="275590" lvl="1" indent="0" fontAlgn="auto">
              <a:spcAft>
                <a:spcPts val="0"/>
              </a:spcAft>
              <a:buNone/>
              <a:defRPr/>
            </a:pPr>
            <a:endParaRPr lang="en-US" sz="2600" dirty="0"/>
          </a:p>
          <a:p>
            <a:pPr marL="458470" lvl="1" indent="-182880" fontAlgn="auto">
              <a:spcAft>
                <a:spcPts val="0"/>
              </a:spcAft>
              <a:defRPr/>
            </a:pPr>
            <a:endParaRPr lang="en-US" sz="2600" dirty="0" smtClean="0"/>
          </a:p>
          <a:p>
            <a:pPr marL="458470" lvl="1" indent="-182880" fontAlgn="auto">
              <a:spcAft>
                <a:spcPts val="0"/>
              </a:spcAft>
              <a:defRPr/>
            </a:pPr>
            <a:endParaRPr lang="en-US" sz="2600" dirty="0"/>
          </a:p>
          <a:p>
            <a:pPr marL="458470" lvl="1" indent="-182880" fontAlgn="auto">
              <a:spcAft>
                <a:spcPts val="0"/>
              </a:spcAft>
              <a:defRPr/>
            </a:pPr>
            <a:endParaRPr lang="en-US" sz="2600" dirty="0" smtClean="0"/>
          </a:p>
          <a:p>
            <a:pPr marL="275590" lvl="1" indent="0" fontAlgn="auto">
              <a:spcAft>
                <a:spcPts val="0"/>
              </a:spcAft>
              <a:buNone/>
              <a:defRPr/>
            </a:pPr>
            <a:endParaRPr lang="en-US" sz="800" dirty="0"/>
          </a:p>
          <a:p>
            <a:pPr marL="275590" lvl="1" indent="0" fontAlgn="auto">
              <a:spcAft>
                <a:spcPts val="0"/>
              </a:spcAft>
              <a:buNone/>
              <a:defRPr/>
            </a:pPr>
            <a:endParaRPr lang="en-US" sz="800" dirty="0" smtClean="0"/>
          </a:p>
          <a:p>
            <a:pPr marL="548640" lvl="2" indent="0" fontAlgn="auto">
              <a:spcAft>
                <a:spcPts val="0"/>
              </a:spcAft>
              <a:buNone/>
              <a:defRPr/>
            </a:pPr>
            <a:endParaRPr lang="en-US" sz="800" dirty="0" smtClean="0"/>
          </a:p>
          <a:p>
            <a:pPr marL="458470" lvl="1" indent="-182880" fontAlgn="auto">
              <a:spcAft>
                <a:spcPts val="0"/>
              </a:spcAft>
              <a:defRPr/>
            </a:pPr>
            <a:endParaRPr lang="en-US" sz="2600" dirty="0" smtClean="0"/>
          </a:p>
          <a:p>
            <a:pPr marL="731520" lvl="2" indent="-182880" fontAlgn="auto">
              <a:spcAft>
                <a:spcPts val="0"/>
              </a:spcAft>
              <a:defRPr/>
            </a:pPr>
            <a:endParaRPr lang="en-US" dirty="0" smtClean="0"/>
          </a:p>
        </p:txBody>
      </p:sp>
    </p:spTree>
    <p:extLst>
      <p:ext uri="{BB962C8B-B14F-4D97-AF65-F5344CB8AC3E}">
        <p14:creationId xmlns:p14="http://schemas.microsoft.com/office/powerpoint/2010/main" val="1440653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2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528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528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528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528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528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8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6"/>
          <p:cNvSpPr>
            <a:spLocks noChangeArrowheads="1"/>
          </p:cNvSpPr>
          <p:nvPr/>
        </p:nvSpPr>
        <p:spPr bwMode="gray">
          <a:xfrm>
            <a:off x="0" y="274638"/>
            <a:ext cx="9144000" cy="1249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07763" dir="18900000" algn="ctr" rotWithShape="0">
                    <a:srgbClr val="000000">
                      <a:alpha val="50000"/>
                    </a:srgbClr>
                  </a:outerShdw>
                </a:effectLst>
              </a14:hiddenEffects>
            </a:ext>
          </a:extLst>
        </p:spPr>
        <p:txBody>
          <a:bodyPr anchor="ctr"/>
          <a:lstStyle/>
          <a:p>
            <a:pPr algn="ctr"/>
            <a:r>
              <a:rPr lang="en-US" sz="3200" b="1" dirty="0">
                <a:solidFill>
                  <a:schemeClr val="tx2"/>
                </a:solidFill>
                <a:effectLst>
                  <a:outerShdw blurRad="38100" dist="38100" dir="2700000" algn="tl">
                    <a:srgbClr val="000000">
                      <a:alpha val="43137"/>
                    </a:srgbClr>
                  </a:outerShdw>
                </a:effectLst>
              </a:rPr>
              <a:t>What are the Risks of Doing </a:t>
            </a:r>
            <a:r>
              <a:rPr lang="en-US" sz="3200" b="1" dirty="0" smtClean="0">
                <a:solidFill>
                  <a:schemeClr val="tx2"/>
                </a:solidFill>
                <a:effectLst>
                  <a:outerShdw blurRad="38100" dist="38100" dir="2700000" algn="tl">
                    <a:srgbClr val="000000">
                      <a:alpha val="43137"/>
                    </a:srgbClr>
                  </a:outerShdw>
                </a:effectLst>
              </a:rPr>
              <a:t>Things Wrong</a:t>
            </a:r>
            <a:r>
              <a:rPr lang="en-US" sz="3200" b="1" dirty="0">
                <a:solidFill>
                  <a:schemeClr val="tx2"/>
                </a:solidFill>
                <a:effectLst>
                  <a:outerShdw blurRad="38100" dist="38100" dir="2700000" algn="tl">
                    <a:srgbClr val="000000">
                      <a:alpha val="43137"/>
                    </a:srgbClr>
                  </a:outerShdw>
                </a:effectLst>
              </a:rPr>
              <a:t>?</a:t>
            </a:r>
            <a:r>
              <a:rPr lang="en-US" sz="3200" dirty="0">
                <a:solidFill>
                  <a:schemeClr val="tx2"/>
                </a:solidFill>
                <a:effectLst>
                  <a:outerShdw blurRad="38100" dist="38100" dir="2700000" algn="tl">
                    <a:srgbClr val="000000">
                      <a:alpha val="43137"/>
                    </a:srgbClr>
                  </a:outerShdw>
                </a:effectLst>
              </a:rPr>
              <a:t> </a:t>
            </a:r>
          </a:p>
        </p:txBody>
      </p:sp>
      <p:pic>
        <p:nvPicPr>
          <p:cNvPr id="61443" name="Content Placeholder 2"/>
          <p:cNvPicPr>
            <a:picLocks noGrp="1" noChangeAspect="1"/>
          </p:cNvPicPr>
          <p:nvPr>
            <p:ph/>
          </p:nvPr>
        </p:nvPicPr>
        <p:blipFill>
          <a:blip r:embed="rId3">
            <a:extLst>
              <a:ext uri="{28A0092B-C50C-407E-A947-70E740481C1C}">
                <a14:useLocalDpi xmlns:a14="http://schemas.microsoft.com/office/drawing/2010/main" val="0"/>
              </a:ext>
            </a:extLst>
          </a:blip>
          <a:srcRect/>
          <a:stretch>
            <a:fillRect/>
          </a:stretch>
        </p:blipFill>
        <p:spPr>
          <a:xfrm>
            <a:off x="1752600" y="1981200"/>
            <a:ext cx="5486400" cy="4038600"/>
          </a:xfrm>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0" y="274638"/>
            <a:ext cx="9144000" cy="868362"/>
          </a:xfrm>
        </p:spPr>
        <p:txBody>
          <a:bodyPr>
            <a:normAutofit/>
          </a:bodyPr>
          <a:lstStyle/>
          <a:p>
            <a:pPr algn="ctr" fontAlgn="auto">
              <a:spcAft>
                <a:spcPts val="0"/>
              </a:spcAft>
              <a:defRPr/>
            </a:pPr>
            <a:r>
              <a:rPr lang="en-US" sz="3400" b="1" dirty="0" smtClean="0">
                <a:effectLst>
                  <a:outerShdw blurRad="38100" dist="38100" dir="2700000" algn="tl">
                    <a:srgbClr val="000000">
                      <a:alpha val="43137"/>
                    </a:srgbClr>
                  </a:outerShdw>
                </a:effectLst>
              </a:rPr>
              <a:t>What are the Risks of Doing Things Wrong?</a:t>
            </a:r>
            <a:r>
              <a:rPr lang="en-US" sz="3400" dirty="0" smtClean="0">
                <a:effectLst>
                  <a:outerShdw blurRad="38100" dist="38100" dir="2700000" algn="tl">
                    <a:srgbClr val="000000">
                      <a:alpha val="43137"/>
                    </a:srgbClr>
                  </a:outerShdw>
                </a:effectLst>
              </a:rPr>
              <a:t> </a:t>
            </a:r>
          </a:p>
        </p:txBody>
      </p:sp>
      <p:sp>
        <p:nvSpPr>
          <p:cNvPr id="233475" name="Rectangle 3"/>
          <p:cNvSpPr>
            <a:spLocks noGrp="1" noChangeArrowheads="1"/>
          </p:cNvSpPr>
          <p:nvPr>
            <p:ph idx="1"/>
          </p:nvPr>
        </p:nvSpPr>
        <p:spPr>
          <a:xfrm>
            <a:off x="0" y="1447800"/>
            <a:ext cx="9144000" cy="5181600"/>
          </a:xfrm>
        </p:spPr>
        <p:txBody>
          <a:bodyPr/>
          <a:lstStyle/>
          <a:p>
            <a:r>
              <a:rPr lang="en-US" sz="2800" b="1" dirty="0" smtClean="0"/>
              <a:t>Lost Time FROI Reporting Obligation - 7 Days</a:t>
            </a:r>
            <a:endParaRPr lang="en-US" sz="2000" dirty="0" smtClean="0"/>
          </a:p>
          <a:p>
            <a:pPr lvl="1"/>
            <a:endParaRPr lang="en-US" dirty="0" smtClean="0"/>
          </a:p>
          <a:p>
            <a:pPr lvl="1"/>
            <a:r>
              <a:rPr lang="en-US" sz="2400" b="1" dirty="0" smtClean="0"/>
              <a:t>$100 fine</a:t>
            </a:r>
            <a:r>
              <a:rPr lang="en-US" sz="2400" dirty="0" smtClean="0"/>
              <a:t> applies to Lost Time FROIs that are filed </a:t>
            </a:r>
            <a:r>
              <a:rPr lang="en-US" sz="2400" b="1" dirty="0" smtClean="0"/>
              <a:t>later than 7 days beyond employer’s notice or knowledge of incapacity.</a:t>
            </a:r>
          </a:p>
          <a:p>
            <a:pPr lvl="1"/>
            <a:endParaRPr lang="en-US" sz="1000" dirty="0" smtClean="0"/>
          </a:p>
          <a:p>
            <a:pPr lvl="1"/>
            <a:r>
              <a:rPr lang="en-US" sz="2400" dirty="0" smtClean="0"/>
              <a:t>The Board may reduce the fine, depending upon the circumstances. </a:t>
            </a:r>
          </a:p>
          <a:p>
            <a:pPr marL="274637" lvl="1" indent="0">
              <a:buNone/>
            </a:pPr>
            <a:endParaRPr lang="en-US" sz="800" dirty="0" smtClean="0"/>
          </a:p>
          <a:p>
            <a:pPr lvl="1"/>
            <a:r>
              <a:rPr lang="en-US" sz="2400" dirty="0" smtClean="0"/>
              <a:t>Penalties may also apply to</a:t>
            </a:r>
          </a:p>
          <a:p>
            <a:pPr marL="274637" lvl="1" indent="0">
              <a:buNone/>
            </a:pPr>
            <a:r>
              <a:rPr lang="en-US" sz="2400" dirty="0"/>
              <a:t> </a:t>
            </a:r>
            <a:r>
              <a:rPr lang="en-US" sz="2400" dirty="0" smtClean="0"/>
              <a:t>  other late forms, such as the</a:t>
            </a:r>
          </a:p>
          <a:p>
            <a:pPr marL="274637" lvl="1" indent="0">
              <a:buNone/>
            </a:pPr>
            <a:r>
              <a:rPr lang="en-US" sz="2400" dirty="0"/>
              <a:t> </a:t>
            </a:r>
            <a:r>
              <a:rPr lang="en-US" sz="2400" dirty="0" smtClean="0"/>
              <a:t>  wage statement and fringe </a:t>
            </a:r>
          </a:p>
          <a:p>
            <a:pPr marL="274637" lvl="1" indent="0">
              <a:buNone/>
            </a:pPr>
            <a:r>
              <a:rPr lang="en-US" sz="2400" dirty="0"/>
              <a:t> </a:t>
            </a:r>
            <a:r>
              <a:rPr lang="en-US" sz="2400" dirty="0" smtClean="0"/>
              <a:t>  benefits worksheet. </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57800" y="4419600"/>
            <a:ext cx="2896100" cy="192024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clickEffect">
                                  <p:stCondLst>
                                    <p:cond delay="0"/>
                                  </p:stCondLst>
                                  <p:childTnLst>
                                    <p:set>
                                      <p:cBhvr>
                                        <p:cTn id="6" dur="1" fill="hold">
                                          <p:stCondLst>
                                            <p:cond delay="0"/>
                                          </p:stCondLst>
                                        </p:cTn>
                                        <p:tgtEl>
                                          <p:spTgt spid="233475">
                                            <p:txEl>
                                              <p:pRg st="2" end="2"/>
                                            </p:txEl>
                                          </p:spTgt>
                                        </p:tgtEl>
                                        <p:attrNameLst>
                                          <p:attrName>style.visibility</p:attrName>
                                        </p:attrNameLst>
                                      </p:cBhvr>
                                      <p:to>
                                        <p:strVal val="visible"/>
                                      </p:to>
                                    </p:set>
                                    <p:animEffect transition="in" filter="barn(inHorizontal)">
                                      <p:cBhvr>
                                        <p:cTn id="7" dur="500"/>
                                        <p:tgtEl>
                                          <p:spTgt spid="23347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33475">
                                            <p:txEl>
                                              <p:pRg st="4" end="4"/>
                                            </p:txEl>
                                          </p:spTgt>
                                        </p:tgtEl>
                                        <p:attrNameLst>
                                          <p:attrName>style.visibility</p:attrName>
                                        </p:attrNameLst>
                                      </p:cBhvr>
                                      <p:to>
                                        <p:strVal val="visible"/>
                                      </p:to>
                                    </p:set>
                                    <p:animEffect transition="in" filter="barn(inVertical)">
                                      <p:cBhvr>
                                        <p:cTn id="12" dur="500"/>
                                        <p:tgtEl>
                                          <p:spTgt spid="23347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33475">
                                            <p:txEl>
                                              <p:pRg st="6" end="6"/>
                                            </p:txEl>
                                          </p:spTgt>
                                        </p:tgtEl>
                                        <p:attrNameLst>
                                          <p:attrName>style.visibility</p:attrName>
                                        </p:attrNameLst>
                                      </p:cBhvr>
                                      <p:to>
                                        <p:strVal val="visible"/>
                                      </p:to>
                                    </p:set>
                                    <p:animEffect transition="in" filter="barn(inVertical)">
                                      <p:cBhvr>
                                        <p:cTn id="17" dur="500"/>
                                        <p:tgtEl>
                                          <p:spTgt spid="233475">
                                            <p:txEl>
                                              <p:pRg st="6" end="6"/>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233475">
                                            <p:txEl>
                                              <p:pRg st="7" end="7"/>
                                            </p:txEl>
                                          </p:spTgt>
                                        </p:tgtEl>
                                        <p:attrNameLst>
                                          <p:attrName>style.visibility</p:attrName>
                                        </p:attrNameLst>
                                      </p:cBhvr>
                                      <p:to>
                                        <p:strVal val="visible"/>
                                      </p:to>
                                    </p:set>
                                    <p:animEffect transition="in" filter="barn(inVertical)">
                                      <p:cBhvr>
                                        <p:cTn id="20" dur="500"/>
                                        <p:tgtEl>
                                          <p:spTgt spid="233475">
                                            <p:txEl>
                                              <p:pRg st="7" end="7"/>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233475">
                                            <p:txEl>
                                              <p:pRg st="8" end="8"/>
                                            </p:txEl>
                                          </p:spTgt>
                                        </p:tgtEl>
                                        <p:attrNameLst>
                                          <p:attrName>style.visibility</p:attrName>
                                        </p:attrNameLst>
                                      </p:cBhvr>
                                      <p:to>
                                        <p:strVal val="visible"/>
                                      </p:to>
                                    </p:set>
                                    <p:animEffect transition="in" filter="barn(inVertical)">
                                      <p:cBhvr>
                                        <p:cTn id="23" dur="500"/>
                                        <p:tgtEl>
                                          <p:spTgt spid="233475">
                                            <p:txEl>
                                              <p:pRg st="8" end="8"/>
                                            </p:txEl>
                                          </p:spTgt>
                                        </p:tgtEl>
                                      </p:cBhvr>
                                    </p:animEffect>
                                  </p:childTnLst>
                                </p:cTn>
                              </p:par>
                              <p:par>
                                <p:cTn id="24" presetID="16" presetClass="entr" presetSubtype="21" fill="hold" nodeType="withEffect">
                                  <p:stCondLst>
                                    <p:cond delay="0"/>
                                  </p:stCondLst>
                                  <p:childTnLst>
                                    <p:set>
                                      <p:cBhvr>
                                        <p:cTn id="25" dur="1" fill="hold">
                                          <p:stCondLst>
                                            <p:cond delay="0"/>
                                          </p:stCondLst>
                                        </p:cTn>
                                        <p:tgtEl>
                                          <p:spTgt spid="233475">
                                            <p:txEl>
                                              <p:pRg st="9" end="9"/>
                                            </p:txEl>
                                          </p:spTgt>
                                        </p:tgtEl>
                                        <p:attrNameLst>
                                          <p:attrName>style.visibility</p:attrName>
                                        </p:attrNameLst>
                                      </p:cBhvr>
                                      <p:to>
                                        <p:strVal val="visible"/>
                                      </p:to>
                                    </p:set>
                                    <p:animEffect transition="in" filter="barn(inVertical)">
                                      <p:cBhvr>
                                        <p:cTn id="26" dur="500"/>
                                        <p:tgtEl>
                                          <p:spTgt spid="23347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6"/>
          <p:cNvSpPr>
            <a:spLocks noGrp="1" noChangeArrowheads="1"/>
          </p:cNvSpPr>
          <p:nvPr>
            <p:ph type="title"/>
          </p:nvPr>
        </p:nvSpPr>
        <p:spPr bwMode="gray">
          <a:xfrm>
            <a:off x="0" y="0"/>
            <a:ext cx="9144000" cy="1600200"/>
          </a:xfrm>
          <a:extLst>
            <a:ext uri="{AF507438-7753-43E0-B8FC-AC1667EBCBE1}">
              <a14:hiddenEffects xmlns:a14="http://schemas.microsoft.com/office/drawing/2010/main">
                <a:effectLst>
                  <a:outerShdw dist="107763" dir="18900000" algn="ctr" rotWithShape="0">
                    <a:srgbClr val="000000">
                      <a:alpha val="50000"/>
                    </a:srgbClr>
                  </a:outerShdw>
                </a:effectLst>
              </a14:hiddenEffects>
            </a:ext>
          </a:extLst>
        </p:spPr>
        <p:txBody>
          <a:bodyPr>
            <a:normAutofit/>
          </a:bodyPr>
          <a:lstStyle/>
          <a:p>
            <a:pPr fontAlgn="auto">
              <a:spcAft>
                <a:spcPts val="0"/>
              </a:spcAft>
              <a:defRPr/>
            </a:pPr>
            <a:r>
              <a:rPr lang="en-US" sz="3400" b="1" dirty="0" smtClean="0">
                <a:effectLst>
                  <a:outerShdw blurRad="38100" dist="38100" dir="2700000" algn="tl">
                    <a:srgbClr val="000000">
                      <a:alpha val="43137"/>
                    </a:srgbClr>
                  </a:outerShdw>
                </a:effectLst>
              </a:rPr>
              <a:t>What are the Risks of Doing Things Wrong?</a:t>
            </a:r>
            <a:r>
              <a:rPr lang="en-US" sz="3400" dirty="0" smtClean="0">
                <a:effectLst>
                  <a:outerShdw blurRad="38100" dist="38100" dir="2700000" algn="tl">
                    <a:srgbClr val="000000">
                      <a:alpha val="43137"/>
                    </a:srgbClr>
                  </a:outerShdw>
                </a:effectLst>
              </a:rPr>
              <a:t> </a:t>
            </a:r>
          </a:p>
        </p:txBody>
      </p:sp>
      <p:sp>
        <p:nvSpPr>
          <p:cNvPr id="252931" name="Rectangle 3"/>
          <p:cNvSpPr>
            <a:spLocks noGrp="1" noChangeArrowheads="1"/>
          </p:cNvSpPr>
          <p:nvPr>
            <p:ph idx="1"/>
          </p:nvPr>
        </p:nvSpPr>
        <p:spPr>
          <a:xfrm>
            <a:off x="457200" y="2590800"/>
            <a:ext cx="8229600" cy="4267200"/>
          </a:xfrm>
        </p:spPr>
        <p:txBody>
          <a:bodyPr/>
          <a:lstStyle/>
          <a:p>
            <a:endParaRPr lang="en-US" dirty="0" smtClean="0"/>
          </a:p>
          <a:p>
            <a:endParaRPr lang="en-US" dirty="0" smtClean="0"/>
          </a:p>
          <a:p>
            <a:endParaRPr lang="en-US" b="1" dirty="0" smtClean="0"/>
          </a:p>
          <a:p>
            <a:r>
              <a:rPr lang="en-US" dirty="0" smtClean="0"/>
              <a:t>Late reports of lost time to insurers may result in late payments to employees.</a:t>
            </a:r>
          </a:p>
          <a:p>
            <a:endParaRPr lang="en-US" sz="1400" dirty="0" smtClean="0"/>
          </a:p>
          <a:p>
            <a:r>
              <a:rPr lang="en-US" dirty="0" smtClean="0"/>
              <a:t>In addition to the hardship imposed on the employee, employers may be responsible for additional penalties of $50 per day up to $1,500 (under Section 205.3) for these late payments.</a:t>
            </a:r>
          </a:p>
          <a:p>
            <a:pPr>
              <a:buFontTx/>
              <a:buNone/>
            </a:pPr>
            <a:endParaRPr lang="en-US" dirty="0" smtClean="0"/>
          </a:p>
        </p:txBody>
      </p:sp>
      <p:pic>
        <p:nvPicPr>
          <p:cNvPr id="63492"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295400"/>
            <a:ext cx="3108958"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52931">
                                            <p:txEl>
                                              <p:pRg st="3" end="3"/>
                                            </p:txEl>
                                          </p:spTgt>
                                        </p:tgtEl>
                                        <p:attrNameLst>
                                          <p:attrName>style.visibility</p:attrName>
                                        </p:attrNameLst>
                                      </p:cBhvr>
                                      <p:to>
                                        <p:strVal val="visible"/>
                                      </p:to>
                                    </p:set>
                                    <p:anim calcmode="lin" valueType="num">
                                      <p:cBhvr additive="base">
                                        <p:cTn id="7" dur="500" fill="hold"/>
                                        <p:tgtEl>
                                          <p:spTgt spid="252931">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5293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52931">
                                            <p:txEl>
                                              <p:pRg st="5" end="5"/>
                                            </p:txEl>
                                          </p:spTgt>
                                        </p:tgtEl>
                                        <p:attrNameLst>
                                          <p:attrName>style.visibility</p:attrName>
                                        </p:attrNameLst>
                                      </p:cBhvr>
                                      <p:to>
                                        <p:strVal val="visible"/>
                                      </p:to>
                                    </p:set>
                                    <p:anim calcmode="lin" valueType="num">
                                      <p:cBhvr additive="base">
                                        <p:cTn id="13" dur="500" fill="hold"/>
                                        <p:tgtEl>
                                          <p:spTgt spid="252931">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5293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0" y="274638"/>
            <a:ext cx="9144000" cy="868362"/>
          </a:xfrm>
        </p:spPr>
        <p:txBody>
          <a:bodyPr>
            <a:normAutofit/>
          </a:bodyPr>
          <a:lstStyle/>
          <a:p>
            <a:pPr algn="ctr" fontAlgn="auto">
              <a:spcAft>
                <a:spcPts val="0"/>
              </a:spcAft>
              <a:defRPr/>
            </a:pPr>
            <a:r>
              <a:rPr lang="en-US" sz="3400" b="1" dirty="0" smtClean="0">
                <a:effectLst>
                  <a:outerShdw blurRad="38100" dist="38100" dir="2700000" algn="tl">
                    <a:srgbClr val="000000">
                      <a:alpha val="43137"/>
                    </a:srgbClr>
                  </a:outerShdw>
                </a:effectLst>
              </a:rPr>
              <a:t>What are the Risks of Doing Things Wrong?</a:t>
            </a:r>
            <a:r>
              <a:rPr lang="en-US" sz="3400" dirty="0" smtClean="0">
                <a:effectLst>
                  <a:outerShdw blurRad="38100" dist="38100" dir="2700000" algn="tl">
                    <a:srgbClr val="000000">
                      <a:alpha val="43137"/>
                    </a:srgbClr>
                  </a:outerShdw>
                </a:effectLst>
              </a:rPr>
              <a:t> </a:t>
            </a:r>
          </a:p>
        </p:txBody>
      </p:sp>
      <p:sp>
        <p:nvSpPr>
          <p:cNvPr id="228355" name="Rectangle 3"/>
          <p:cNvSpPr>
            <a:spLocks noGrp="1" noChangeArrowheads="1"/>
          </p:cNvSpPr>
          <p:nvPr>
            <p:ph idx="1"/>
          </p:nvPr>
        </p:nvSpPr>
        <p:spPr>
          <a:xfrm>
            <a:off x="457200" y="1371600"/>
            <a:ext cx="8229600" cy="5334000"/>
          </a:xfrm>
        </p:spPr>
        <p:txBody>
          <a:bodyPr/>
          <a:lstStyle/>
          <a:p>
            <a:r>
              <a:rPr lang="en-US" dirty="0" smtClean="0"/>
              <a:t>A “Complaint for Audit” and/or a “Petition for Penalties” may be filed with the Board to investigate “questionable claims-handling”, “repeated unreasonably contested claims” or “willful violations” on one or more claims being handled by a specific insurer or employer.</a:t>
            </a:r>
          </a:p>
          <a:p>
            <a:endParaRPr lang="en-US" sz="800" dirty="0" smtClean="0"/>
          </a:p>
          <a:p>
            <a:pPr lvl="1"/>
            <a:r>
              <a:rPr lang="en-US" sz="2400" dirty="0" smtClean="0"/>
              <a:t>Can be filed by any party.</a:t>
            </a:r>
          </a:p>
          <a:p>
            <a:pPr lvl="1"/>
            <a:endParaRPr lang="en-US" sz="800" dirty="0" smtClean="0"/>
          </a:p>
          <a:p>
            <a:pPr lvl="1"/>
            <a:r>
              <a:rPr lang="en-US" sz="2400" dirty="0" smtClean="0"/>
              <a:t>Board staff investigates nature of complaint and determines scope of issues.</a:t>
            </a:r>
          </a:p>
          <a:p>
            <a:pPr marL="274637" lvl="1" indent="0">
              <a:buNone/>
            </a:pPr>
            <a:endParaRPr lang="en-US" sz="800" dirty="0" smtClean="0"/>
          </a:p>
          <a:p>
            <a:pPr lvl="1"/>
            <a:r>
              <a:rPr lang="en-US" sz="2400" dirty="0" smtClean="0"/>
              <a:t>May lead to audit of insurer’s and/or employer’s files to determine compliance with the Act.</a:t>
            </a:r>
          </a:p>
          <a:p>
            <a:pPr lvl="1"/>
            <a:endParaRPr lang="en-US" sz="800" dirty="0"/>
          </a:p>
          <a:p>
            <a:pPr lvl="1"/>
            <a:r>
              <a:rPr lang="en-US" sz="2400" dirty="0" smtClean="0"/>
              <a:t>May lead to penalties </a:t>
            </a:r>
            <a:r>
              <a:rPr lang="en-US" sz="2400" dirty="0"/>
              <a:t>under </a:t>
            </a:r>
            <a:r>
              <a:rPr lang="en-US" sz="2400" dirty="0" smtClean="0"/>
              <a:t>§359(2) of up to $25,000 and/or </a:t>
            </a:r>
            <a:r>
              <a:rPr lang="en-US" sz="2400" dirty="0"/>
              <a:t>under §360(2</a:t>
            </a:r>
            <a:r>
              <a:rPr lang="en-US" sz="2400" dirty="0" smtClean="0"/>
              <a:t>) of up to $10,000.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228355">
                                            <p:txEl>
                                              <p:pRg st="0" end="0"/>
                                            </p:txEl>
                                          </p:spTgt>
                                        </p:tgtEl>
                                        <p:attrNameLst>
                                          <p:attrName>style.visibility</p:attrName>
                                        </p:attrNameLst>
                                      </p:cBhvr>
                                      <p:to>
                                        <p:strVal val="visible"/>
                                      </p:to>
                                    </p:set>
                                    <p:animEffect transition="in" filter="randombar(horizontal)">
                                      <p:cBhvr>
                                        <p:cTn id="7" dur="500"/>
                                        <p:tgtEl>
                                          <p:spTgt spid="2283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7" presetClass="entr" presetSubtype="0" fill="hold" nodeType="clickEffect">
                                  <p:stCondLst>
                                    <p:cond delay="0"/>
                                  </p:stCondLst>
                                  <p:childTnLst>
                                    <p:set>
                                      <p:cBhvr>
                                        <p:cTn id="11" dur="1" fill="hold">
                                          <p:stCondLst>
                                            <p:cond delay="0"/>
                                          </p:stCondLst>
                                        </p:cTn>
                                        <p:tgtEl>
                                          <p:spTgt spid="228355">
                                            <p:txEl>
                                              <p:pRg st="2" end="2"/>
                                            </p:txEl>
                                          </p:spTgt>
                                        </p:tgtEl>
                                        <p:attrNameLst>
                                          <p:attrName>style.visibility</p:attrName>
                                        </p:attrNameLst>
                                      </p:cBhvr>
                                      <p:to>
                                        <p:strVal val="visible"/>
                                      </p:to>
                                    </p:set>
                                    <p:animEffect transition="in" filter="fade">
                                      <p:cBhvr>
                                        <p:cTn id="12" dur="1000"/>
                                        <p:tgtEl>
                                          <p:spTgt spid="228355">
                                            <p:txEl>
                                              <p:pRg st="2" end="2"/>
                                            </p:txEl>
                                          </p:spTgt>
                                        </p:tgtEl>
                                      </p:cBhvr>
                                    </p:animEffect>
                                    <p:anim calcmode="lin" valueType="num">
                                      <p:cBhvr>
                                        <p:cTn id="13" dur="1000" fill="hold"/>
                                        <p:tgtEl>
                                          <p:spTgt spid="228355">
                                            <p:txEl>
                                              <p:pRg st="2" end="2"/>
                                            </p:txEl>
                                          </p:spTgt>
                                        </p:tgtEl>
                                        <p:attrNameLst>
                                          <p:attrName>ppt_x</p:attrName>
                                        </p:attrNameLst>
                                      </p:cBhvr>
                                      <p:tavLst>
                                        <p:tav tm="0">
                                          <p:val>
                                            <p:strVal val="#ppt_x"/>
                                          </p:val>
                                        </p:tav>
                                        <p:tav tm="100000">
                                          <p:val>
                                            <p:strVal val="#ppt_x"/>
                                          </p:val>
                                        </p:tav>
                                      </p:tavLst>
                                    </p:anim>
                                    <p:anim calcmode="lin" valueType="num">
                                      <p:cBhvr>
                                        <p:cTn id="14" dur="900" decel="100000" fill="hold"/>
                                        <p:tgtEl>
                                          <p:spTgt spid="228355">
                                            <p:txEl>
                                              <p:pRg st="2" end="2"/>
                                            </p:txEl>
                                          </p:spTgt>
                                        </p:tgtEl>
                                        <p:attrNameLst>
                                          <p:attrName>ppt_y</p:attrName>
                                        </p:attrNameLst>
                                      </p:cBhvr>
                                      <p:tavLst>
                                        <p:tav tm="0">
                                          <p:val>
                                            <p:strVal val="#ppt_y+1"/>
                                          </p:val>
                                        </p:tav>
                                        <p:tav tm="100000">
                                          <p:val>
                                            <p:strVal val="#ppt_y-.03"/>
                                          </p:val>
                                        </p:tav>
                                      </p:tavLst>
                                    </p:anim>
                                    <p:anim calcmode="lin" valueType="num">
                                      <p:cBhvr>
                                        <p:cTn id="15" dur="100" accel="100000" fill="hold">
                                          <p:stCondLst>
                                            <p:cond delay="900"/>
                                          </p:stCondLst>
                                        </p:cTn>
                                        <p:tgtEl>
                                          <p:spTgt spid="228355">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37" presetClass="entr" presetSubtype="0" fill="hold" nodeType="clickEffect">
                                  <p:stCondLst>
                                    <p:cond delay="0"/>
                                  </p:stCondLst>
                                  <p:childTnLst>
                                    <p:set>
                                      <p:cBhvr>
                                        <p:cTn id="19" dur="1" fill="hold">
                                          <p:stCondLst>
                                            <p:cond delay="0"/>
                                          </p:stCondLst>
                                        </p:cTn>
                                        <p:tgtEl>
                                          <p:spTgt spid="228355">
                                            <p:txEl>
                                              <p:pRg st="4" end="4"/>
                                            </p:txEl>
                                          </p:spTgt>
                                        </p:tgtEl>
                                        <p:attrNameLst>
                                          <p:attrName>style.visibility</p:attrName>
                                        </p:attrNameLst>
                                      </p:cBhvr>
                                      <p:to>
                                        <p:strVal val="visible"/>
                                      </p:to>
                                    </p:set>
                                    <p:animEffect transition="in" filter="fade">
                                      <p:cBhvr>
                                        <p:cTn id="20" dur="1000"/>
                                        <p:tgtEl>
                                          <p:spTgt spid="228355">
                                            <p:txEl>
                                              <p:pRg st="4" end="4"/>
                                            </p:txEl>
                                          </p:spTgt>
                                        </p:tgtEl>
                                      </p:cBhvr>
                                    </p:animEffect>
                                    <p:anim calcmode="lin" valueType="num">
                                      <p:cBhvr>
                                        <p:cTn id="21" dur="1000" fill="hold"/>
                                        <p:tgtEl>
                                          <p:spTgt spid="228355">
                                            <p:txEl>
                                              <p:pRg st="4" end="4"/>
                                            </p:txEl>
                                          </p:spTgt>
                                        </p:tgtEl>
                                        <p:attrNameLst>
                                          <p:attrName>ppt_x</p:attrName>
                                        </p:attrNameLst>
                                      </p:cBhvr>
                                      <p:tavLst>
                                        <p:tav tm="0">
                                          <p:val>
                                            <p:strVal val="#ppt_x"/>
                                          </p:val>
                                        </p:tav>
                                        <p:tav tm="100000">
                                          <p:val>
                                            <p:strVal val="#ppt_x"/>
                                          </p:val>
                                        </p:tav>
                                      </p:tavLst>
                                    </p:anim>
                                    <p:anim calcmode="lin" valueType="num">
                                      <p:cBhvr>
                                        <p:cTn id="22" dur="900" decel="100000" fill="hold"/>
                                        <p:tgtEl>
                                          <p:spTgt spid="228355">
                                            <p:txEl>
                                              <p:pRg st="4" end="4"/>
                                            </p:txEl>
                                          </p:spTgt>
                                        </p:tgtEl>
                                        <p:attrNameLst>
                                          <p:attrName>ppt_y</p:attrName>
                                        </p:attrNameLst>
                                      </p:cBhvr>
                                      <p:tavLst>
                                        <p:tav tm="0">
                                          <p:val>
                                            <p:strVal val="#ppt_y+1"/>
                                          </p:val>
                                        </p:tav>
                                        <p:tav tm="100000">
                                          <p:val>
                                            <p:strVal val="#ppt_y-.03"/>
                                          </p:val>
                                        </p:tav>
                                      </p:tavLst>
                                    </p:anim>
                                    <p:anim calcmode="lin" valueType="num">
                                      <p:cBhvr>
                                        <p:cTn id="23" dur="100" accel="100000" fill="hold">
                                          <p:stCondLst>
                                            <p:cond delay="900"/>
                                          </p:stCondLst>
                                        </p:cTn>
                                        <p:tgtEl>
                                          <p:spTgt spid="228355">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37" presetClass="entr" presetSubtype="0" fill="hold" nodeType="clickEffect">
                                  <p:stCondLst>
                                    <p:cond delay="0"/>
                                  </p:stCondLst>
                                  <p:childTnLst>
                                    <p:set>
                                      <p:cBhvr>
                                        <p:cTn id="27" dur="1" fill="hold">
                                          <p:stCondLst>
                                            <p:cond delay="0"/>
                                          </p:stCondLst>
                                        </p:cTn>
                                        <p:tgtEl>
                                          <p:spTgt spid="228355">
                                            <p:txEl>
                                              <p:pRg st="6" end="6"/>
                                            </p:txEl>
                                          </p:spTgt>
                                        </p:tgtEl>
                                        <p:attrNameLst>
                                          <p:attrName>style.visibility</p:attrName>
                                        </p:attrNameLst>
                                      </p:cBhvr>
                                      <p:to>
                                        <p:strVal val="visible"/>
                                      </p:to>
                                    </p:set>
                                    <p:animEffect transition="in" filter="fade">
                                      <p:cBhvr>
                                        <p:cTn id="28" dur="1000"/>
                                        <p:tgtEl>
                                          <p:spTgt spid="228355">
                                            <p:txEl>
                                              <p:pRg st="6" end="6"/>
                                            </p:txEl>
                                          </p:spTgt>
                                        </p:tgtEl>
                                      </p:cBhvr>
                                    </p:animEffect>
                                    <p:anim calcmode="lin" valueType="num">
                                      <p:cBhvr>
                                        <p:cTn id="29" dur="1000" fill="hold"/>
                                        <p:tgtEl>
                                          <p:spTgt spid="228355">
                                            <p:txEl>
                                              <p:pRg st="6" end="6"/>
                                            </p:txEl>
                                          </p:spTgt>
                                        </p:tgtEl>
                                        <p:attrNameLst>
                                          <p:attrName>ppt_x</p:attrName>
                                        </p:attrNameLst>
                                      </p:cBhvr>
                                      <p:tavLst>
                                        <p:tav tm="0">
                                          <p:val>
                                            <p:strVal val="#ppt_x"/>
                                          </p:val>
                                        </p:tav>
                                        <p:tav tm="100000">
                                          <p:val>
                                            <p:strVal val="#ppt_x"/>
                                          </p:val>
                                        </p:tav>
                                      </p:tavLst>
                                    </p:anim>
                                    <p:anim calcmode="lin" valueType="num">
                                      <p:cBhvr>
                                        <p:cTn id="30" dur="900" decel="100000" fill="hold"/>
                                        <p:tgtEl>
                                          <p:spTgt spid="228355">
                                            <p:txEl>
                                              <p:pRg st="6" end="6"/>
                                            </p:txEl>
                                          </p:spTgt>
                                        </p:tgtEl>
                                        <p:attrNameLst>
                                          <p:attrName>ppt_y</p:attrName>
                                        </p:attrNameLst>
                                      </p:cBhvr>
                                      <p:tavLst>
                                        <p:tav tm="0">
                                          <p:val>
                                            <p:strVal val="#ppt_y+1"/>
                                          </p:val>
                                        </p:tav>
                                        <p:tav tm="100000">
                                          <p:val>
                                            <p:strVal val="#ppt_y-.03"/>
                                          </p:val>
                                        </p:tav>
                                      </p:tavLst>
                                    </p:anim>
                                    <p:anim calcmode="lin" valueType="num">
                                      <p:cBhvr>
                                        <p:cTn id="31" dur="100" accel="100000" fill="hold">
                                          <p:stCondLst>
                                            <p:cond delay="900"/>
                                          </p:stCondLst>
                                        </p:cTn>
                                        <p:tgtEl>
                                          <p:spTgt spid="228355">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37" presetClass="entr" presetSubtype="0" fill="hold" nodeType="clickEffect">
                                  <p:stCondLst>
                                    <p:cond delay="0"/>
                                  </p:stCondLst>
                                  <p:childTnLst>
                                    <p:set>
                                      <p:cBhvr>
                                        <p:cTn id="35" dur="1" fill="hold">
                                          <p:stCondLst>
                                            <p:cond delay="0"/>
                                          </p:stCondLst>
                                        </p:cTn>
                                        <p:tgtEl>
                                          <p:spTgt spid="228355">
                                            <p:txEl>
                                              <p:pRg st="8" end="8"/>
                                            </p:txEl>
                                          </p:spTgt>
                                        </p:tgtEl>
                                        <p:attrNameLst>
                                          <p:attrName>style.visibility</p:attrName>
                                        </p:attrNameLst>
                                      </p:cBhvr>
                                      <p:to>
                                        <p:strVal val="visible"/>
                                      </p:to>
                                    </p:set>
                                    <p:animEffect transition="in" filter="fade">
                                      <p:cBhvr>
                                        <p:cTn id="36" dur="1000"/>
                                        <p:tgtEl>
                                          <p:spTgt spid="228355">
                                            <p:txEl>
                                              <p:pRg st="8" end="8"/>
                                            </p:txEl>
                                          </p:spTgt>
                                        </p:tgtEl>
                                      </p:cBhvr>
                                    </p:animEffect>
                                    <p:anim calcmode="lin" valueType="num">
                                      <p:cBhvr>
                                        <p:cTn id="37" dur="1000" fill="hold"/>
                                        <p:tgtEl>
                                          <p:spTgt spid="228355">
                                            <p:txEl>
                                              <p:pRg st="8" end="8"/>
                                            </p:txEl>
                                          </p:spTgt>
                                        </p:tgtEl>
                                        <p:attrNameLst>
                                          <p:attrName>ppt_x</p:attrName>
                                        </p:attrNameLst>
                                      </p:cBhvr>
                                      <p:tavLst>
                                        <p:tav tm="0">
                                          <p:val>
                                            <p:strVal val="#ppt_x"/>
                                          </p:val>
                                        </p:tav>
                                        <p:tav tm="100000">
                                          <p:val>
                                            <p:strVal val="#ppt_x"/>
                                          </p:val>
                                        </p:tav>
                                      </p:tavLst>
                                    </p:anim>
                                    <p:anim calcmode="lin" valueType="num">
                                      <p:cBhvr>
                                        <p:cTn id="38" dur="900" decel="100000" fill="hold"/>
                                        <p:tgtEl>
                                          <p:spTgt spid="228355">
                                            <p:txEl>
                                              <p:pRg st="8" end="8"/>
                                            </p:txEl>
                                          </p:spTgt>
                                        </p:tgtEl>
                                        <p:attrNameLst>
                                          <p:attrName>ppt_y</p:attrName>
                                        </p:attrNameLst>
                                      </p:cBhvr>
                                      <p:tavLst>
                                        <p:tav tm="0">
                                          <p:val>
                                            <p:strVal val="#ppt_y+1"/>
                                          </p:val>
                                        </p:tav>
                                        <p:tav tm="100000">
                                          <p:val>
                                            <p:strVal val="#ppt_y-.03"/>
                                          </p:val>
                                        </p:tav>
                                      </p:tavLst>
                                    </p:anim>
                                    <p:anim calcmode="lin" valueType="num">
                                      <p:cBhvr>
                                        <p:cTn id="39" dur="100" accel="100000" fill="hold">
                                          <p:stCondLst>
                                            <p:cond delay="900"/>
                                          </p:stCondLst>
                                        </p:cTn>
                                        <p:tgtEl>
                                          <p:spTgt spid="228355">
                                            <p:txEl>
                                              <p:pRg st="8" end="8"/>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0" y="449263"/>
            <a:ext cx="9144000" cy="755650"/>
          </a:xfrm>
        </p:spPr>
        <p:txBody>
          <a:bodyPr/>
          <a:lstStyle/>
          <a:p>
            <a:pPr algn="ctr" fontAlgn="auto">
              <a:spcAft>
                <a:spcPts val="0"/>
              </a:spcAft>
              <a:defRPr/>
            </a:pPr>
            <a:r>
              <a:rPr lang="en-US" b="1" dirty="0" smtClean="0">
                <a:effectLst>
                  <a:outerShdw blurRad="38100" dist="38100" dir="2700000" algn="tl">
                    <a:srgbClr val="000000">
                      <a:alpha val="43137"/>
                    </a:srgbClr>
                  </a:outerShdw>
                </a:effectLst>
              </a:rPr>
              <a:t>Like To Learn More?</a:t>
            </a:r>
          </a:p>
        </p:txBody>
      </p:sp>
      <p:sp>
        <p:nvSpPr>
          <p:cNvPr id="65539" name="Content Placeholder 1"/>
          <p:cNvSpPr>
            <a:spLocks noGrp="1"/>
          </p:cNvSpPr>
          <p:nvPr>
            <p:ph idx="1"/>
          </p:nvPr>
        </p:nvSpPr>
        <p:spPr>
          <a:xfrm>
            <a:off x="609600" y="1447800"/>
            <a:ext cx="8077200" cy="5105400"/>
          </a:xfrm>
        </p:spPr>
        <p:txBody>
          <a:bodyPr/>
          <a:lstStyle/>
          <a:p>
            <a:pPr marL="0" indent="0">
              <a:buFontTx/>
              <a:buNone/>
            </a:pPr>
            <a:r>
              <a:rPr lang="en-US" sz="2800" dirty="0" smtClean="0"/>
              <a:t>The Maine Workers’ Compensation Board is committed to providing training assistance to insurers, self-insurers, third party administrators, and employers.  It offers two day “Open Training” sessions in Augusta in January, April, June, and October.  It also does on-site training on specific topics.  It maintains training modules and other materials on its web site </a:t>
            </a:r>
            <a:r>
              <a:rPr lang="en-US" sz="2800" dirty="0" smtClean="0">
                <a:hlinkClick r:id="rId3"/>
              </a:rPr>
              <a:t>www.maine.gov/wcb</a:t>
            </a:r>
            <a:r>
              <a:rPr lang="en-US" sz="2800" dirty="0" smtClean="0"/>
              <a:t>/. </a:t>
            </a:r>
          </a:p>
          <a:p>
            <a:pPr marL="0" indent="0">
              <a:buFontTx/>
              <a:buNone/>
            </a:pPr>
            <a:r>
              <a:rPr lang="en-US" sz="2800" dirty="0" smtClean="0"/>
              <a:t>It also maintains a booth at various trade shows, and can provide a speaker for your functions.  Please contact the Board for more information!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b="1" dirty="0" smtClean="0">
                <a:effectLst>
                  <a:outerShdw blurRad="38100" dist="38100" dir="2700000" algn="tl">
                    <a:srgbClr val="000000">
                      <a:alpha val="43137"/>
                    </a:srgbClr>
                  </a:outerShdw>
                </a:effectLst>
              </a:rPr>
              <a:t>MWCB Web Site</a:t>
            </a:r>
            <a:endParaRPr lang="en-US" sz="44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752600"/>
            <a:ext cx="7924800" cy="4572000"/>
          </a:xfrm>
          <a:noFill/>
        </p:spPr>
        <p:style>
          <a:lnRef idx="1">
            <a:schemeClr val="dk1"/>
          </a:lnRef>
          <a:fillRef idx="2">
            <a:schemeClr val="dk1"/>
          </a:fillRef>
          <a:effectRef idx="1">
            <a:schemeClr val="dk1"/>
          </a:effectRef>
          <a:fontRef idx="minor">
            <a:schemeClr val="dk1"/>
          </a:fontRef>
        </p:style>
        <p:txBody>
          <a:bodyPr/>
          <a:lstStyle/>
          <a:p>
            <a:pPr marL="0" indent="0" algn="ctr">
              <a:buNone/>
            </a:pPr>
            <a:r>
              <a:rPr lang="en-US" sz="4400" b="1" u="sng" dirty="0" smtClean="0">
                <a:effectLst>
                  <a:outerShdw blurRad="38100" dist="38100" dir="2700000" algn="tl">
                    <a:srgbClr val="000000">
                      <a:alpha val="43137"/>
                    </a:srgbClr>
                  </a:outerShdw>
                </a:effectLst>
                <a:hlinkClick r:id="rId3"/>
              </a:rPr>
              <a:t>www.Maine.gov/wcb/</a:t>
            </a:r>
            <a:endParaRPr lang="en-US" sz="4400" b="1" u="sng" dirty="0" smtClean="0">
              <a:effectLst>
                <a:outerShdw blurRad="38100" dist="38100" dir="2700000" algn="tl">
                  <a:srgbClr val="000000">
                    <a:alpha val="43137"/>
                  </a:srgbClr>
                </a:outerShdw>
              </a:effectLst>
            </a:endParaRPr>
          </a:p>
          <a:p>
            <a:pPr lvl="3">
              <a:buClr>
                <a:srgbClr val="0070C0"/>
              </a:buClr>
              <a:buSzPct val="125000"/>
              <a:buFont typeface="Wingdings" pitchFamily="2" charset="2"/>
              <a:buChar char="§"/>
            </a:pPr>
            <a:r>
              <a:rPr lang="en-US" sz="3200" dirty="0" smtClean="0"/>
              <a:t> Laws, rules, forms</a:t>
            </a:r>
          </a:p>
          <a:p>
            <a:pPr lvl="3">
              <a:buClr>
                <a:srgbClr val="0070C0"/>
              </a:buClr>
              <a:buSzPct val="125000"/>
              <a:buFont typeface="Wingdings" pitchFamily="2" charset="2"/>
              <a:buChar char="§"/>
            </a:pPr>
            <a:r>
              <a:rPr lang="en-US" sz="3200" dirty="0" smtClean="0"/>
              <a:t> Compliance reports</a:t>
            </a:r>
          </a:p>
          <a:p>
            <a:pPr lvl="3">
              <a:buClr>
                <a:srgbClr val="0070C0"/>
              </a:buClr>
              <a:buSzPct val="125000"/>
              <a:buFont typeface="Wingdings" pitchFamily="2" charset="2"/>
              <a:buChar char="§"/>
            </a:pPr>
            <a:r>
              <a:rPr lang="en-US" sz="3200" dirty="0" smtClean="0"/>
              <a:t> EDI information</a:t>
            </a:r>
          </a:p>
          <a:p>
            <a:pPr lvl="3">
              <a:buClr>
                <a:srgbClr val="0070C0"/>
              </a:buClr>
              <a:buSzPct val="125000"/>
              <a:buFont typeface="Wingdings" pitchFamily="2" charset="2"/>
              <a:buChar char="§"/>
            </a:pPr>
            <a:r>
              <a:rPr lang="en-US" sz="3200" dirty="0" smtClean="0"/>
              <a:t> Newsletters</a:t>
            </a:r>
          </a:p>
          <a:p>
            <a:pPr lvl="3">
              <a:buClr>
                <a:srgbClr val="0070C0"/>
              </a:buClr>
              <a:buSzPct val="125000"/>
              <a:buFont typeface="Wingdings" pitchFamily="2" charset="2"/>
              <a:buChar char="§"/>
            </a:pPr>
            <a:r>
              <a:rPr lang="en-US" sz="3200" dirty="0" smtClean="0"/>
              <a:t> Training modules</a:t>
            </a:r>
          </a:p>
          <a:p>
            <a:pPr lvl="3">
              <a:buClr>
                <a:srgbClr val="0070C0"/>
              </a:buClr>
              <a:buSzPct val="125000"/>
              <a:buFont typeface="Wingdings" pitchFamily="2" charset="2"/>
              <a:buChar char="§"/>
            </a:pPr>
            <a:r>
              <a:rPr lang="en-US" sz="3200" dirty="0" smtClean="0"/>
              <a:t> Regional office locations</a:t>
            </a:r>
          </a:p>
          <a:p>
            <a:endParaRPr lang="en-US" dirty="0"/>
          </a:p>
          <a:p>
            <a:endParaRPr lang="en-US" dirty="0"/>
          </a:p>
        </p:txBody>
      </p:sp>
    </p:spTree>
    <p:extLst>
      <p:ext uri="{BB962C8B-B14F-4D97-AF65-F5344CB8AC3E}">
        <p14:creationId xmlns:p14="http://schemas.microsoft.com/office/powerpoint/2010/main" val="1649914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ppt_w</p:attrName>
                                        </p:attrNameLst>
                                      </p:cBhvr>
                                      <p:tavLst>
                                        <p:tav tm="0">
                                          <p:val>
                                            <p:fltVal val="0"/>
                                          </p:val>
                                        </p:tav>
                                        <p:tav tm="100000">
                                          <p:val>
                                            <p:strVal val="#ppt_w"/>
                                          </p:val>
                                        </p:tav>
                                      </p:tavLst>
                                    </p:anim>
                                    <p:anim calcmode="lin" valueType="num">
                                      <p:cBhvr>
                                        <p:cTn id="8" dur="500" fill="hold"/>
                                        <p:tgtEl>
                                          <p:spTgt spid="3">
                                            <p:bg/>
                                          </p:spTgt>
                                        </p:tgtEl>
                                        <p:attrNameLst>
                                          <p:attrName>ppt_h</p:attrName>
                                        </p:attrNameLst>
                                      </p:cBhvr>
                                      <p:tavLst>
                                        <p:tav tm="0">
                                          <p:val>
                                            <p:fltVal val="0"/>
                                          </p:val>
                                        </p:tav>
                                        <p:tav tm="100000">
                                          <p:val>
                                            <p:strVal val="#ppt_h"/>
                                          </p:val>
                                        </p:tav>
                                      </p:tavLst>
                                    </p:anim>
                                    <p:animEffect transition="in" filter="fade">
                                      <p:cBhvr>
                                        <p:cTn id="9" dur="500"/>
                                        <p:tgtEl>
                                          <p:spTgt spid="3">
                                            <p:bg/>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 calcmode="lin" valueType="num">
                                      <p:cBhvr>
                                        <p:cTn id="40"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1"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2" dur="5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9" dur="500"/>
                                        <p:tgtEl>
                                          <p:spTgt spid="3">
                                            <p:txEl>
                                              <p:pRg st="5" end="5"/>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53" presetClass="entr" presetSubtype="16" fill="hold" grpId="0"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 calcmode="lin" valueType="num">
                                      <p:cBhvr>
                                        <p:cTn id="54"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5"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algn="ctr"/>
            <a:r>
              <a:rPr lang="en-US" dirty="0" smtClean="0"/>
              <a:t/>
            </a:r>
            <a:br>
              <a:rPr lang="en-US" dirty="0" smtClean="0"/>
            </a:br>
            <a:r>
              <a:rPr lang="en-US" b="1" dirty="0" smtClean="0">
                <a:effectLst>
                  <a:outerShdw blurRad="38100" dist="38100" dir="2700000" algn="tl">
                    <a:srgbClr val="000000">
                      <a:alpha val="43137"/>
                    </a:srgbClr>
                  </a:outerShdw>
                </a:effectLst>
              </a:rPr>
              <a:t>Maine Workers Compensation Board</a:t>
            </a:r>
            <a:br>
              <a:rPr lang="en-US" b="1" dirty="0" smtClean="0">
                <a:effectLst>
                  <a:outerShdw blurRad="38100" dist="38100" dir="2700000" algn="tl">
                    <a:srgbClr val="000000">
                      <a:alpha val="43137"/>
                    </a:srgbClr>
                  </a:outerShdw>
                </a:effectLst>
              </a:rPr>
            </a:br>
            <a:endParaRPr lang="en-US" b="1" dirty="0" smtClean="0">
              <a:effectLst>
                <a:outerShdw blurRad="38100" dist="38100" dir="2700000" algn="tl">
                  <a:srgbClr val="000000">
                    <a:alpha val="43137"/>
                  </a:srgbClr>
                </a:outerShdw>
              </a:effectLst>
            </a:endParaRPr>
          </a:p>
        </p:txBody>
      </p:sp>
      <p:sp>
        <p:nvSpPr>
          <p:cNvPr id="5123" name="Rectangle 3"/>
          <p:cNvSpPr>
            <a:spLocks noGrp="1" noChangeArrowheads="1"/>
          </p:cNvSpPr>
          <p:nvPr>
            <p:ph type="body" idx="1"/>
          </p:nvPr>
        </p:nvSpPr>
        <p:spPr>
          <a:xfrm>
            <a:off x="381000" y="1676400"/>
            <a:ext cx="8382000" cy="4648200"/>
          </a:xfrm>
          <a:noFill/>
        </p:spPr>
        <p:style>
          <a:lnRef idx="1">
            <a:schemeClr val="dk1"/>
          </a:lnRef>
          <a:fillRef idx="2">
            <a:schemeClr val="dk1"/>
          </a:fillRef>
          <a:effectRef idx="1">
            <a:schemeClr val="dk1"/>
          </a:effectRef>
          <a:fontRef idx="minor">
            <a:schemeClr val="dk1"/>
          </a:fontRef>
        </p:style>
        <p:txBody>
          <a:bodyPr/>
          <a:lstStyle/>
          <a:p>
            <a:pPr>
              <a:buClr>
                <a:srgbClr val="0070C0"/>
              </a:buClr>
              <a:buSzPct val="125000"/>
              <a:buFont typeface="Wingdings" pitchFamily="2" charset="2"/>
              <a:buChar char="§"/>
            </a:pPr>
            <a:r>
              <a:rPr lang="en-US" sz="2800" b="1" dirty="0" smtClean="0"/>
              <a:t> </a:t>
            </a:r>
            <a:r>
              <a:rPr lang="en-US" sz="3200" b="1" dirty="0" smtClean="0"/>
              <a:t>Governed by 7 member panel</a:t>
            </a:r>
          </a:p>
          <a:p>
            <a:pPr marL="0" indent="0">
              <a:buClr>
                <a:srgbClr val="0070C0"/>
              </a:buClr>
              <a:buSzPct val="125000"/>
              <a:buNone/>
            </a:pPr>
            <a:endParaRPr lang="en-US" sz="800" b="1" dirty="0" smtClean="0"/>
          </a:p>
          <a:p>
            <a:pPr>
              <a:buClr>
                <a:srgbClr val="0070C0"/>
              </a:buClr>
              <a:buSzPct val="125000"/>
              <a:buFont typeface="Wingdings" pitchFamily="2" charset="2"/>
              <a:buChar char="§"/>
            </a:pPr>
            <a:r>
              <a:rPr lang="en-US" sz="2800" b="1" dirty="0" smtClean="0"/>
              <a:t> </a:t>
            </a:r>
            <a:r>
              <a:rPr lang="en-US" sz="3200" b="1" dirty="0" smtClean="0"/>
              <a:t>Appointed by the Governor </a:t>
            </a:r>
          </a:p>
          <a:p>
            <a:pPr marL="0" indent="0">
              <a:buClr>
                <a:srgbClr val="0070C0"/>
              </a:buClr>
              <a:buSzPct val="125000"/>
              <a:buNone/>
            </a:pPr>
            <a:endParaRPr lang="en-US" sz="800" b="1" dirty="0" smtClean="0"/>
          </a:p>
          <a:p>
            <a:pPr>
              <a:buClr>
                <a:srgbClr val="0070C0"/>
              </a:buClr>
              <a:buSzPct val="125000"/>
              <a:buFont typeface="Wingdings" pitchFamily="2" charset="2"/>
              <a:buChar char="§"/>
            </a:pPr>
            <a:r>
              <a:rPr lang="en-US" sz="2800" b="1" dirty="0" smtClean="0"/>
              <a:t> </a:t>
            </a:r>
            <a:r>
              <a:rPr lang="en-US" sz="3200" b="1" dirty="0" smtClean="0"/>
              <a:t>3 Appointees from the labor sector</a:t>
            </a:r>
          </a:p>
          <a:p>
            <a:pPr marL="0" indent="0">
              <a:buClr>
                <a:srgbClr val="0070C0"/>
              </a:buClr>
              <a:buSzPct val="125000"/>
              <a:buNone/>
            </a:pPr>
            <a:endParaRPr lang="en-US" sz="800" b="1" dirty="0" smtClean="0"/>
          </a:p>
          <a:p>
            <a:pPr>
              <a:buClr>
                <a:srgbClr val="0070C0"/>
              </a:buClr>
              <a:buSzPct val="125000"/>
              <a:buFont typeface="Wingdings" pitchFamily="2" charset="2"/>
              <a:buChar char="§"/>
            </a:pPr>
            <a:r>
              <a:rPr lang="en-US" sz="2800" b="1" dirty="0" smtClean="0"/>
              <a:t> </a:t>
            </a:r>
            <a:r>
              <a:rPr lang="en-US" sz="3200" b="1" dirty="0" smtClean="0"/>
              <a:t>3 Appointees from the management sector</a:t>
            </a:r>
          </a:p>
          <a:p>
            <a:pPr marL="0" indent="0">
              <a:buClr>
                <a:srgbClr val="0070C0"/>
              </a:buClr>
              <a:buSzPct val="125000"/>
              <a:buNone/>
            </a:pPr>
            <a:endParaRPr lang="en-US" sz="800" b="1" dirty="0" smtClean="0"/>
          </a:p>
          <a:p>
            <a:pPr>
              <a:buClr>
                <a:srgbClr val="0070C0"/>
              </a:buClr>
              <a:buSzPct val="125000"/>
              <a:buFont typeface="Wingdings" pitchFamily="2" charset="2"/>
              <a:buChar char="§"/>
            </a:pPr>
            <a:r>
              <a:rPr lang="en-US" sz="3200" b="1" dirty="0" smtClean="0"/>
              <a:t> Executive Director - serves as the Board                                                                                                                                                                                                                                                                                                                                                                                                                                                                                      </a:t>
            </a:r>
            <a:r>
              <a:rPr lang="en-US" sz="3200" b="1" dirty="0"/>
              <a:t>C</a:t>
            </a:r>
            <a:r>
              <a:rPr lang="en-US" sz="3200" b="1" dirty="0" smtClean="0"/>
              <a:t>hair  </a:t>
            </a:r>
            <a:r>
              <a:rPr lang="en-US" sz="2800" dirty="0" smtClean="0"/>
              <a:t>(also serves as tie breaker)</a:t>
            </a:r>
          </a:p>
          <a:p>
            <a:pPr lvl="1"/>
            <a:endParaRPr lang="en-US" dirty="0" smtClean="0"/>
          </a:p>
        </p:txBody>
      </p:sp>
    </p:spTree>
    <p:extLst>
      <p:ext uri="{BB962C8B-B14F-4D97-AF65-F5344CB8AC3E}">
        <p14:creationId xmlns:p14="http://schemas.microsoft.com/office/powerpoint/2010/main" val="1149215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123">
                                            <p:txEl>
                                              <p:pRg st="2" end="2"/>
                                            </p:txEl>
                                          </p:spTgt>
                                        </p:tgtEl>
                                        <p:attrNameLst>
                                          <p:attrName>style.visibility</p:attrName>
                                        </p:attrNameLst>
                                      </p:cBhvr>
                                      <p:to>
                                        <p:strVal val="visible"/>
                                      </p:to>
                                    </p:set>
                                    <p:anim calcmode="lin" valueType="num">
                                      <p:cBhvr additive="base">
                                        <p:cTn id="13" dur="500" fill="hold"/>
                                        <p:tgtEl>
                                          <p:spTgt spid="512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1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123">
                                            <p:txEl>
                                              <p:pRg st="4" end="4"/>
                                            </p:txEl>
                                          </p:spTgt>
                                        </p:tgtEl>
                                        <p:attrNameLst>
                                          <p:attrName>style.visibility</p:attrName>
                                        </p:attrNameLst>
                                      </p:cBhvr>
                                      <p:to>
                                        <p:strVal val="visible"/>
                                      </p:to>
                                    </p:set>
                                    <p:anim calcmode="lin" valueType="num">
                                      <p:cBhvr additive="base">
                                        <p:cTn id="19" dur="500" fill="hold"/>
                                        <p:tgtEl>
                                          <p:spTgt spid="5123">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12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123">
                                            <p:txEl>
                                              <p:pRg st="6" end="6"/>
                                            </p:txEl>
                                          </p:spTgt>
                                        </p:tgtEl>
                                        <p:attrNameLst>
                                          <p:attrName>style.visibility</p:attrName>
                                        </p:attrNameLst>
                                      </p:cBhvr>
                                      <p:to>
                                        <p:strVal val="visible"/>
                                      </p:to>
                                    </p:set>
                                    <p:anim calcmode="lin" valueType="num">
                                      <p:cBhvr additive="base">
                                        <p:cTn id="25" dur="500" fill="hold"/>
                                        <p:tgtEl>
                                          <p:spTgt spid="5123">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12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123">
                                            <p:txEl>
                                              <p:pRg st="8" end="8"/>
                                            </p:txEl>
                                          </p:spTgt>
                                        </p:tgtEl>
                                        <p:attrNameLst>
                                          <p:attrName>style.visibility</p:attrName>
                                        </p:attrNameLst>
                                      </p:cBhvr>
                                      <p:to>
                                        <p:strVal val="visible"/>
                                      </p:to>
                                    </p:set>
                                    <p:anim calcmode="lin" valueType="num">
                                      <p:cBhvr additive="base">
                                        <p:cTn id="31" dur="500" fill="hold"/>
                                        <p:tgtEl>
                                          <p:spTgt spid="5123">
                                            <p:txEl>
                                              <p:pRg st="8" end="8"/>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12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pPr fontAlgn="auto">
              <a:spcAft>
                <a:spcPts val="0"/>
              </a:spcAft>
              <a:defRPr/>
            </a:pPr>
            <a:r>
              <a:rPr lang="en-US" b="1" dirty="0" smtClean="0">
                <a:effectLst>
                  <a:outerShdw blurRad="38100" dist="38100" dir="2700000" algn="tl">
                    <a:srgbClr val="000000">
                      <a:alpha val="43137"/>
                    </a:srgbClr>
                  </a:outerShdw>
                </a:effectLst>
              </a:rPr>
              <a:t>Board Contacts</a:t>
            </a:r>
          </a:p>
        </p:txBody>
      </p:sp>
      <p:sp>
        <p:nvSpPr>
          <p:cNvPr id="3" name="Content Placeholder 2"/>
          <p:cNvSpPr>
            <a:spLocks noGrp="1"/>
          </p:cNvSpPr>
          <p:nvPr>
            <p:ph idx="1"/>
          </p:nvPr>
        </p:nvSpPr>
        <p:spPr>
          <a:xfrm>
            <a:off x="457200" y="1447800"/>
            <a:ext cx="8229600" cy="4876800"/>
          </a:xfrm>
        </p:spPr>
        <p:txBody>
          <a:bodyPr rtlCol="0">
            <a:normAutofit/>
          </a:bodyPr>
          <a:lstStyle/>
          <a:p>
            <a:pPr marL="182880" indent="-182880" fontAlgn="auto">
              <a:spcAft>
                <a:spcPts val="0"/>
              </a:spcAft>
              <a:defRPr/>
            </a:pPr>
            <a:r>
              <a:rPr lang="en-US" sz="2800" dirty="0" smtClean="0"/>
              <a:t>Seanna Crasnick, Deputy General Counsel and MAE Unit Supervisor, MWCB</a:t>
            </a:r>
          </a:p>
          <a:p>
            <a:pPr marL="0" indent="0" fontAlgn="auto">
              <a:spcAft>
                <a:spcPts val="0"/>
              </a:spcAft>
              <a:buFontTx/>
              <a:buNone/>
              <a:defRPr/>
            </a:pPr>
            <a:r>
              <a:rPr lang="en-US" sz="1800" dirty="0" smtClean="0"/>
              <a:t>      </a:t>
            </a:r>
            <a:r>
              <a:rPr lang="en-US" sz="2000" dirty="0" smtClean="0"/>
              <a:t>207-287-8496     </a:t>
            </a:r>
            <a:r>
              <a:rPr lang="en-US" sz="2000" dirty="0" smtClean="0">
                <a:hlinkClick r:id="rId3"/>
              </a:rPr>
              <a:t>Seanna.Crasnick@Maine.gov</a:t>
            </a:r>
            <a:endParaRPr lang="en-US" sz="2000" dirty="0" smtClean="0"/>
          </a:p>
          <a:p>
            <a:pPr marL="0" indent="0" fontAlgn="auto">
              <a:spcAft>
                <a:spcPts val="0"/>
              </a:spcAft>
              <a:buFontTx/>
              <a:buNone/>
              <a:defRPr/>
            </a:pPr>
            <a:endParaRPr lang="en-US" sz="2000" dirty="0" smtClean="0"/>
          </a:p>
          <a:p>
            <a:pPr marL="182880" indent="-182880" fontAlgn="auto">
              <a:spcAft>
                <a:spcPts val="0"/>
              </a:spcAft>
              <a:defRPr/>
            </a:pPr>
            <a:r>
              <a:rPr lang="en-US" sz="2800" dirty="0" smtClean="0"/>
              <a:t>Gordon Davis, Director of Audits                                                  </a:t>
            </a:r>
          </a:p>
          <a:p>
            <a:pPr marL="0" indent="0" fontAlgn="auto">
              <a:spcAft>
                <a:spcPts val="0"/>
              </a:spcAft>
              <a:buNone/>
              <a:defRPr/>
            </a:pPr>
            <a:r>
              <a:rPr lang="en-US" sz="2800" dirty="0" smtClean="0"/>
              <a:t>    </a:t>
            </a:r>
            <a:r>
              <a:rPr lang="en-US" sz="2000" dirty="0" smtClean="0"/>
              <a:t>207-287-6327     </a:t>
            </a:r>
            <a:r>
              <a:rPr lang="en-US" sz="2000" dirty="0" smtClean="0">
                <a:hlinkClick r:id="rId4"/>
              </a:rPr>
              <a:t>Gordon.Davis@Maine.gov</a:t>
            </a:r>
            <a:endParaRPr lang="en-US" sz="2000" dirty="0" smtClean="0"/>
          </a:p>
          <a:p>
            <a:pPr marL="0" indent="0" fontAlgn="auto">
              <a:spcAft>
                <a:spcPts val="0"/>
              </a:spcAft>
              <a:buNone/>
              <a:defRPr/>
            </a:pPr>
            <a:endParaRPr lang="en-US" sz="2000" dirty="0" smtClean="0"/>
          </a:p>
          <a:p>
            <a:pPr marL="182880" indent="-182880" fontAlgn="auto">
              <a:spcAft>
                <a:spcPts val="0"/>
              </a:spcAft>
              <a:defRPr/>
            </a:pPr>
            <a:r>
              <a:rPr lang="en-US" sz="2800" dirty="0" smtClean="0"/>
              <a:t>Kimberly Ward, Secretary Associate</a:t>
            </a:r>
          </a:p>
          <a:p>
            <a:pPr marL="0" indent="0" fontAlgn="auto">
              <a:spcAft>
                <a:spcPts val="0"/>
              </a:spcAft>
              <a:buFontTx/>
              <a:buNone/>
              <a:defRPr/>
            </a:pPr>
            <a:r>
              <a:rPr lang="en-US" sz="2800" dirty="0"/>
              <a:t> </a:t>
            </a:r>
            <a:r>
              <a:rPr lang="en-US" sz="2800" dirty="0" smtClean="0"/>
              <a:t>   </a:t>
            </a:r>
            <a:r>
              <a:rPr lang="en-US" sz="2000" dirty="0" smtClean="0"/>
              <a:t>207-287-7067     </a:t>
            </a:r>
            <a:r>
              <a:rPr lang="en-US" sz="2000" dirty="0" smtClean="0">
                <a:hlinkClick r:id="rId5"/>
              </a:rPr>
              <a:t>Kimberly.Ward@Maine.gov</a:t>
            </a:r>
            <a:endParaRPr lang="en-US" sz="2000" dirty="0" smtClean="0"/>
          </a:p>
          <a:p>
            <a:pPr marL="0" indent="0" fontAlgn="auto">
              <a:spcAft>
                <a:spcPts val="0"/>
              </a:spcAft>
              <a:buFontTx/>
              <a:buNone/>
              <a:defRPr/>
            </a:pP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algn="ctr"/>
            <a:r>
              <a:rPr lang="en-US" b="1" dirty="0" smtClean="0">
                <a:effectLst>
                  <a:outerShdw blurRad="38100" dist="38100" dir="2700000" algn="tl">
                    <a:srgbClr val="000000">
                      <a:alpha val="43137"/>
                    </a:srgbClr>
                  </a:outerShdw>
                </a:effectLst>
              </a:rPr>
              <a:t>MWCB Regional Offices</a:t>
            </a:r>
          </a:p>
        </p:txBody>
      </p:sp>
      <p:sp>
        <p:nvSpPr>
          <p:cNvPr id="11267" name="Rectangle 3"/>
          <p:cNvSpPr>
            <a:spLocks noGrp="1" noChangeArrowheads="1"/>
          </p:cNvSpPr>
          <p:nvPr>
            <p:ph type="body" idx="1"/>
          </p:nvPr>
        </p:nvSpPr>
        <p:spPr>
          <a:xfrm>
            <a:off x="685800" y="1752600"/>
            <a:ext cx="8077200" cy="4495800"/>
          </a:xfrm>
        </p:spPr>
        <p:style>
          <a:lnRef idx="2">
            <a:schemeClr val="accent6"/>
          </a:lnRef>
          <a:fillRef idx="1">
            <a:schemeClr val="lt1"/>
          </a:fillRef>
          <a:effectRef idx="0">
            <a:schemeClr val="accent6"/>
          </a:effectRef>
          <a:fontRef idx="minor">
            <a:schemeClr val="dk1"/>
          </a:fontRef>
        </p:style>
        <p:txBody>
          <a:bodyPr/>
          <a:lstStyle/>
          <a:p>
            <a:pPr>
              <a:buFont typeface="Monotype Sorts" pitchFamily="2" charset="2"/>
              <a:buNone/>
            </a:pPr>
            <a:r>
              <a:rPr lang="en-US" b="1" dirty="0"/>
              <a:t> </a:t>
            </a:r>
            <a:r>
              <a:rPr lang="en-US" b="1" dirty="0" smtClean="0"/>
              <a:t> </a:t>
            </a:r>
            <a:r>
              <a:rPr lang="en-US" b="1" u="sng" dirty="0" smtClean="0"/>
              <a:t>Portland</a:t>
            </a:r>
            <a:r>
              <a:rPr lang="en-US" b="1" dirty="0" smtClean="0"/>
              <a:t> </a:t>
            </a:r>
            <a:r>
              <a:rPr lang="en-US" dirty="0" smtClean="0"/>
              <a:t>                     </a:t>
            </a:r>
            <a:r>
              <a:rPr lang="en-US" b="1" u="sng" dirty="0" smtClean="0"/>
              <a:t>Lewiston</a:t>
            </a:r>
            <a:r>
              <a:rPr lang="en-US" dirty="0" smtClean="0"/>
              <a:t>                  </a:t>
            </a:r>
            <a:r>
              <a:rPr lang="en-US" b="1" u="sng" dirty="0" smtClean="0"/>
              <a:t>Augusta</a:t>
            </a:r>
            <a:r>
              <a:rPr lang="en-US" dirty="0" smtClean="0"/>
              <a:t>     </a:t>
            </a:r>
          </a:p>
          <a:p>
            <a:pPr>
              <a:buClr>
                <a:srgbClr val="452ED2"/>
              </a:buClr>
              <a:buSzPct val="65000"/>
              <a:buFont typeface="Monotype Corsiva" pitchFamily="66" charset="0"/>
              <a:buNone/>
            </a:pPr>
            <a:endParaRPr lang="en-US" dirty="0" smtClean="0"/>
          </a:p>
          <a:p>
            <a:pPr>
              <a:buClr>
                <a:srgbClr val="452ED2"/>
              </a:buClr>
              <a:buSzPct val="65000"/>
              <a:buFont typeface="Monotype Corsiva" pitchFamily="66" charset="0"/>
              <a:buNone/>
            </a:pPr>
            <a:endParaRPr lang="en-US" sz="2800" dirty="0" smtClean="0"/>
          </a:p>
          <a:p>
            <a:pPr>
              <a:buClr>
                <a:srgbClr val="452ED2"/>
              </a:buClr>
              <a:buSzPct val="65000"/>
              <a:buFont typeface="Monotype Corsiva" pitchFamily="66" charset="0"/>
              <a:buNone/>
            </a:pPr>
            <a:endParaRPr lang="en-US" sz="2800" dirty="0" smtClean="0"/>
          </a:p>
          <a:p>
            <a:pPr>
              <a:buClr>
                <a:srgbClr val="452ED2"/>
              </a:buClr>
              <a:buSzPct val="65000"/>
              <a:buFont typeface="Monotype Corsiva" pitchFamily="66" charset="0"/>
              <a:buNone/>
            </a:pPr>
            <a:r>
              <a:rPr lang="en-US" dirty="0" smtClean="0"/>
              <a:t>               </a:t>
            </a:r>
          </a:p>
          <a:p>
            <a:pPr>
              <a:buClr>
                <a:srgbClr val="452ED2"/>
              </a:buClr>
              <a:buSzPct val="65000"/>
              <a:buFont typeface="Monotype Corsiva" pitchFamily="66" charset="0"/>
              <a:buNone/>
            </a:pPr>
            <a:r>
              <a:rPr lang="en-US" dirty="0"/>
              <a:t> </a:t>
            </a:r>
            <a:r>
              <a:rPr lang="en-US" dirty="0" smtClean="0"/>
              <a:t>                   </a:t>
            </a:r>
            <a:r>
              <a:rPr lang="en-US" b="1" u="sng" dirty="0" smtClean="0"/>
              <a:t>Bangor</a:t>
            </a:r>
            <a:r>
              <a:rPr lang="en-US" dirty="0" smtClean="0"/>
              <a:t>                          </a:t>
            </a:r>
            <a:r>
              <a:rPr lang="en-US" b="1" u="sng" dirty="0" smtClean="0"/>
              <a:t>Caribou</a:t>
            </a:r>
          </a:p>
        </p:txBody>
      </p:sp>
      <p:sp>
        <p:nvSpPr>
          <p:cNvPr id="11268" name="Text Box 5"/>
          <p:cNvSpPr txBox="1">
            <a:spLocks noChangeArrowheads="1"/>
          </p:cNvSpPr>
          <p:nvPr/>
        </p:nvSpPr>
        <p:spPr bwMode="auto">
          <a:xfrm>
            <a:off x="533400" y="2286000"/>
            <a:ext cx="2133600"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b="1"/>
              <a:t>62 Elm St</a:t>
            </a:r>
          </a:p>
          <a:p>
            <a:pPr algn="ctr"/>
            <a:r>
              <a:rPr lang="en-US" b="1"/>
              <a:t>Portland,  ME 04101</a:t>
            </a:r>
          </a:p>
          <a:p>
            <a:pPr algn="ctr"/>
            <a:r>
              <a:rPr lang="en-US" b="1"/>
              <a:t>207-822-0840</a:t>
            </a:r>
          </a:p>
          <a:p>
            <a:pPr algn="ctr"/>
            <a:r>
              <a:rPr lang="en-US" b="1"/>
              <a:t>1-800-400-6858</a:t>
            </a:r>
          </a:p>
        </p:txBody>
      </p:sp>
      <p:sp>
        <p:nvSpPr>
          <p:cNvPr id="11269" name="Text Box 6"/>
          <p:cNvSpPr txBox="1">
            <a:spLocks noChangeArrowheads="1"/>
          </p:cNvSpPr>
          <p:nvPr/>
        </p:nvSpPr>
        <p:spPr bwMode="auto">
          <a:xfrm>
            <a:off x="3657600" y="2286000"/>
            <a:ext cx="2057400" cy="1878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b="1" dirty="0"/>
              <a:t>36 Mollison Way </a:t>
            </a:r>
          </a:p>
          <a:p>
            <a:pPr algn="ctr"/>
            <a:r>
              <a:rPr lang="en-US" b="1" dirty="0"/>
              <a:t>Lewiston, ME 04240</a:t>
            </a:r>
          </a:p>
          <a:p>
            <a:pPr algn="ctr"/>
            <a:r>
              <a:rPr lang="en-US" b="1" dirty="0"/>
              <a:t>207-753-7700</a:t>
            </a:r>
          </a:p>
          <a:p>
            <a:pPr algn="ctr"/>
            <a:r>
              <a:rPr lang="en-US" b="1" dirty="0"/>
              <a:t>1-800-400-6857</a:t>
            </a:r>
          </a:p>
          <a:p>
            <a:pPr>
              <a:spcBef>
                <a:spcPct val="50000"/>
              </a:spcBef>
            </a:pPr>
            <a:endParaRPr lang="en-US" b="1" dirty="0"/>
          </a:p>
        </p:txBody>
      </p:sp>
      <p:sp>
        <p:nvSpPr>
          <p:cNvPr id="11270" name="Text Box 7"/>
          <p:cNvSpPr txBox="1">
            <a:spLocks noChangeArrowheads="1"/>
          </p:cNvSpPr>
          <p:nvPr/>
        </p:nvSpPr>
        <p:spPr bwMode="auto">
          <a:xfrm>
            <a:off x="6172200" y="2286000"/>
            <a:ext cx="2760663" cy="175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b="1" dirty="0"/>
              <a:t>24 Stone </a:t>
            </a:r>
            <a:r>
              <a:rPr lang="en-US" b="1" dirty="0" smtClean="0"/>
              <a:t>St, </a:t>
            </a:r>
            <a:r>
              <a:rPr lang="en-US" b="1" dirty="0"/>
              <a:t>Suite 102</a:t>
            </a:r>
          </a:p>
          <a:p>
            <a:pPr algn="ctr"/>
            <a:r>
              <a:rPr lang="en-US" b="1" dirty="0"/>
              <a:t>Augusta, ME </a:t>
            </a:r>
          </a:p>
          <a:p>
            <a:pPr algn="ctr"/>
            <a:r>
              <a:rPr lang="en-US" b="1" dirty="0"/>
              <a:t>04330</a:t>
            </a:r>
          </a:p>
          <a:p>
            <a:pPr algn="ctr"/>
            <a:r>
              <a:rPr lang="en-US" b="1" dirty="0"/>
              <a:t>207-287-2308</a:t>
            </a:r>
          </a:p>
          <a:p>
            <a:pPr algn="ctr"/>
            <a:r>
              <a:rPr lang="en-US" b="1" dirty="0"/>
              <a:t>1-800-400-6854</a:t>
            </a:r>
          </a:p>
          <a:p>
            <a:pPr algn="ctr"/>
            <a:endParaRPr lang="en-US" b="1" dirty="0"/>
          </a:p>
        </p:txBody>
      </p:sp>
      <p:sp>
        <p:nvSpPr>
          <p:cNvPr id="11271" name="Text Box 9"/>
          <p:cNvSpPr txBox="1">
            <a:spLocks noChangeArrowheads="1"/>
          </p:cNvSpPr>
          <p:nvPr/>
        </p:nvSpPr>
        <p:spPr bwMode="auto">
          <a:xfrm>
            <a:off x="1905000" y="4572000"/>
            <a:ext cx="22860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b="1" dirty="0"/>
              <a:t>106 Hogan Road</a:t>
            </a:r>
          </a:p>
          <a:p>
            <a:pPr algn="ctr"/>
            <a:r>
              <a:rPr lang="en-US" b="1" dirty="0"/>
              <a:t>Bangor </a:t>
            </a:r>
            <a:r>
              <a:rPr lang="en-US" b="1" dirty="0" smtClean="0"/>
              <a:t>ME 04401</a:t>
            </a:r>
            <a:endParaRPr lang="en-US" b="1" dirty="0"/>
          </a:p>
          <a:p>
            <a:pPr algn="ctr"/>
            <a:r>
              <a:rPr lang="en-US" b="1" dirty="0"/>
              <a:t>207-941-4550</a:t>
            </a:r>
          </a:p>
          <a:p>
            <a:pPr algn="ctr"/>
            <a:r>
              <a:rPr lang="en-US" b="1" dirty="0"/>
              <a:t>1-800-400-6856</a:t>
            </a:r>
          </a:p>
        </p:txBody>
      </p:sp>
      <p:sp>
        <p:nvSpPr>
          <p:cNvPr id="11272" name="Text Box 10"/>
          <p:cNvSpPr txBox="1">
            <a:spLocks noChangeArrowheads="1"/>
          </p:cNvSpPr>
          <p:nvPr/>
        </p:nvSpPr>
        <p:spPr bwMode="auto">
          <a:xfrm>
            <a:off x="5029200" y="4495800"/>
            <a:ext cx="2590800" cy="1892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b="1" dirty="0"/>
              <a:t>1 Vaughn Place</a:t>
            </a:r>
          </a:p>
          <a:p>
            <a:pPr algn="ctr"/>
            <a:r>
              <a:rPr lang="en-US" b="1" dirty="0"/>
              <a:t>43 Hatch </a:t>
            </a:r>
            <a:r>
              <a:rPr lang="en-US" b="1" dirty="0" err="1"/>
              <a:t>Dr</a:t>
            </a:r>
            <a:r>
              <a:rPr lang="en-US" b="1" dirty="0"/>
              <a:t>, </a:t>
            </a:r>
            <a:r>
              <a:rPr lang="en-US" b="1" dirty="0" err="1"/>
              <a:t>Ste</a:t>
            </a:r>
            <a:r>
              <a:rPr lang="en-US" b="1" dirty="0"/>
              <a:t> 110</a:t>
            </a:r>
          </a:p>
          <a:p>
            <a:pPr algn="ctr"/>
            <a:r>
              <a:rPr lang="en-US" b="1" dirty="0"/>
              <a:t>Caribou, </a:t>
            </a:r>
            <a:r>
              <a:rPr lang="en-US" b="1" dirty="0" smtClean="0"/>
              <a:t>ME 04736</a:t>
            </a:r>
            <a:endParaRPr lang="en-US" b="1" dirty="0"/>
          </a:p>
          <a:p>
            <a:pPr algn="ctr"/>
            <a:r>
              <a:rPr lang="en-US" b="1" dirty="0"/>
              <a:t>207-498-6428</a:t>
            </a:r>
          </a:p>
          <a:p>
            <a:pPr algn="ctr"/>
            <a:r>
              <a:rPr lang="en-US" b="1" dirty="0"/>
              <a:t>1-800-400-6855</a:t>
            </a:r>
          </a:p>
          <a:p>
            <a:pPr>
              <a:spcBef>
                <a:spcPct val="50000"/>
              </a:spcBef>
            </a:pPr>
            <a:endParaRPr lang="en-US" dirty="0"/>
          </a:p>
        </p:txBody>
      </p:sp>
    </p:spTree>
    <p:extLst>
      <p:ext uri="{BB962C8B-B14F-4D97-AF65-F5344CB8AC3E}">
        <p14:creationId xmlns:p14="http://schemas.microsoft.com/office/powerpoint/2010/main" val="2231475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81000" y="457200"/>
            <a:ext cx="8229600" cy="1104900"/>
          </a:xfrm>
        </p:spPr>
        <p:txBody>
          <a:bodyPr>
            <a:normAutofit fontScale="90000"/>
          </a:bodyPr>
          <a:lstStyle/>
          <a:p>
            <a:pPr algn="ctr"/>
            <a:r>
              <a:rPr lang="en-US" b="1" dirty="0" smtClean="0">
                <a:effectLst>
                  <a:outerShdw blurRad="38100" dist="38100" dir="2700000" algn="tl">
                    <a:srgbClr val="000000">
                      <a:alpha val="43137"/>
                    </a:srgbClr>
                  </a:outerShdw>
                </a:effectLst>
              </a:rPr>
              <a:t/>
            </a:r>
            <a:br>
              <a:rPr lang="en-US" b="1" dirty="0" smtClean="0">
                <a:effectLst>
                  <a:outerShdw blurRad="38100" dist="38100" dir="2700000" algn="tl">
                    <a:srgbClr val="000000">
                      <a:alpha val="43137"/>
                    </a:srgbClr>
                  </a:outerShdw>
                </a:effectLst>
              </a:rPr>
            </a:br>
            <a:r>
              <a:rPr lang="en-US" sz="5300" b="1" dirty="0" smtClean="0">
                <a:effectLst>
                  <a:outerShdw blurRad="38100" dist="38100" dir="2700000" algn="tl">
                    <a:srgbClr val="000000">
                      <a:alpha val="43137"/>
                    </a:srgbClr>
                  </a:outerShdw>
                </a:effectLst>
              </a:rPr>
              <a:t>MWCB Divisions </a:t>
            </a:r>
            <a:r>
              <a:rPr lang="en-US" b="1" dirty="0" smtClean="0">
                <a:effectLst>
                  <a:outerShdw blurRad="38100" dist="38100" dir="2700000" algn="tl">
                    <a:srgbClr val="000000">
                      <a:alpha val="43137"/>
                    </a:srgbClr>
                  </a:outerShdw>
                </a:effectLst>
              </a:rPr>
              <a:t/>
            </a:r>
            <a:br>
              <a:rPr lang="en-US" b="1" dirty="0" smtClean="0">
                <a:effectLst>
                  <a:outerShdw blurRad="38100" dist="38100" dir="2700000" algn="tl">
                    <a:srgbClr val="000000">
                      <a:alpha val="43137"/>
                    </a:srgbClr>
                  </a:outerShdw>
                </a:effectLst>
              </a:rPr>
            </a:br>
            <a:endParaRPr lang="en-US" b="1" dirty="0" smtClean="0">
              <a:effectLst>
                <a:outerShdw blurRad="38100" dist="38100" dir="2700000" algn="tl">
                  <a:srgbClr val="000000">
                    <a:alpha val="43137"/>
                  </a:srgbClr>
                </a:outerShdw>
              </a:effectLst>
            </a:endParaRPr>
          </a:p>
        </p:txBody>
      </p:sp>
      <p:sp>
        <p:nvSpPr>
          <p:cNvPr id="11267" name="Rectangle 3"/>
          <p:cNvSpPr>
            <a:spLocks noGrp="1" noChangeArrowheads="1"/>
          </p:cNvSpPr>
          <p:nvPr>
            <p:ph type="body" sz="half" idx="1"/>
          </p:nvPr>
        </p:nvSpPr>
        <p:spPr>
          <a:xfrm>
            <a:off x="381000" y="1676400"/>
            <a:ext cx="8382000" cy="4648200"/>
          </a:xfrm>
          <a:noFill/>
        </p:spPr>
        <p:style>
          <a:lnRef idx="1">
            <a:schemeClr val="dk1"/>
          </a:lnRef>
          <a:fillRef idx="2">
            <a:schemeClr val="dk1"/>
          </a:fillRef>
          <a:effectRef idx="1">
            <a:schemeClr val="dk1"/>
          </a:effectRef>
          <a:fontRef idx="minor">
            <a:schemeClr val="dk1"/>
          </a:fontRef>
        </p:style>
        <p:txBody>
          <a:bodyPr/>
          <a:lstStyle/>
          <a:p>
            <a:pPr>
              <a:buClr>
                <a:schemeClr val="accent1"/>
              </a:buClr>
              <a:buFont typeface="Monotype Sorts" pitchFamily="2" charset="2"/>
              <a:buNone/>
            </a:pPr>
            <a:endParaRPr lang="en-US" sz="800" u="sng" dirty="0" smtClean="0">
              <a:effectLst>
                <a:outerShdw blurRad="38100" dist="38100" dir="2700000" algn="tl">
                  <a:srgbClr val="000000">
                    <a:alpha val="43137"/>
                  </a:srgbClr>
                </a:outerShdw>
              </a:effectLst>
            </a:endParaRPr>
          </a:p>
          <a:p>
            <a:pPr>
              <a:buClr>
                <a:schemeClr val="accent1"/>
              </a:buClr>
              <a:buFont typeface="Monotype Sorts" pitchFamily="2" charset="2"/>
              <a:buNone/>
            </a:pPr>
            <a:r>
              <a:rPr lang="en-US" sz="3200" b="1" dirty="0" smtClean="0"/>
              <a:t>Claims Management Unit</a:t>
            </a:r>
          </a:p>
          <a:p>
            <a:pPr>
              <a:buClr>
                <a:schemeClr val="accent1"/>
              </a:buClr>
              <a:buFont typeface="Monotype Sorts" pitchFamily="2" charset="2"/>
              <a:buNone/>
            </a:pPr>
            <a:endParaRPr lang="en-US" sz="800" dirty="0" smtClean="0"/>
          </a:p>
          <a:p>
            <a:pPr marL="0" indent="0">
              <a:buClr>
                <a:srgbClr val="FF3300"/>
              </a:buClr>
              <a:buNone/>
            </a:pPr>
            <a:r>
              <a:rPr lang="en-US" sz="3200" b="1" dirty="0"/>
              <a:t>Coverage Division</a:t>
            </a:r>
          </a:p>
          <a:p>
            <a:pPr marL="0" indent="0">
              <a:buClr>
                <a:srgbClr val="FF3300"/>
              </a:buClr>
              <a:buNone/>
            </a:pPr>
            <a:endParaRPr lang="en-US" sz="800" dirty="0" smtClean="0">
              <a:effectLst>
                <a:outerShdw blurRad="38100" dist="38100" dir="2700000" algn="tl">
                  <a:srgbClr val="000000">
                    <a:alpha val="43137"/>
                  </a:srgbClr>
                </a:outerShdw>
              </a:effectLst>
            </a:endParaRPr>
          </a:p>
          <a:p>
            <a:pPr marL="0" indent="0">
              <a:buClr>
                <a:srgbClr val="FF3300"/>
              </a:buClr>
              <a:buNone/>
            </a:pPr>
            <a:r>
              <a:rPr lang="en-US" sz="3200" b="1" dirty="0" smtClean="0"/>
              <a:t>MAE </a:t>
            </a:r>
            <a:r>
              <a:rPr lang="en-US" sz="3200" b="1" dirty="0"/>
              <a:t>Program</a:t>
            </a:r>
            <a:r>
              <a:rPr lang="en-US" b="1" dirty="0"/>
              <a:t> </a:t>
            </a:r>
          </a:p>
          <a:p>
            <a:pPr>
              <a:buClr>
                <a:srgbClr val="FF3300"/>
              </a:buClr>
            </a:pPr>
            <a:r>
              <a:rPr lang="en-US" dirty="0" smtClean="0"/>
              <a:t>Monitoring Division</a:t>
            </a:r>
          </a:p>
          <a:p>
            <a:pPr>
              <a:buClr>
                <a:srgbClr val="FF3300"/>
              </a:buClr>
            </a:pPr>
            <a:r>
              <a:rPr lang="en-US" dirty="0" smtClean="0"/>
              <a:t>Audit Division</a:t>
            </a:r>
          </a:p>
          <a:p>
            <a:pPr>
              <a:buClr>
                <a:srgbClr val="FF3300"/>
              </a:buClr>
            </a:pPr>
            <a:r>
              <a:rPr lang="en-US" dirty="0" smtClean="0"/>
              <a:t>Enforcement Division</a:t>
            </a:r>
          </a:p>
          <a:p>
            <a:pPr marL="0" indent="0">
              <a:buClr>
                <a:srgbClr val="FF3300"/>
              </a:buClr>
              <a:buNone/>
            </a:pPr>
            <a:endParaRPr lang="en-US" sz="800" dirty="0"/>
          </a:p>
          <a:p>
            <a:pPr marL="0" indent="0">
              <a:buClr>
                <a:srgbClr val="FF3300"/>
              </a:buClr>
              <a:buNone/>
            </a:pPr>
            <a:r>
              <a:rPr lang="en-US" sz="3200" b="1" dirty="0"/>
              <a:t>Abuse Investigation Unit</a:t>
            </a:r>
          </a:p>
          <a:p>
            <a:pPr marL="0" indent="0">
              <a:buClr>
                <a:srgbClr val="FF3300"/>
              </a:buClr>
              <a:buNone/>
            </a:pPr>
            <a:endParaRPr lang="en-US" dirty="0" smtClean="0"/>
          </a:p>
        </p:txBody>
      </p:sp>
    </p:spTree>
    <p:extLst>
      <p:ext uri="{BB962C8B-B14F-4D97-AF65-F5344CB8AC3E}">
        <p14:creationId xmlns:p14="http://schemas.microsoft.com/office/powerpoint/2010/main" val="4179391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anim calcmode="lin" valueType="num">
                                      <p:cBhvr additive="base">
                                        <p:cTn id="7" dur="500" fill="hold"/>
                                        <p:tgtEl>
                                          <p:spTgt spid="11267">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2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267">
                                            <p:txEl>
                                              <p:pRg st="3" end="3"/>
                                            </p:txEl>
                                          </p:spTgt>
                                        </p:tgtEl>
                                        <p:attrNameLst>
                                          <p:attrName>style.visibility</p:attrName>
                                        </p:attrNameLst>
                                      </p:cBhvr>
                                      <p:to>
                                        <p:strVal val="visible"/>
                                      </p:to>
                                    </p:set>
                                    <p:anim calcmode="lin" valueType="num">
                                      <p:cBhvr additive="base">
                                        <p:cTn id="13" dur="500" fill="hold"/>
                                        <p:tgtEl>
                                          <p:spTgt spid="11267">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126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1267">
                                            <p:txEl>
                                              <p:pRg st="5" end="5"/>
                                            </p:txEl>
                                          </p:spTgt>
                                        </p:tgtEl>
                                        <p:attrNameLst>
                                          <p:attrName>style.visibility</p:attrName>
                                        </p:attrNameLst>
                                      </p:cBhvr>
                                      <p:to>
                                        <p:strVal val="visible"/>
                                      </p:to>
                                    </p:set>
                                    <p:anim calcmode="lin" valueType="num">
                                      <p:cBhvr additive="base">
                                        <p:cTn id="19" dur="500" fill="hold"/>
                                        <p:tgtEl>
                                          <p:spTgt spid="11267">
                                            <p:txEl>
                                              <p:pRg st="5" end="5"/>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126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1267">
                                            <p:txEl>
                                              <p:pRg st="6" end="6"/>
                                            </p:txEl>
                                          </p:spTgt>
                                        </p:tgtEl>
                                        <p:attrNameLst>
                                          <p:attrName>style.visibility</p:attrName>
                                        </p:attrNameLst>
                                      </p:cBhvr>
                                      <p:to>
                                        <p:strVal val="visible"/>
                                      </p:to>
                                    </p:set>
                                    <p:anim calcmode="lin" valueType="num">
                                      <p:cBhvr additive="base">
                                        <p:cTn id="25" dur="500" fill="hold"/>
                                        <p:tgtEl>
                                          <p:spTgt spid="11267">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126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1267">
                                            <p:txEl>
                                              <p:pRg st="7" end="7"/>
                                            </p:txEl>
                                          </p:spTgt>
                                        </p:tgtEl>
                                        <p:attrNameLst>
                                          <p:attrName>style.visibility</p:attrName>
                                        </p:attrNameLst>
                                      </p:cBhvr>
                                      <p:to>
                                        <p:strVal val="visible"/>
                                      </p:to>
                                    </p:set>
                                    <p:anim calcmode="lin" valueType="num">
                                      <p:cBhvr additive="base">
                                        <p:cTn id="31" dur="500" fill="hold"/>
                                        <p:tgtEl>
                                          <p:spTgt spid="11267">
                                            <p:txEl>
                                              <p:pRg st="7" end="7"/>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1267">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1267">
                                            <p:txEl>
                                              <p:pRg st="8" end="8"/>
                                            </p:txEl>
                                          </p:spTgt>
                                        </p:tgtEl>
                                        <p:attrNameLst>
                                          <p:attrName>style.visibility</p:attrName>
                                        </p:attrNameLst>
                                      </p:cBhvr>
                                      <p:to>
                                        <p:strVal val="visible"/>
                                      </p:to>
                                    </p:set>
                                    <p:anim calcmode="lin" valueType="num">
                                      <p:cBhvr additive="base">
                                        <p:cTn id="37" dur="500" fill="hold"/>
                                        <p:tgtEl>
                                          <p:spTgt spid="11267">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1267">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1267">
                                            <p:txEl>
                                              <p:pRg st="10" end="10"/>
                                            </p:txEl>
                                          </p:spTgt>
                                        </p:tgtEl>
                                        <p:attrNameLst>
                                          <p:attrName>style.visibility</p:attrName>
                                        </p:attrNameLst>
                                      </p:cBhvr>
                                      <p:to>
                                        <p:strVal val="visible"/>
                                      </p:to>
                                    </p:set>
                                    <p:anim calcmode="lin" valueType="num">
                                      <p:cBhvr additive="base">
                                        <p:cTn id="43" dur="500" fill="hold"/>
                                        <p:tgtEl>
                                          <p:spTgt spid="11267">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1267">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3" name="Rectangle 4"/>
          <p:cNvSpPr>
            <a:spLocks noGrp="1" noChangeArrowheads="1"/>
          </p:cNvSpPr>
          <p:nvPr>
            <p:ph type="title"/>
          </p:nvPr>
        </p:nvSpPr>
        <p:spPr bwMode="gray">
          <a:xfrm>
            <a:off x="3175" y="457200"/>
            <a:ext cx="9144000" cy="754063"/>
          </a:xfrm>
          <a:extLst>
            <a:ext uri="{AF507438-7753-43E0-B8FC-AC1667EBCBE1}">
              <a14:hiddenEffects xmlns:a14="http://schemas.microsoft.com/office/drawing/2010/main">
                <a:effectLst>
                  <a:outerShdw dist="107763" dir="18900000" algn="ctr" rotWithShape="0">
                    <a:srgbClr val="000000">
                      <a:alpha val="50000"/>
                    </a:srgbClr>
                  </a:outerShdw>
                </a:effectLst>
              </a14:hiddenEffects>
            </a:ext>
          </a:extLst>
        </p:spPr>
        <p:txBody>
          <a:bodyPr>
            <a:noAutofit/>
          </a:bodyPr>
          <a:lstStyle/>
          <a:p>
            <a:pPr algn="ctr" fontAlgn="auto">
              <a:spcAft>
                <a:spcPts val="0"/>
              </a:spcAft>
              <a:defRPr/>
            </a:pPr>
            <a:r>
              <a:rPr lang="en-US" sz="4400" b="1" dirty="0" smtClean="0">
                <a:effectLst>
                  <a:outerShdw blurRad="38100" dist="38100" dir="2700000" algn="tl">
                    <a:srgbClr val="000000">
                      <a:alpha val="43137"/>
                    </a:srgbClr>
                  </a:outerShdw>
                </a:effectLst>
              </a:rPr>
              <a:t>Workers’ Compensation Terms</a:t>
            </a:r>
          </a:p>
        </p:txBody>
      </p:sp>
      <p:sp>
        <p:nvSpPr>
          <p:cNvPr id="251907" name="Rectangle 3"/>
          <p:cNvSpPr>
            <a:spLocks noGrp="1" noChangeArrowheads="1"/>
          </p:cNvSpPr>
          <p:nvPr>
            <p:ph idx="1"/>
          </p:nvPr>
        </p:nvSpPr>
        <p:spPr>
          <a:xfrm>
            <a:off x="304800" y="1676400"/>
            <a:ext cx="8382000" cy="4525963"/>
          </a:xfrm>
        </p:spPr>
        <p:txBody>
          <a:bodyPr/>
          <a:lstStyle/>
          <a:p>
            <a:pPr>
              <a:buFontTx/>
              <a:buNone/>
            </a:pPr>
            <a:r>
              <a:rPr lang="en-US" sz="3200" b="1" dirty="0" smtClean="0"/>
              <a:t>		What  is </a:t>
            </a:r>
          </a:p>
          <a:p>
            <a:pPr>
              <a:buFontTx/>
              <a:buNone/>
            </a:pPr>
            <a:r>
              <a:rPr lang="en-US" sz="3200" b="1" dirty="0" smtClean="0"/>
              <a:t>	   “Incapacity”?</a:t>
            </a:r>
          </a:p>
          <a:p>
            <a:pPr>
              <a:buFontTx/>
              <a:buNone/>
            </a:pPr>
            <a:endParaRPr lang="en-US" b="1" dirty="0" smtClean="0"/>
          </a:p>
          <a:p>
            <a:pPr lvl="1"/>
            <a:r>
              <a:rPr lang="en-US" sz="2800" dirty="0" smtClean="0"/>
              <a:t>Incapacity means the loss of a “day’s work.”</a:t>
            </a:r>
            <a:endParaRPr lang="en-US" sz="1600" dirty="0" smtClean="0"/>
          </a:p>
          <a:p>
            <a:pPr marL="274637" lvl="1" indent="0">
              <a:buNone/>
            </a:pPr>
            <a:endParaRPr lang="en-US" sz="800" dirty="0" smtClean="0"/>
          </a:p>
          <a:p>
            <a:pPr lvl="1"/>
            <a:r>
              <a:rPr lang="en-US" sz="2800" dirty="0" smtClean="0"/>
              <a:t>A “day’s work” means the </a:t>
            </a:r>
            <a:r>
              <a:rPr lang="en-US" sz="2800" u="sng" dirty="0" smtClean="0"/>
              <a:t>wages</a:t>
            </a:r>
            <a:r>
              <a:rPr lang="en-US" sz="2800" dirty="0" smtClean="0"/>
              <a:t> in an employee’s regular work day (Rule 3.1.1), or</a:t>
            </a:r>
          </a:p>
          <a:p>
            <a:pPr lvl="1"/>
            <a:endParaRPr lang="en-US" sz="800" u="sng" dirty="0"/>
          </a:p>
          <a:p>
            <a:pPr lvl="1"/>
            <a:r>
              <a:rPr lang="en-US" sz="2800" dirty="0" smtClean="0"/>
              <a:t>Consecutive </a:t>
            </a:r>
            <a:r>
              <a:rPr lang="en-US" sz="2800" u="sng" dirty="0" smtClean="0"/>
              <a:t>hours</a:t>
            </a:r>
            <a:r>
              <a:rPr lang="en-US" sz="2800" dirty="0" smtClean="0"/>
              <a:t> equal to the employee’s regular work day (Rule 3.1.4).  </a:t>
            </a:r>
            <a:endParaRPr lang="en-US" sz="2400" dirty="0" smtClean="0"/>
          </a:p>
          <a:p>
            <a:pPr lvl="1">
              <a:buFontTx/>
              <a:buNone/>
            </a:pPr>
            <a:endParaRPr lang="en-US" sz="2400" dirty="0" smtClean="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2" y="1371600"/>
            <a:ext cx="2583543" cy="1828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190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190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51907">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1907">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5190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1907"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449263"/>
            <a:ext cx="9144000" cy="755650"/>
          </a:xfrm>
        </p:spPr>
        <p:txBody>
          <a:bodyPr>
            <a:noAutofit/>
          </a:bodyPr>
          <a:lstStyle/>
          <a:p>
            <a:pPr algn="ctr" fontAlgn="auto">
              <a:spcAft>
                <a:spcPts val="0"/>
              </a:spcAft>
              <a:defRPr/>
            </a:pPr>
            <a:r>
              <a:rPr lang="en-US" sz="4400" b="1" dirty="0" smtClean="0">
                <a:effectLst>
                  <a:outerShdw blurRad="38100" dist="38100" dir="2700000" algn="tl">
                    <a:srgbClr val="000000">
                      <a:alpha val="43137"/>
                    </a:srgbClr>
                  </a:outerShdw>
                </a:effectLst>
              </a:rPr>
              <a:t>Workers’ Compensation Terms</a:t>
            </a:r>
          </a:p>
        </p:txBody>
      </p:sp>
      <p:sp>
        <p:nvSpPr>
          <p:cNvPr id="265219" name="Rectangle 3"/>
          <p:cNvSpPr>
            <a:spLocks noGrp="1" noChangeArrowheads="1"/>
          </p:cNvSpPr>
          <p:nvPr>
            <p:ph idx="1"/>
          </p:nvPr>
        </p:nvSpPr>
        <p:spPr>
          <a:xfrm>
            <a:off x="228600" y="1066800"/>
            <a:ext cx="8458200" cy="5486400"/>
          </a:xfrm>
        </p:spPr>
        <p:txBody>
          <a:bodyPr/>
          <a:lstStyle/>
          <a:p>
            <a:pPr>
              <a:lnSpc>
                <a:spcPct val="90000"/>
              </a:lnSpc>
              <a:buFontTx/>
              <a:buNone/>
            </a:pPr>
            <a:endParaRPr lang="en-US" sz="2800" b="1" dirty="0" smtClean="0"/>
          </a:p>
          <a:p>
            <a:pPr>
              <a:lnSpc>
                <a:spcPct val="90000"/>
              </a:lnSpc>
              <a:buFontTx/>
              <a:buNone/>
            </a:pPr>
            <a:r>
              <a:rPr lang="en-US" sz="3200" b="1" dirty="0" smtClean="0"/>
              <a:t>What  is  an  “Insurer”?</a:t>
            </a:r>
          </a:p>
          <a:p>
            <a:pPr lvl="1">
              <a:lnSpc>
                <a:spcPct val="90000"/>
              </a:lnSpc>
              <a:buFontTx/>
              <a:buNone/>
            </a:pPr>
            <a:endParaRPr lang="en-US" sz="2400" dirty="0" smtClean="0"/>
          </a:p>
          <a:p>
            <a:pPr lvl="1">
              <a:lnSpc>
                <a:spcPct val="90000"/>
              </a:lnSpc>
              <a:buFontTx/>
              <a:buNone/>
            </a:pPr>
            <a:endParaRPr lang="en-US" sz="2400" dirty="0" smtClean="0"/>
          </a:p>
          <a:p>
            <a:pPr lvl="1">
              <a:lnSpc>
                <a:spcPct val="90000"/>
              </a:lnSpc>
            </a:pPr>
            <a:r>
              <a:rPr lang="en-US" sz="2400" dirty="0" smtClean="0"/>
              <a:t>An insurer providing workers’ compensation insurance to the employer, or</a:t>
            </a:r>
          </a:p>
          <a:p>
            <a:pPr lvl="1">
              <a:lnSpc>
                <a:spcPct val="90000"/>
              </a:lnSpc>
            </a:pPr>
            <a:endParaRPr lang="en-US" sz="800" dirty="0" smtClean="0"/>
          </a:p>
          <a:p>
            <a:pPr lvl="1">
              <a:lnSpc>
                <a:spcPct val="90000"/>
              </a:lnSpc>
            </a:pPr>
            <a:r>
              <a:rPr lang="en-US" sz="2400" dirty="0" smtClean="0"/>
              <a:t>A self-insured employer that handles its own workers’ compensation claims, or</a:t>
            </a:r>
          </a:p>
          <a:p>
            <a:pPr lvl="1">
              <a:lnSpc>
                <a:spcPct val="90000"/>
              </a:lnSpc>
            </a:pPr>
            <a:endParaRPr lang="en-US" sz="800" dirty="0" smtClean="0"/>
          </a:p>
          <a:p>
            <a:pPr lvl="1">
              <a:lnSpc>
                <a:spcPct val="90000"/>
              </a:lnSpc>
            </a:pPr>
            <a:r>
              <a:rPr lang="en-US" sz="2400" dirty="0" smtClean="0"/>
              <a:t>A third party administrator who handles workers’ compensation claims for insurers or self-insured employers.</a:t>
            </a:r>
          </a:p>
          <a:p>
            <a:pPr lvl="1">
              <a:lnSpc>
                <a:spcPct val="90000"/>
              </a:lnSpc>
            </a:pPr>
            <a:endParaRPr lang="en-US" sz="800" dirty="0" smtClean="0"/>
          </a:p>
          <a:p>
            <a:pPr lvl="1">
              <a:lnSpc>
                <a:spcPct val="90000"/>
              </a:lnSpc>
            </a:pPr>
            <a:r>
              <a:rPr lang="en-US" sz="2400" b="1" i="1" dirty="0" smtClean="0"/>
              <a:t>Under the Maine Workers’ Comp Act, if the employer is insured, the term employer includes the insurer.</a:t>
            </a:r>
          </a:p>
        </p:txBody>
      </p:sp>
      <p:pic>
        <p:nvPicPr>
          <p:cNvPr id="18436"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1189038"/>
            <a:ext cx="2438400" cy="163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65219">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65219">
                                            <p:txEl>
                                              <p:pRg st="6" end="6"/>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65219">
                                            <p:txEl>
                                              <p:pRg st="8" end="8"/>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6521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304801"/>
            <a:ext cx="9144000" cy="762000"/>
          </a:xfrm>
        </p:spPr>
        <p:txBody>
          <a:bodyPr>
            <a:normAutofit/>
          </a:bodyPr>
          <a:lstStyle/>
          <a:p>
            <a:pPr algn="ctr" fontAlgn="auto">
              <a:spcAft>
                <a:spcPts val="0"/>
              </a:spcAft>
              <a:defRPr/>
            </a:pPr>
            <a:r>
              <a:rPr lang="en-US" sz="4400" b="1" dirty="0" smtClean="0">
                <a:effectLst>
                  <a:outerShdw blurRad="38100" dist="38100" dir="2700000" algn="tl">
                    <a:srgbClr val="000000">
                      <a:alpha val="43137"/>
                    </a:srgbClr>
                  </a:outerShdw>
                </a:effectLst>
              </a:rPr>
              <a:t>Workers’ Compensation Terms</a:t>
            </a:r>
          </a:p>
        </p:txBody>
      </p:sp>
      <p:sp>
        <p:nvSpPr>
          <p:cNvPr id="190467" name="Rectangle 3"/>
          <p:cNvSpPr>
            <a:spLocks noGrp="1" noChangeArrowheads="1"/>
          </p:cNvSpPr>
          <p:nvPr>
            <p:ph idx="1"/>
          </p:nvPr>
        </p:nvSpPr>
        <p:spPr>
          <a:xfrm>
            <a:off x="228600" y="1143000"/>
            <a:ext cx="8458200" cy="5486400"/>
          </a:xfrm>
        </p:spPr>
        <p:txBody>
          <a:bodyPr/>
          <a:lstStyle/>
          <a:p>
            <a:pPr>
              <a:buFontTx/>
              <a:buNone/>
            </a:pPr>
            <a:r>
              <a:rPr lang="en-US" sz="2800" b="1" dirty="0" smtClean="0"/>
              <a:t>What is a “FROI”?</a:t>
            </a:r>
          </a:p>
          <a:p>
            <a:pPr>
              <a:buFontTx/>
              <a:buNone/>
            </a:pPr>
            <a:r>
              <a:rPr lang="en-US" sz="2800" b="1" dirty="0" smtClean="0"/>
              <a:t>F</a:t>
            </a:r>
            <a:r>
              <a:rPr lang="en-US" dirty="0" smtClean="0"/>
              <a:t>irst </a:t>
            </a:r>
            <a:r>
              <a:rPr lang="en-US" sz="2800" b="1" dirty="0" smtClean="0"/>
              <a:t>R</a:t>
            </a:r>
            <a:r>
              <a:rPr lang="en-US" dirty="0" smtClean="0"/>
              <a:t>eport of </a:t>
            </a:r>
            <a:r>
              <a:rPr lang="en-US" sz="2800" b="1" dirty="0" smtClean="0"/>
              <a:t>O</a:t>
            </a:r>
            <a:r>
              <a:rPr lang="en-US" dirty="0" smtClean="0"/>
              <a:t>ccupational </a:t>
            </a:r>
            <a:r>
              <a:rPr lang="en-US" sz="2800" b="1" dirty="0" smtClean="0"/>
              <a:t>I</a:t>
            </a:r>
            <a:r>
              <a:rPr lang="en-US" dirty="0" smtClean="0"/>
              <a:t>njury or Disease – WCB-1</a:t>
            </a:r>
          </a:p>
          <a:p>
            <a:pPr>
              <a:buFontTx/>
              <a:buNone/>
            </a:pPr>
            <a:endParaRPr lang="en-US" sz="800" dirty="0" smtClean="0"/>
          </a:p>
          <a:p>
            <a:pPr lvl="1"/>
            <a:r>
              <a:rPr lang="en-US" sz="2400" dirty="0" smtClean="0"/>
              <a:t>A FROI indicates a workers’ compensation injury has allegedly taken place.</a:t>
            </a:r>
          </a:p>
          <a:p>
            <a:pPr lvl="1"/>
            <a:endParaRPr lang="en-US" sz="800" dirty="0" smtClean="0"/>
          </a:p>
          <a:p>
            <a:pPr lvl="1"/>
            <a:r>
              <a:rPr lang="en-US" sz="2400" dirty="0" smtClean="0"/>
              <a:t>A FROI must be completed for injuries that require medical treatment or for injuries that result in incapacity.</a:t>
            </a:r>
          </a:p>
          <a:p>
            <a:pPr lvl="1"/>
            <a:endParaRPr lang="en-US" sz="800" dirty="0" smtClean="0"/>
          </a:p>
          <a:p>
            <a:pPr lvl="1"/>
            <a:r>
              <a:rPr lang="en-US" sz="2400" dirty="0" smtClean="0"/>
              <a:t>The FROI is an OSHA approved form that captures employee and employer information, as well </a:t>
            </a:r>
          </a:p>
          <a:p>
            <a:pPr marL="274637" lvl="1" indent="0">
              <a:buNone/>
            </a:pPr>
            <a:r>
              <a:rPr lang="en-US" sz="2400" dirty="0"/>
              <a:t> </a:t>
            </a:r>
            <a:r>
              <a:rPr lang="en-US" sz="2400" dirty="0" smtClean="0"/>
              <a:t> as information regarding the injury.</a:t>
            </a:r>
          </a:p>
          <a:p>
            <a:pPr lvl="1"/>
            <a:endParaRPr lang="en-US" dirty="0" smtClean="0"/>
          </a:p>
          <a:p>
            <a:pPr lvl="1"/>
            <a:endParaRPr lang="en-US" dirty="0" smtClean="0"/>
          </a:p>
        </p:txBody>
      </p:sp>
      <p:pic>
        <p:nvPicPr>
          <p:cNvPr id="19460"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58000" y="4648200"/>
            <a:ext cx="2057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046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046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90467">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90467">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90467">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046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67"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Clarity</Template>
  <TotalTime>9005</TotalTime>
  <Words>2510</Words>
  <Application>Microsoft Office PowerPoint</Application>
  <PresentationFormat>On-screen Show (4:3)</PresentationFormat>
  <Paragraphs>433</Paragraphs>
  <Slides>40</Slides>
  <Notes>39</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Clarity</vt:lpstr>
      <vt:lpstr>            An  Employer’s  Guide  to  Workers'  Compensation  in  Maine</vt:lpstr>
      <vt:lpstr>Workshop Agenda</vt:lpstr>
      <vt:lpstr>MWCB  Mission  Statement</vt:lpstr>
      <vt:lpstr> Maine Workers Compensation Board </vt:lpstr>
      <vt:lpstr>MWCB Regional Offices</vt:lpstr>
      <vt:lpstr> MWCB Divisions  </vt:lpstr>
      <vt:lpstr>Workers’ Compensation Terms</vt:lpstr>
      <vt:lpstr>Workers’ Compensation Terms</vt:lpstr>
      <vt:lpstr>Workers’ Compensation Terms</vt:lpstr>
      <vt:lpstr>Workers’ Compensation Terms</vt:lpstr>
      <vt:lpstr>Workers’ Compensation Terms</vt:lpstr>
      <vt:lpstr>Workers’ Compensation Terms</vt:lpstr>
      <vt:lpstr>How Does the Workers’ Comp     System Work in Maine? </vt:lpstr>
      <vt:lpstr>How Does the WC System  Work in Maine? </vt:lpstr>
      <vt:lpstr>How Does the Workers’ Comp  System Work in Maine? </vt:lpstr>
      <vt:lpstr>How Does the Workers’ Comp System Work in Maine? </vt:lpstr>
      <vt:lpstr>How Does the Workers’ Comp System Work in Maine? </vt:lpstr>
      <vt:lpstr>How Does the Workers’ Comp System Work in Maine? </vt:lpstr>
      <vt:lpstr>How Does the Workers’ Comp System Work in Maine? </vt:lpstr>
      <vt:lpstr>How Does the Workers’ Comp System Work in Maine? </vt:lpstr>
      <vt:lpstr>PowerPoint Presentation</vt:lpstr>
      <vt:lpstr>What is the Employer’s Role? </vt:lpstr>
      <vt:lpstr>What is the Employer’s Role?</vt:lpstr>
      <vt:lpstr>What is the Employer’s Role? </vt:lpstr>
      <vt:lpstr>What is the Employer’s Role? </vt:lpstr>
      <vt:lpstr>What is the Employer’s Role? </vt:lpstr>
      <vt:lpstr>What is the Employer’s Role? </vt:lpstr>
      <vt:lpstr>What is the Employer’s Role? </vt:lpstr>
      <vt:lpstr>What is the Employer’s Role? </vt:lpstr>
      <vt:lpstr>What is the Employer’s Role? </vt:lpstr>
      <vt:lpstr>What is the Employer’s Role? </vt:lpstr>
      <vt:lpstr>What is the Employer’s Role? </vt:lpstr>
      <vt:lpstr>What is the Employer’s Role? </vt:lpstr>
      <vt:lpstr>PowerPoint Presentation</vt:lpstr>
      <vt:lpstr>What are the Risks of Doing Things Wrong? </vt:lpstr>
      <vt:lpstr>What are the Risks of Doing Things Wrong? </vt:lpstr>
      <vt:lpstr>What are the Risks of Doing Things Wrong? </vt:lpstr>
      <vt:lpstr>Like To Learn More?</vt:lpstr>
      <vt:lpstr>MWCB Web Site</vt:lpstr>
      <vt:lpstr>Board Contacts</vt:lpstr>
    </vt:vector>
  </TitlesOfParts>
  <Company>Workers Compensation Board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Employer’s Overview of Maine “Comp”</dc:title>
  <dc:creator>Jeffrey Levesque</dc:creator>
  <cp:lastModifiedBy>Gordon Davis</cp:lastModifiedBy>
  <cp:revision>358</cp:revision>
  <cp:lastPrinted>2015-06-10T17:26:37Z</cp:lastPrinted>
  <dcterms:created xsi:type="dcterms:W3CDTF">2005-02-17T20:26:31Z</dcterms:created>
  <dcterms:modified xsi:type="dcterms:W3CDTF">2016-02-11T18:28:04Z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TC011367961033</vt:lpwstr>
  </property>
</Properties>
</file>