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6"/>
  </p:notesMasterIdLst>
  <p:handoutMasterIdLst>
    <p:handoutMasterId r:id="rId47"/>
  </p:handoutMasterIdLst>
  <p:sldIdLst>
    <p:sldId id="256" r:id="rId2"/>
    <p:sldId id="281" r:id="rId3"/>
    <p:sldId id="309" r:id="rId4"/>
    <p:sldId id="278" r:id="rId5"/>
    <p:sldId id="277" r:id="rId6"/>
    <p:sldId id="329" r:id="rId7"/>
    <p:sldId id="290" r:id="rId8"/>
    <p:sldId id="291" r:id="rId9"/>
    <p:sldId id="325" r:id="rId10"/>
    <p:sldId id="295" r:id="rId11"/>
    <p:sldId id="297" r:id="rId12"/>
    <p:sldId id="324" r:id="rId13"/>
    <p:sldId id="279" r:id="rId14"/>
    <p:sldId id="282" r:id="rId15"/>
    <p:sldId id="280" r:id="rId16"/>
    <p:sldId id="283" r:id="rId17"/>
    <p:sldId id="314" r:id="rId18"/>
    <p:sldId id="298" r:id="rId19"/>
    <p:sldId id="308" r:id="rId20"/>
    <p:sldId id="316" r:id="rId21"/>
    <p:sldId id="320" r:id="rId22"/>
    <p:sldId id="284" r:id="rId23"/>
    <p:sldId id="270" r:id="rId24"/>
    <p:sldId id="327" r:id="rId25"/>
    <p:sldId id="328" r:id="rId26"/>
    <p:sldId id="267" r:id="rId27"/>
    <p:sldId id="271" r:id="rId28"/>
    <p:sldId id="292" r:id="rId29"/>
    <p:sldId id="285" r:id="rId30"/>
    <p:sldId id="300" r:id="rId31"/>
    <p:sldId id="299" r:id="rId32"/>
    <p:sldId id="301" r:id="rId33"/>
    <p:sldId id="302" r:id="rId34"/>
    <p:sldId id="303" r:id="rId35"/>
    <p:sldId id="304" r:id="rId36"/>
    <p:sldId id="306" r:id="rId37"/>
    <p:sldId id="331" r:id="rId38"/>
    <p:sldId id="312" r:id="rId39"/>
    <p:sldId id="313" r:id="rId40"/>
    <p:sldId id="319" r:id="rId41"/>
    <p:sldId id="326" r:id="rId42"/>
    <p:sldId id="322" r:id="rId43"/>
    <p:sldId id="323" r:id="rId44"/>
    <p:sldId id="272" r:id="rId4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7E8F6E-ADC2-412A-8AE0-DBC429B29FEF}" v="4" dt="2023-08-03T12:12:43.9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89165" autoAdjust="0"/>
  </p:normalViewPr>
  <p:slideViewPr>
    <p:cSldViewPr>
      <p:cViewPr varScale="1">
        <p:scale>
          <a:sx n="102" d="100"/>
          <a:sy n="102" d="100"/>
        </p:scale>
        <p:origin x="18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gan, Joseph" userId="b8b2aea5-7e18-48fc-b9c0-9fd853c5cf62" providerId="ADAL" clId="{CD7E8F6E-ADC2-412A-8AE0-DBC429B29FEF}"/>
    <pc:docChg chg="custSel modSld">
      <pc:chgData name="Hogan, Joseph" userId="b8b2aea5-7e18-48fc-b9c0-9fd853c5cf62" providerId="ADAL" clId="{CD7E8F6E-ADC2-412A-8AE0-DBC429B29FEF}" dt="2023-08-03T12:12:49.948" v="29" actId="478"/>
      <pc:docMkLst>
        <pc:docMk/>
      </pc:docMkLst>
      <pc:sldChg chg="addSp delSp modSp mod">
        <pc:chgData name="Hogan, Joseph" userId="b8b2aea5-7e18-48fc-b9c0-9fd853c5cf62" providerId="ADAL" clId="{CD7E8F6E-ADC2-412A-8AE0-DBC429B29FEF}" dt="2023-08-03T12:12:49.948" v="29" actId="478"/>
        <pc:sldMkLst>
          <pc:docMk/>
          <pc:sldMk cId="0" sldId="309"/>
        </pc:sldMkLst>
        <pc:spChg chg="add del mod">
          <ac:chgData name="Hogan, Joseph" userId="b8b2aea5-7e18-48fc-b9c0-9fd853c5cf62" providerId="ADAL" clId="{CD7E8F6E-ADC2-412A-8AE0-DBC429B29FEF}" dt="2023-08-03T12:10:14.970" v="2"/>
          <ac:spMkLst>
            <pc:docMk/>
            <pc:sldMk cId="0" sldId="309"/>
            <ac:spMk id="4" creationId="{5E763600-6C0E-199A-0AA3-0905E2B802B0}"/>
          </ac:spMkLst>
        </pc:spChg>
        <pc:spChg chg="del mod">
          <ac:chgData name="Hogan, Joseph" userId="b8b2aea5-7e18-48fc-b9c0-9fd853c5cf62" providerId="ADAL" clId="{CD7E8F6E-ADC2-412A-8AE0-DBC429B29FEF}" dt="2023-08-03T12:12:49.948" v="29" actId="478"/>
          <ac:spMkLst>
            <pc:docMk/>
            <pc:sldMk cId="0" sldId="309"/>
            <ac:spMk id="5" creationId="{A9FFA2D1-648D-416C-12D6-25A728D125A1}"/>
          </ac:spMkLst>
        </pc:spChg>
        <pc:spChg chg="add del mod">
          <ac:chgData name="Hogan, Joseph" userId="b8b2aea5-7e18-48fc-b9c0-9fd853c5cf62" providerId="ADAL" clId="{CD7E8F6E-ADC2-412A-8AE0-DBC429B29FEF}" dt="2023-08-03T12:12:11.228" v="9"/>
          <ac:spMkLst>
            <pc:docMk/>
            <pc:sldMk cId="0" sldId="309"/>
            <ac:spMk id="9" creationId="{516FCE87-168D-30B6-4390-1FAED7B1389B}"/>
          </ac:spMkLst>
        </pc:spChg>
        <pc:spChg chg="add mod">
          <ac:chgData name="Hogan, Joseph" userId="b8b2aea5-7e18-48fc-b9c0-9fd853c5cf62" providerId="ADAL" clId="{CD7E8F6E-ADC2-412A-8AE0-DBC429B29FEF}" dt="2023-08-03T12:12:48.380" v="28" actId="1076"/>
          <ac:spMkLst>
            <pc:docMk/>
            <pc:sldMk cId="0" sldId="309"/>
            <ac:spMk id="14" creationId="{317A650E-1550-47B4-B8DA-25D1EE5C2E6B}"/>
          </ac:spMkLst>
        </pc:spChg>
        <pc:graphicFrameChg chg="del">
          <ac:chgData name="Hogan, Joseph" userId="b8b2aea5-7e18-48fc-b9c0-9fd853c5cf62" providerId="ADAL" clId="{CD7E8F6E-ADC2-412A-8AE0-DBC429B29FEF}" dt="2023-08-03T12:08:57.471" v="1" actId="478"/>
          <ac:graphicFrameMkLst>
            <pc:docMk/>
            <pc:sldMk cId="0" sldId="309"/>
            <ac:graphicFrameMk id="2" creationId="{0CFF0F24-0DBB-BC91-D801-390A8AC6038D}"/>
          </ac:graphicFrameMkLst>
        </pc:graphicFrameChg>
        <pc:picChg chg="add del mod">
          <ac:chgData name="Hogan, Joseph" userId="b8b2aea5-7e18-48fc-b9c0-9fd853c5cf62" providerId="ADAL" clId="{CD7E8F6E-ADC2-412A-8AE0-DBC429B29FEF}" dt="2023-08-03T12:12:07.771" v="8" actId="478"/>
          <ac:picMkLst>
            <pc:docMk/>
            <pc:sldMk cId="0" sldId="309"/>
            <ac:picMk id="7" creationId="{428E3B85-EADA-211C-DC42-BE46098BAADE}"/>
          </ac:picMkLst>
        </pc:picChg>
        <pc:picChg chg="add mod">
          <ac:chgData name="Hogan, Joseph" userId="b8b2aea5-7e18-48fc-b9c0-9fd853c5cf62" providerId="ADAL" clId="{CD7E8F6E-ADC2-412A-8AE0-DBC429B29FEF}" dt="2023-08-03T12:12:25.852" v="20" actId="14100"/>
          <ac:picMkLst>
            <pc:docMk/>
            <pc:sldMk cId="0" sldId="309"/>
            <ac:picMk id="11" creationId="{92222E6A-E399-F0C2-E749-60327621D9EE}"/>
          </ac:picMkLst>
        </pc:picChg>
        <pc:picChg chg="add mod">
          <ac:chgData name="Hogan, Joseph" userId="b8b2aea5-7e18-48fc-b9c0-9fd853c5cf62" providerId="ADAL" clId="{CD7E8F6E-ADC2-412A-8AE0-DBC429B29FEF}" dt="2023-08-03T12:12:34.596" v="23" actId="14100"/>
          <ac:picMkLst>
            <pc:docMk/>
            <pc:sldMk cId="0" sldId="309"/>
            <ac:picMk id="13" creationId="{FA29343E-FF73-C258-111C-AEB1BD2B10C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2" y="1"/>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44" tIns="46573" rIns="93144" bIns="46573" numCol="1" anchor="t" anchorCtr="0" compatLnSpc="1">
            <a:prstTxWarp prst="textNoShape">
              <a:avLst/>
            </a:prstTxWarp>
          </a:bodyPr>
          <a:lstStyle>
            <a:lvl1pPr>
              <a:defRPr sz="1200"/>
            </a:lvl1pPr>
          </a:lstStyle>
          <a:p>
            <a:pPr>
              <a:defRPr/>
            </a:pPr>
            <a:endParaRPr lang="en-US"/>
          </a:p>
        </p:txBody>
      </p:sp>
      <p:sp>
        <p:nvSpPr>
          <p:cNvPr id="23555" name="Rectangle 3"/>
          <p:cNvSpPr>
            <a:spLocks noGrp="1" noChangeArrowheads="1"/>
          </p:cNvSpPr>
          <p:nvPr>
            <p:ph type="dt" sz="quarter" idx="1"/>
          </p:nvPr>
        </p:nvSpPr>
        <p:spPr bwMode="auto">
          <a:xfrm>
            <a:off x="3970339" y="1"/>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44" tIns="46573" rIns="93144" bIns="46573" numCol="1" anchor="t" anchorCtr="0" compatLnSpc="1">
            <a:prstTxWarp prst="textNoShape">
              <a:avLst/>
            </a:prstTxWarp>
          </a:bodyPr>
          <a:lstStyle>
            <a:lvl1pPr algn="r">
              <a:defRPr sz="1200"/>
            </a:lvl1pPr>
          </a:lstStyle>
          <a:p>
            <a:pPr>
              <a:defRPr/>
            </a:pPr>
            <a:endParaRPr lang="en-US"/>
          </a:p>
        </p:txBody>
      </p:sp>
      <p:sp>
        <p:nvSpPr>
          <p:cNvPr id="23556" name="Rectangle 4"/>
          <p:cNvSpPr>
            <a:spLocks noGrp="1" noChangeArrowheads="1"/>
          </p:cNvSpPr>
          <p:nvPr>
            <p:ph type="ftr" sz="quarter" idx="2"/>
          </p:nvPr>
        </p:nvSpPr>
        <p:spPr bwMode="auto">
          <a:xfrm>
            <a:off x="2" y="8829676"/>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44" tIns="46573" rIns="93144" bIns="46573" numCol="1" anchor="b" anchorCtr="0" compatLnSpc="1">
            <a:prstTxWarp prst="textNoShape">
              <a:avLst/>
            </a:prstTxWarp>
          </a:bodyPr>
          <a:lstStyle>
            <a:lvl1pPr>
              <a:defRPr sz="1200"/>
            </a:lvl1pPr>
          </a:lstStyle>
          <a:p>
            <a:pPr>
              <a:defRPr/>
            </a:pPr>
            <a:endParaRPr lang="en-US"/>
          </a:p>
        </p:txBody>
      </p:sp>
      <p:sp>
        <p:nvSpPr>
          <p:cNvPr id="23557" name="Rectangle 5"/>
          <p:cNvSpPr>
            <a:spLocks noGrp="1" noChangeArrowheads="1"/>
          </p:cNvSpPr>
          <p:nvPr>
            <p:ph type="sldNum" sz="quarter" idx="3"/>
          </p:nvPr>
        </p:nvSpPr>
        <p:spPr bwMode="auto">
          <a:xfrm>
            <a:off x="3970339" y="8829676"/>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44" tIns="46573" rIns="93144" bIns="46573" numCol="1" anchor="b" anchorCtr="0" compatLnSpc="1">
            <a:prstTxWarp prst="textNoShape">
              <a:avLst/>
            </a:prstTxWarp>
          </a:bodyPr>
          <a:lstStyle>
            <a:lvl1pPr algn="r">
              <a:defRPr sz="1200"/>
            </a:lvl1pPr>
          </a:lstStyle>
          <a:p>
            <a:pPr>
              <a:defRPr/>
            </a:pPr>
            <a:fld id="{943C9FA2-39AA-4E15-8B54-C766FC442B55}" type="slidenum">
              <a:rPr lang="en-US"/>
              <a:pPr>
                <a:defRPr/>
              </a:pPr>
              <a:t>‹#›</a:t>
            </a:fld>
            <a:endParaRPr lang="en-US"/>
          </a:p>
        </p:txBody>
      </p:sp>
    </p:spTree>
    <p:extLst>
      <p:ext uri="{BB962C8B-B14F-4D97-AF65-F5344CB8AC3E}">
        <p14:creationId xmlns:p14="http://schemas.microsoft.com/office/powerpoint/2010/main" val="1745440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8475" cy="465138"/>
          </a:xfrm>
          <a:prstGeom prst="rect">
            <a:avLst/>
          </a:prstGeom>
        </p:spPr>
        <p:txBody>
          <a:bodyPr vert="horz" lIns="93144" tIns="46573" rIns="93144" bIns="46573" rtlCol="0"/>
          <a:lstStyle>
            <a:lvl1pPr algn="l">
              <a:defRPr sz="1200"/>
            </a:lvl1pPr>
          </a:lstStyle>
          <a:p>
            <a:pPr>
              <a:defRPr/>
            </a:pPr>
            <a:endParaRPr lang="en-US"/>
          </a:p>
        </p:txBody>
      </p:sp>
      <p:sp>
        <p:nvSpPr>
          <p:cNvPr id="3" name="Date Placeholder 2"/>
          <p:cNvSpPr>
            <a:spLocks noGrp="1"/>
          </p:cNvSpPr>
          <p:nvPr>
            <p:ph type="dt" idx="1"/>
          </p:nvPr>
        </p:nvSpPr>
        <p:spPr>
          <a:xfrm>
            <a:off x="3970339" y="1"/>
            <a:ext cx="3038475" cy="465138"/>
          </a:xfrm>
          <a:prstGeom prst="rect">
            <a:avLst/>
          </a:prstGeom>
        </p:spPr>
        <p:txBody>
          <a:bodyPr vert="horz" lIns="93144" tIns="46573" rIns="93144" bIns="46573" rtlCol="0"/>
          <a:lstStyle>
            <a:lvl1pPr algn="r">
              <a:defRPr sz="1200"/>
            </a:lvl1pPr>
          </a:lstStyle>
          <a:p>
            <a:pPr>
              <a:defRPr/>
            </a:pPr>
            <a:fld id="{5BD45279-C324-49A6-8B09-E000AFE19C86}" type="datetimeFigureOut">
              <a:rPr lang="en-US"/>
              <a:pPr>
                <a:defRPr/>
              </a:pPr>
              <a:t>8/3/2023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44" tIns="46573" rIns="93144" bIns="46573" rtlCol="0" anchor="ctr"/>
          <a:lstStyle/>
          <a:p>
            <a:pPr lvl="0"/>
            <a:endParaRPr lang="en-US" noProof="0"/>
          </a:p>
        </p:txBody>
      </p:sp>
      <p:sp>
        <p:nvSpPr>
          <p:cNvPr id="5" name="Notes Placeholder 4"/>
          <p:cNvSpPr>
            <a:spLocks noGrp="1"/>
          </p:cNvSpPr>
          <p:nvPr>
            <p:ph type="body" sz="quarter" idx="3"/>
          </p:nvPr>
        </p:nvSpPr>
        <p:spPr>
          <a:xfrm>
            <a:off x="701676" y="4416427"/>
            <a:ext cx="5607050" cy="4183063"/>
          </a:xfrm>
          <a:prstGeom prst="rect">
            <a:avLst/>
          </a:prstGeom>
        </p:spPr>
        <p:txBody>
          <a:bodyPr vert="horz" lIns="93144" tIns="46573" rIns="93144" bIns="4657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 y="8829676"/>
            <a:ext cx="3038475" cy="465138"/>
          </a:xfrm>
          <a:prstGeom prst="rect">
            <a:avLst/>
          </a:prstGeom>
        </p:spPr>
        <p:txBody>
          <a:bodyPr vert="horz" lIns="93144" tIns="46573" rIns="93144" bIns="46573"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339" y="8829676"/>
            <a:ext cx="3038475" cy="465138"/>
          </a:xfrm>
          <a:prstGeom prst="rect">
            <a:avLst/>
          </a:prstGeom>
        </p:spPr>
        <p:txBody>
          <a:bodyPr vert="horz" lIns="93144" tIns="46573" rIns="93144" bIns="46573" rtlCol="0" anchor="b"/>
          <a:lstStyle>
            <a:lvl1pPr algn="r">
              <a:defRPr sz="1200"/>
            </a:lvl1pPr>
          </a:lstStyle>
          <a:p>
            <a:pPr>
              <a:defRPr/>
            </a:pPr>
            <a:fld id="{E42816F0-EF1D-4EB2-990A-393B6A72E4F5}" type="slidenum">
              <a:rPr lang="en-US"/>
              <a:pPr>
                <a:defRPr/>
              </a:pPr>
              <a:t>‹#›</a:t>
            </a:fld>
            <a:endParaRPr lang="en-US"/>
          </a:p>
        </p:txBody>
      </p:sp>
    </p:spTree>
    <p:extLst>
      <p:ext uri="{BB962C8B-B14F-4D97-AF65-F5344CB8AC3E}">
        <p14:creationId xmlns:p14="http://schemas.microsoft.com/office/powerpoint/2010/main" val="25735501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E8BF49F1-7BBA-4B77-817E-682BE1C92C3A}" type="slidenum">
              <a:rPr lang="en-US" smtClean="0"/>
              <a:pPr eaLnBrk="1" hangingPunct="1"/>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17787E3A-3F76-4ED2-8BD4-17024ACE9B6B}" type="slidenum">
              <a:rPr lang="en-US" smtClean="0"/>
              <a:pPr eaLnBrk="1" hangingPunct="1"/>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17787E3A-3F76-4ED2-8BD4-17024ACE9B6B}" type="slidenum">
              <a:rPr lang="en-US" smtClean="0"/>
              <a:pPr eaLnBrk="1" hangingPunct="1"/>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64B02FF8-AE1C-45DB-9517-157FE2ADD9D9}" type="slidenum">
              <a:rPr lang="en-US" smtClean="0"/>
              <a:pPr eaLnBrk="1" hangingPunct="1"/>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t>Discuss provisional payments may be required. Also discuss that weekly means every 7 days, not 6 days and then 8 days unless there is a Holiday.</a:t>
            </a: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BECD02EE-FD97-42F4-835B-06CDEF9E370B}" type="slidenum">
              <a:rPr lang="en-US" smtClean="0"/>
              <a:pPr eaLnBrk="1" hangingPunct="1"/>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2A32F279-18BE-4090-BA04-4110B8601F35}" type="slidenum">
              <a:rPr lang="en-US" smtClean="0"/>
              <a:pPr eaLnBrk="1" hangingPunct="1"/>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0C293B80-AAB2-4BAC-8506-B35E25A69D6A}" type="slidenum">
              <a:rPr lang="en-US" smtClean="0"/>
              <a:pPr eaLnBrk="1" hangingPunct="1"/>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Make it clear that only clerical corrections that do not affect the employee’s rights are accepted (i.e. box 22).</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68656AB-AF6D-42BF-A05F-1085B209217D}" type="slidenum">
              <a:rPr lang="en-US" smtClean="0"/>
              <a:pPr eaLnBrk="1" hangingPunct="1"/>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922B30AD-22FF-48C1-9399-75C975FA9F14}" type="slidenum">
              <a:rPr lang="en-US" smtClean="0"/>
              <a:pPr eaLnBrk="1" hangingPunct="1"/>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969AD34-B31D-41B8-9A36-9549BA07518E}" type="slidenum">
              <a:rPr lang="en-US" smtClean="0">
                <a:solidFill>
                  <a:srgbClr val="000000"/>
                </a:solidFill>
              </a:rPr>
              <a:pPr eaLnBrk="1" hangingPunct="1"/>
              <a:t>19</a:t>
            </a:fld>
            <a:endParaRPr 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969AD34-B31D-41B8-9A36-9549BA07518E}" type="slidenum">
              <a:rPr lang="en-US" smtClean="0">
                <a:solidFill>
                  <a:srgbClr val="000000"/>
                </a:solidFill>
              </a:rPr>
              <a:pPr eaLnBrk="1" hangingPunct="1"/>
              <a:t>20</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Compensation payment scheme means the procedure whereby an employer is required to provide compensation or other benefits under the Act to an employee. Explain that “with prejudice” means there is basically no opportunity to reduce or discontinue benefits without an order from the Board (unless the employee RTW and then they can reduce or discontinue under 205.9.A), and that MOP box 20-B affords the opportunity to proceed with payment of the claim as if it was accepted without forfeiting the opportunity reduce or discontinue benefits without an order from the Board (unless the employee RTW and then they can reduce or discontinue under 205.9.A).</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29A7ACC4-B148-4956-8E7A-AB1C637F00CC}" type="slidenum">
              <a:rPr lang="en-US" smtClean="0"/>
              <a:pPr eaLnBrk="1" hangingPunct="1"/>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969AD34-B31D-41B8-9A36-9549BA07518E}" type="slidenum">
              <a:rPr lang="en-US" smtClean="0">
                <a:solidFill>
                  <a:srgbClr val="000000"/>
                </a:solidFill>
              </a:rPr>
              <a:pPr eaLnBrk="1" hangingPunct="1"/>
              <a:t>21</a:t>
            </a:fld>
            <a:endParaRPr 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7A4A31A1-E0B0-4F42-92A8-42EEC00F6B1A}" type="slidenum">
              <a:rPr lang="en-US" smtClean="0"/>
              <a:pPr eaLnBrk="1" hangingPunct="1"/>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34B1ABEE-503E-4D61-98F7-8353B46F457B}" type="slidenum">
              <a:rPr lang="en-US" smtClean="0"/>
              <a:pPr eaLnBrk="1" hangingPunct="1"/>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3737AA43-E23B-4955-AB23-1DCC1077ED2F}" type="slidenum">
              <a:rPr lang="en-US" smtClean="0"/>
              <a:pPr eaLnBrk="1" hangingPunct="1"/>
              <a:t>26</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t>Reference the Recordkeeping Requirements under the Fair Labor Standards Act (FLSA).  To be compliant with FLSA, the employer must maintain total hours and wages for each workweek.  </a:t>
            </a:r>
          </a:p>
          <a:p>
            <a:pPr eaLnBrk="1" hangingPunct="1">
              <a:spcBef>
                <a:spcPct val="0"/>
              </a:spcBef>
            </a:pPr>
            <a:endParaRPr 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E7E25FB2-7A63-4703-A3B1-634518BDE3A3}" type="slidenum">
              <a:rPr lang="en-US" smtClean="0"/>
              <a:pPr eaLnBrk="1" hangingPunct="1"/>
              <a:t>27</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Explain that you always calculate TPD benefits for the whole week, not just for the days where TTD was not paid.</a:t>
            </a:r>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95F992FC-DD05-44EC-8F03-FB2A1957753C}" type="slidenum">
              <a:rPr lang="en-US" smtClean="0"/>
              <a:pPr eaLnBrk="1" hangingPunct="1"/>
              <a:t>28</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a:p>
          <a:p>
            <a:pPr eaLnBrk="1" hangingPunct="1">
              <a:spcBef>
                <a:spcPct val="0"/>
              </a:spcBef>
            </a:pPr>
            <a:endParaRPr 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16BF93A-11F0-4309-BE69-918256C48131}" type="slidenum">
              <a:rPr lang="en-US" smtClean="0"/>
              <a:pPr eaLnBrk="1" hangingPunct="1"/>
              <a:t>29</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a:p>
          <a:p>
            <a:pPr eaLnBrk="1" hangingPunct="1">
              <a:spcBef>
                <a:spcPct val="0"/>
              </a:spcBef>
            </a:pPr>
            <a:endParaRPr lang="en-US"/>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2460619F-4602-4443-BAAE-190B868E057E}" type="slidenum">
              <a:rPr lang="en-US" smtClean="0"/>
              <a:pPr eaLnBrk="1" hangingPunct="1"/>
              <a:t>30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a:p>
          <a:p>
            <a:pPr eaLnBrk="1" hangingPunct="1">
              <a:spcBef>
                <a:spcPct val="0"/>
              </a:spcBef>
            </a:pPr>
            <a:endParaRPr lang="en-US"/>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878E5A3E-2238-45C6-B5AE-CD105AB475F1}" type="slidenum">
              <a:rPr lang="en-US" smtClean="0"/>
              <a:pPr eaLnBrk="1" hangingPunct="1"/>
              <a:t>31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dirty="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E7BE7CB7-3EAD-444B-9A36-2EA210F9517F}" type="slidenum">
              <a:rPr lang="en-US" smtClean="0"/>
              <a:pPr eaLnBrk="1" hangingPunct="1"/>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7EBE73D1-2D66-4F56-AAFD-C121D5238474}" type="slidenum">
              <a:rPr lang="en-US" smtClean="0"/>
              <a:pPr eaLnBrk="1" hangingPunct="1"/>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a:p>
          <a:p>
            <a:pPr eaLnBrk="1" hangingPunct="1">
              <a:spcBef>
                <a:spcPct val="0"/>
              </a:spcBef>
            </a:pPr>
            <a:endParaRPr 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5A0E2B59-49CE-4965-BFA0-B4A844767887}" type="slidenum">
              <a:rPr lang="en-US" smtClean="0"/>
              <a:pPr eaLnBrk="1" hangingPunct="1"/>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dirty="0"/>
          </a:p>
          <a:p>
            <a:pPr eaLnBrk="1" hangingPunct="1">
              <a:spcBef>
                <a:spcPct val="0"/>
              </a:spcBef>
            </a:pPr>
            <a:endParaRPr lang="en-US" dirty="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A1CC230D-3C74-47A5-AA7E-3528B22E293B}" type="slidenum">
              <a:rPr lang="en-US" smtClean="0"/>
              <a:pPr eaLnBrk="1" hangingPunct="1"/>
              <a:t>34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endParaRPr lang="en-US"/>
          </a:p>
          <a:p>
            <a:pPr eaLnBrk="1" hangingPunct="1">
              <a:spcBef>
                <a:spcPct val="0"/>
              </a:spcBef>
            </a:pPr>
            <a:endParaRPr lang="en-US"/>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E6E9FD93-3261-4C55-A493-6C1484EFAC3B}" type="slidenum">
              <a:rPr lang="en-US" smtClean="0"/>
              <a:pPr eaLnBrk="1" hangingPunct="1"/>
              <a:t>35</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F6EE726C-078D-4E33-AD75-FDAE036C8FD0}" type="slidenum">
              <a:rPr lang="en-US" smtClean="0"/>
              <a:pPr eaLnBrk="1" hangingPunct="1"/>
              <a:t>36</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AB0538D0-329C-401E-BE22-C55E368352DD}" type="slidenum">
              <a:rPr lang="en-US" smtClean="0"/>
              <a:pPr eaLnBrk="1" hangingPunct="1"/>
              <a:t>37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588D07BC-BA27-445E-8770-30A9F32BC2CF}" type="slidenum">
              <a:rPr lang="en-US" smtClean="0"/>
              <a:pPr eaLnBrk="1" hangingPunct="1"/>
              <a:t>44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568D5E12-1F0D-47DA-80AF-06B39E97393D}" type="slidenum">
              <a:rPr lang="en-US" smtClean="0"/>
              <a:pPr eaLnBrk="1" hangingPunct="1"/>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568D5E12-1F0D-47DA-80AF-06B39E97393D}" type="slidenum">
              <a:rPr lang="en-US" smtClean="0"/>
              <a:pPr eaLnBrk="1" hangingPunct="1"/>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4174B259-9A0C-4594-84B4-792156CD93F2}" type="slidenum">
              <a:rPr lang="en-US" smtClean="0"/>
              <a:pPr eaLnBrk="1" hangingPunct="1"/>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FD9C872B-D653-4479-A989-B565EE00B91A}" type="slidenum">
              <a:rPr lang="en-US" smtClean="0"/>
              <a:pPr eaLnBrk="1" hangingPunct="1"/>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FD9C872B-D653-4479-A989-B565EE00B91A}" type="slidenum">
              <a:rPr lang="en-US" smtClean="0">
                <a:solidFill>
                  <a:prstClr val="black"/>
                </a:solidFill>
              </a:rPr>
              <a:pPr eaLnBrk="1" hangingPunct="1"/>
              <a:t>9</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729" indent="-285665" eaLnBrk="0" hangingPunct="0">
              <a:defRPr>
                <a:solidFill>
                  <a:schemeClr val="tx1"/>
                </a:solidFill>
                <a:latin typeface="Arial" charset="0"/>
              </a:defRPr>
            </a:lvl2pPr>
            <a:lvl3pPr marL="1142661" indent="-228532" eaLnBrk="0" hangingPunct="0">
              <a:defRPr>
                <a:solidFill>
                  <a:schemeClr val="tx1"/>
                </a:solidFill>
                <a:latin typeface="Arial" charset="0"/>
              </a:defRPr>
            </a:lvl3pPr>
            <a:lvl4pPr marL="1599723" indent="-228532" eaLnBrk="0" hangingPunct="0">
              <a:defRPr>
                <a:solidFill>
                  <a:schemeClr val="tx1"/>
                </a:solidFill>
                <a:latin typeface="Arial" charset="0"/>
              </a:defRPr>
            </a:lvl4pPr>
            <a:lvl5pPr marL="2056788" indent="-228532" eaLnBrk="0" hangingPunct="0">
              <a:defRPr>
                <a:solidFill>
                  <a:schemeClr val="tx1"/>
                </a:solidFill>
                <a:latin typeface="Arial" charset="0"/>
              </a:defRPr>
            </a:lvl5pPr>
            <a:lvl6pPr marL="2513853" indent="-228532" eaLnBrk="0" fontAlgn="base" hangingPunct="0">
              <a:spcBef>
                <a:spcPct val="0"/>
              </a:spcBef>
              <a:spcAft>
                <a:spcPct val="0"/>
              </a:spcAft>
              <a:defRPr>
                <a:solidFill>
                  <a:schemeClr val="tx1"/>
                </a:solidFill>
                <a:latin typeface="Arial" charset="0"/>
              </a:defRPr>
            </a:lvl6pPr>
            <a:lvl7pPr marL="2970915" indent="-228532" eaLnBrk="0" fontAlgn="base" hangingPunct="0">
              <a:spcBef>
                <a:spcPct val="0"/>
              </a:spcBef>
              <a:spcAft>
                <a:spcPct val="0"/>
              </a:spcAft>
              <a:defRPr>
                <a:solidFill>
                  <a:schemeClr val="tx1"/>
                </a:solidFill>
                <a:latin typeface="Arial" charset="0"/>
              </a:defRPr>
            </a:lvl7pPr>
            <a:lvl8pPr marL="3427980" indent="-228532" eaLnBrk="0" fontAlgn="base" hangingPunct="0">
              <a:spcBef>
                <a:spcPct val="0"/>
              </a:spcBef>
              <a:spcAft>
                <a:spcPct val="0"/>
              </a:spcAft>
              <a:defRPr>
                <a:solidFill>
                  <a:schemeClr val="tx1"/>
                </a:solidFill>
                <a:latin typeface="Arial" charset="0"/>
              </a:defRPr>
            </a:lvl8pPr>
            <a:lvl9pPr marL="3885042" indent="-228532" eaLnBrk="0" fontAlgn="base" hangingPunct="0">
              <a:spcBef>
                <a:spcPct val="0"/>
              </a:spcBef>
              <a:spcAft>
                <a:spcPct val="0"/>
              </a:spcAft>
              <a:defRPr>
                <a:solidFill>
                  <a:schemeClr val="tx1"/>
                </a:solidFill>
                <a:latin typeface="Arial" charset="0"/>
              </a:defRPr>
            </a:lvl9pPr>
          </a:lstStyle>
          <a:p>
            <a:pPr eaLnBrk="1" hangingPunct="1"/>
            <a:fld id="{5D59138D-24B5-47E3-AB79-5C60B329F8EE}" type="slidenum">
              <a:rPr lang="en-US" smtClean="0">
                <a:solidFill>
                  <a:srgbClr val="000000"/>
                </a:solidFill>
              </a:rPr>
              <a:pPr eaLnBrk="1" hangingPunct="1"/>
              <a:t>10</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A2CC98B-E1AE-4374-9EF9-E4811A5D56DF}"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D50C29-641D-439D-98B4-3A7EB120FE1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A0F72B-51EF-48FD-B108-F7D2094F55A7}" type="slidenum">
              <a:rPr lang="en-US" smtClean="0"/>
              <a:pPr>
                <a:defRPr/>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A923672-775C-4B6D-98C5-0D9FE90E9591}" type="slidenum">
              <a:rPr lang="en-US" smtClean="0"/>
              <a:pPr>
                <a:defRPr/>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928559A-0BD4-4B7C-814F-674D0E64DB5B}"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558F4E-343F-4CD8-9A41-2ECD0BB3F8F6}" type="slidenum">
              <a:rPr lang="en-US" smtClean="0"/>
              <a:pPr>
                <a:defRPr/>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314E1F4-C749-44F6-8EE5-10B5C04B1D02}"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E783386-931C-4651-ACA1-D2777C149E0D}"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A7F597C9-F9D8-4E83-A5B9-656E23CA25A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94EB8E3-FB1C-41E9-828F-861B0EBF2BDC}" type="slidenum">
              <a:rPr lang="en-US" smtClean="0"/>
              <a:pPr>
                <a:defRPr/>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0A3149C-9900-4F01-A3EB-F0D90266D0EF}" type="slidenum">
              <a:rPr lang="en-US" smtClean="0"/>
              <a:pPr>
                <a:defRPr/>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pPr>
              <a:defRPr/>
            </a:pPr>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pPr>
              <a:defRPr/>
            </a:pPr>
            <a:fld id="{FC7ECC35-B3D3-4AAC-B9C5-071FB2B8BC75}" type="slidenum">
              <a:rPr lang="en-US" smtClean="0"/>
              <a:pPr>
                <a:defRPr/>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962400"/>
            <a:ext cx="9144000" cy="289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175712" y="3950110"/>
            <a:ext cx="4815888" cy="2667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1" name="Rectangle 3"/>
          <p:cNvSpPr>
            <a:spLocks noGrp="1" noChangeArrowheads="1"/>
          </p:cNvSpPr>
          <p:nvPr>
            <p:ph type="subTitle" idx="1"/>
          </p:nvPr>
        </p:nvSpPr>
        <p:spPr>
          <a:xfrm>
            <a:off x="195532" y="1982926"/>
            <a:ext cx="8719868" cy="1979474"/>
          </a:xfrm>
          <a:solidFill>
            <a:schemeClr val="accent1">
              <a:lumMod val="40000"/>
              <a:lumOff val="60000"/>
            </a:schemeClr>
          </a:solidFill>
        </p:spPr>
        <p:txBody>
          <a:bodyPr>
            <a:normAutofit/>
          </a:bodyPr>
          <a:lstStyle/>
          <a:p>
            <a:pPr eaLnBrk="1" hangingPunct="1"/>
            <a:endParaRPr lang="en-US" sz="900" b="1" dirty="0">
              <a:solidFill>
                <a:schemeClr val="accent5">
                  <a:lumMod val="75000"/>
                </a:schemeClr>
              </a:solidFill>
              <a:effectLst>
                <a:outerShdw blurRad="38100" dist="38100" dir="2700000" algn="tl">
                  <a:srgbClr val="000000">
                    <a:alpha val="43137"/>
                  </a:srgbClr>
                </a:outerShdw>
              </a:effectLst>
            </a:endParaRPr>
          </a:p>
          <a:p>
            <a:pPr eaLnBrk="1" hangingPunct="1"/>
            <a:r>
              <a:rPr lang="en-US" sz="4000" b="1" dirty="0">
                <a:solidFill>
                  <a:schemeClr val="bg2">
                    <a:lumMod val="50000"/>
                  </a:schemeClr>
                </a:solidFill>
                <a:effectLst>
                  <a:outerShdw blurRad="38100" dist="38100" dir="2700000" algn="tl">
                    <a:srgbClr val="000000">
                      <a:alpha val="43137"/>
                    </a:srgbClr>
                  </a:outerShdw>
                </a:effectLst>
              </a:rPr>
              <a:t>Accurate and Timely Payment</a:t>
            </a:r>
          </a:p>
          <a:p>
            <a:pPr eaLnBrk="1" hangingPunct="1"/>
            <a:r>
              <a:rPr lang="en-US" sz="4000" b="1" dirty="0">
                <a:solidFill>
                  <a:schemeClr val="bg2">
                    <a:lumMod val="50000"/>
                  </a:schemeClr>
                </a:solidFill>
                <a:effectLst>
                  <a:outerShdw blurRad="38100" dist="38100" dir="2700000" algn="tl">
                    <a:srgbClr val="000000">
                      <a:alpha val="43137"/>
                    </a:srgbClr>
                  </a:outerShdw>
                </a:effectLst>
              </a:rPr>
              <a:t>Of Workers’ Comp Benefits </a:t>
            </a:r>
            <a:endParaRPr lang="en-US" dirty="0">
              <a:solidFill>
                <a:schemeClr val="bg2">
                  <a:lumMod val="50000"/>
                </a:schemeClr>
              </a:solidFill>
            </a:endParaRPr>
          </a:p>
        </p:txBody>
      </p:sp>
      <p:sp>
        <p:nvSpPr>
          <p:cNvPr id="2052" name="Date Placeholder 2"/>
          <p:cNvSpPr>
            <a:spLocks noGrp="1"/>
          </p:cNvSpPr>
          <p:nvPr>
            <p:ph type="dt" sz="half" idx="10"/>
          </p:nvPr>
        </p:nvSpPr>
        <p:spPr>
          <a:xfrm>
            <a:off x="5097080" y="5949411"/>
            <a:ext cx="3786690" cy="365125"/>
          </a:xfrm>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dirty="0"/>
              <a:t>Rev 7-9-2019</a:t>
            </a: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532" y="4495800"/>
            <a:ext cx="3980180" cy="1828800"/>
          </a:xfrm>
          <a:prstGeom prst="rect">
            <a:avLst/>
          </a:prstGeom>
          <a:solidFill>
            <a:schemeClr val="bg1"/>
          </a:solidFill>
          <a:ln>
            <a:noFill/>
          </a:ln>
          <a:effectLst/>
        </p:spPr>
      </p:pic>
      <p:sp>
        <p:nvSpPr>
          <p:cNvPr id="3" name="Rectangle 2"/>
          <p:cNvSpPr/>
          <p:nvPr/>
        </p:nvSpPr>
        <p:spPr>
          <a:xfrm>
            <a:off x="195532" y="228600"/>
            <a:ext cx="8719868" cy="1754326"/>
          </a:xfrm>
          <a:prstGeom prst="rect">
            <a:avLst/>
          </a:prstGeom>
          <a:solidFill>
            <a:schemeClr val="accent1">
              <a:lumMod val="40000"/>
              <a:lumOff val="60000"/>
            </a:schemeClr>
          </a:solidFill>
          <a:ln/>
        </p:spPr>
        <p:style>
          <a:lnRef idx="3">
            <a:schemeClr val="lt1"/>
          </a:lnRef>
          <a:fillRef idx="1">
            <a:schemeClr val="accent1"/>
          </a:fillRef>
          <a:effectRef idx="1">
            <a:schemeClr val="accent1"/>
          </a:effectRef>
          <a:fontRef idx="minor">
            <a:schemeClr val="lt1"/>
          </a:fontRef>
        </p:style>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a:ln w="11430"/>
                <a:solidFill>
                  <a:schemeClr val="bg2">
                    <a:lumMod val="50000"/>
                  </a:schemeClr>
                </a:solidFill>
                <a:effectLst>
                  <a:outerShdw blurRad="76200" dist="50800" dir="5400000" algn="tl" rotWithShape="0">
                    <a:srgbClr val="000000">
                      <a:alpha val="65000"/>
                    </a:srgbClr>
                  </a:outerShdw>
                </a:effectLst>
              </a:rPr>
              <a:t>Compensation for Incapacity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381000" y="2736849"/>
            <a:ext cx="8229600" cy="2840038"/>
          </a:xfrm>
        </p:spPr>
        <p:txBody>
          <a:bodyPr>
            <a:normAutofit/>
          </a:bodyPr>
          <a:lstStyle/>
          <a:p>
            <a:r>
              <a:rPr lang="en-US" sz="3200" b="1" dirty="0">
                <a:solidFill>
                  <a:schemeClr val="tx1"/>
                </a:solidFill>
              </a:rPr>
              <a:t>In case incapacity continues for </a:t>
            </a:r>
            <a:r>
              <a:rPr lang="en-US" sz="3200" b="1" u="sng" dirty="0">
                <a:solidFill>
                  <a:srgbClr val="FF0000"/>
                </a:solidFill>
              </a:rPr>
              <a:t>more than</a:t>
            </a:r>
            <a:r>
              <a:rPr lang="en-US" sz="3200" b="1" dirty="0">
                <a:solidFill>
                  <a:schemeClr val="tx1"/>
                </a:solidFill>
              </a:rPr>
              <a:t> </a:t>
            </a:r>
            <a:r>
              <a:rPr lang="en-US" sz="3200" b="1" u="sng" dirty="0">
                <a:solidFill>
                  <a:srgbClr val="FF0000"/>
                </a:solidFill>
              </a:rPr>
              <a:t>14 days</a:t>
            </a:r>
            <a:r>
              <a:rPr lang="en-US" sz="3200" b="1" dirty="0">
                <a:solidFill>
                  <a:schemeClr val="tx1"/>
                </a:solidFill>
              </a:rPr>
              <a:t>, compensation is allowed from the date of incapacity.</a:t>
            </a:r>
          </a:p>
          <a:p>
            <a:pPr marL="0" indent="0">
              <a:buNone/>
            </a:pPr>
            <a:endParaRPr lang="en-US" sz="1200" b="1" dirty="0">
              <a:solidFill>
                <a:schemeClr val="tx1"/>
              </a:solidFill>
            </a:endParaRPr>
          </a:p>
          <a:p>
            <a:r>
              <a:rPr lang="en-US" sz="3200" b="1" dirty="0">
                <a:solidFill>
                  <a:schemeClr val="tx1"/>
                </a:solidFill>
              </a:rPr>
              <a:t>Must pay for the waiting period.</a:t>
            </a:r>
          </a:p>
        </p:txBody>
      </p:sp>
      <p:sp>
        <p:nvSpPr>
          <p:cNvPr id="11266" name="Title 1"/>
          <p:cNvSpPr>
            <a:spLocks noGrp="1"/>
          </p:cNvSpPr>
          <p:nvPr>
            <p:ph type="title"/>
          </p:nvPr>
        </p:nvSpPr>
        <p:spPr>
          <a:xfrm>
            <a:off x="0" y="457200"/>
            <a:ext cx="9144000" cy="1447800"/>
          </a:xfrm>
        </p:spPr>
        <p:txBody>
          <a:bodyPr>
            <a:normAutofit fontScale="90000"/>
          </a:bodyPr>
          <a:lstStyle/>
          <a:p>
            <a:r>
              <a:rPr lang="en-US" b="1" dirty="0"/>
              <a:t>Waiting period; when compensation payable </a:t>
            </a:r>
            <a:br>
              <a:rPr lang="en-US" sz="3600" dirty="0"/>
            </a:br>
            <a:endParaRPr lang="en-US" sz="3500" dirty="0"/>
          </a:p>
        </p:txBody>
      </p:sp>
      <p:pic>
        <p:nvPicPr>
          <p:cNvPr id="112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5562600"/>
            <a:ext cx="13144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2057400"/>
            <a:ext cx="8686800" cy="5186516"/>
          </a:xfrm>
        </p:spPr>
        <p:txBody>
          <a:bodyPr>
            <a:normAutofit/>
          </a:bodyPr>
          <a:lstStyle/>
          <a:p>
            <a:pPr>
              <a:defRPr/>
            </a:pPr>
            <a:r>
              <a:rPr lang="en-US" sz="2800" b="1" dirty="0">
                <a:solidFill>
                  <a:schemeClr val="tx1"/>
                </a:solidFill>
                <a:effectLst>
                  <a:outerShdw blurRad="38100" dist="38100" dir="2700000" algn="tl">
                    <a:srgbClr val="000000">
                      <a:alpha val="43137"/>
                    </a:srgbClr>
                  </a:outerShdw>
                </a:effectLst>
              </a:rPr>
              <a:t>AWW $750.00 - 2 x AWW $1500.00</a:t>
            </a:r>
            <a:endParaRPr lang="en-US" sz="2800" b="1" dirty="0">
              <a:effectLst>
                <a:outerShdw blurRad="38100" dist="38100" dir="2700000" algn="tl">
                  <a:srgbClr val="000000">
                    <a:alpha val="43137"/>
                  </a:srgbClr>
                </a:outerShdw>
              </a:effectLst>
            </a:endParaRPr>
          </a:p>
        </p:txBody>
      </p:sp>
      <p:sp>
        <p:nvSpPr>
          <p:cNvPr id="12290" name="Title 1"/>
          <p:cNvSpPr>
            <a:spLocks noGrp="1"/>
          </p:cNvSpPr>
          <p:nvPr>
            <p:ph type="title"/>
          </p:nvPr>
        </p:nvSpPr>
        <p:spPr>
          <a:xfrm>
            <a:off x="0" y="0"/>
            <a:ext cx="9144000" cy="1981200"/>
          </a:xfrm>
        </p:spPr>
        <p:txBody>
          <a:bodyPr>
            <a:normAutofit/>
          </a:bodyPr>
          <a:lstStyle/>
          <a:p>
            <a:r>
              <a:rPr lang="en-US" b="1" dirty="0"/>
              <a:t>Waiting period – when payable </a:t>
            </a:r>
            <a:br>
              <a:rPr lang="en-US" b="1" dirty="0"/>
            </a:br>
            <a:r>
              <a:rPr lang="en-US" sz="3500" b="1" dirty="0"/>
              <a:t>(AWW Method)</a:t>
            </a:r>
          </a:p>
        </p:txBody>
      </p:sp>
      <p:graphicFrame>
        <p:nvGraphicFramePr>
          <p:cNvPr id="5" name="Table 4"/>
          <p:cNvGraphicFramePr>
            <a:graphicFrameLocks noGrp="1"/>
          </p:cNvGraphicFramePr>
          <p:nvPr>
            <p:extLst>
              <p:ext uri="{D42A27DB-BD31-4B8C-83A1-F6EECF244321}">
                <p14:modId xmlns:p14="http://schemas.microsoft.com/office/powerpoint/2010/main" val="3362599028"/>
              </p:ext>
            </p:extLst>
          </p:nvPr>
        </p:nvGraphicFramePr>
        <p:xfrm>
          <a:off x="381000" y="2667000"/>
          <a:ext cx="8382000" cy="4023344"/>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3462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397000">
                  <a:extLst>
                    <a:ext uri="{9D8B030D-6E8A-4147-A177-3AD203B41FA5}">
                      <a16:colId xmlns:a16="http://schemas.microsoft.com/office/drawing/2014/main" val="20003"/>
                    </a:ext>
                  </a:extLst>
                </a:gridCol>
                <a:gridCol w="1397000">
                  <a:extLst>
                    <a:ext uri="{9D8B030D-6E8A-4147-A177-3AD203B41FA5}">
                      <a16:colId xmlns:a16="http://schemas.microsoft.com/office/drawing/2014/main" val="20004"/>
                    </a:ext>
                  </a:extLst>
                </a:gridCol>
                <a:gridCol w="1397000">
                  <a:extLst>
                    <a:ext uri="{9D8B030D-6E8A-4147-A177-3AD203B41FA5}">
                      <a16:colId xmlns:a16="http://schemas.microsoft.com/office/drawing/2014/main" val="20005"/>
                    </a:ext>
                  </a:extLst>
                </a:gridCol>
              </a:tblGrid>
              <a:tr h="1152363">
                <a:tc>
                  <a:txBody>
                    <a:bodyPr/>
                    <a:lstStyle/>
                    <a:p>
                      <a:pPr algn="ctr"/>
                      <a:endParaRPr lang="en-US" sz="1800" b="1" dirty="0"/>
                    </a:p>
                    <a:p>
                      <a:pPr algn="ctr"/>
                      <a:endParaRPr lang="en-US" sz="1800" b="1" dirty="0"/>
                    </a:p>
                    <a:p>
                      <a:pPr algn="ctr"/>
                      <a:r>
                        <a:rPr lang="en-US" sz="1800" b="1" dirty="0"/>
                        <a:t>Pay</a:t>
                      </a:r>
                    </a:p>
                    <a:p>
                      <a:pPr algn="ctr"/>
                      <a:r>
                        <a:rPr lang="en-US" sz="1800" b="1" dirty="0"/>
                        <a:t>Period</a:t>
                      </a:r>
                    </a:p>
                  </a:txBody>
                  <a:tcPr marT="45712" marB="45712"/>
                </a:tc>
                <a:tc>
                  <a:txBody>
                    <a:bodyPr/>
                    <a:lstStyle/>
                    <a:p>
                      <a:pPr algn="ctr"/>
                      <a:endParaRPr lang="en-US" sz="1800" b="1" dirty="0"/>
                    </a:p>
                    <a:p>
                      <a:pPr algn="ctr"/>
                      <a:endParaRPr lang="en-US" sz="1800" b="1" dirty="0"/>
                    </a:p>
                    <a:p>
                      <a:pPr algn="ctr"/>
                      <a:endParaRPr lang="en-US" sz="1800" b="1" dirty="0"/>
                    </a:p>
                    <a:p>
                      <a:pPr algn="ctr"/>
                      <a:r>
                        <a:rPr lang="en-US" sz="1800" b="1" dirty="0"/>
                        <a:t>AWW</a:t>
                      </a:r>
                      <a:endParaRPr lang="en-US" sz="1800" b="1" dirty="0">
                        <a:solidFill>
                          <a:schemeClr val="tx1"/>
                        </a:solidFill>
                      </a:endParaRPr>
                    </a:p>
                  </a:txBody>
                  <a:tcPr marT="45712" marB="45712"/>
                </a:tc>
                <a:tc>
                  <a:txBody>
                    <a:bodyPr/>
                    <a:lstStyle/>
                    <a:p>
                      <a:pPr algn="ctr"/>
                      <a:endParaRPr lang="en-US" sz="1800" b="1" dirty="0"/>
                    </a:p>
                    <a:p>
                      <a:pPr algn="ctr"/>
                      <a:endParaRPr lang="en-US" sz="1800" b="1" dirty="0"/>
                    </a:p>
                    <a:p>
                      <a:pPr algn="ctr"/>
                      <a:endParaRPr lang="en-US" sz="1800" b="1" dirty="0"/>
                    </a:p>
                    <a:p>
                      <a:pPr algn="ctr"/>
                      <a:r>
                        <a:rPr lang="en-US" sz="1800" b="1" dirty="0"/>
                        <a:t>Earnings</a:t>
                      </a:r>
                      <a:endParaRPr lang="en-US" sz="1800" b="1" dirty="0">
                        <a:solidFill>
                          <a:schemeClr val="tx1"/>
                        </a:solidFill>
                      </a:endParaRPr>
                    </a:p>
                  </a:txBody>
                  <a:tcPr marT="45712" marB="45712"/>
                </a:tc>
                <a:tc>
                  <a:txBody>
                    <a:bodyPr/>
                    <a:lstStyle/>
                    <a:p>
                      <a:pPr algn="ctr"/>
                      <a:endParaRPr lang="en-US" sz="1800" b="1" dirty="0"/>
                    </a:p>
                    <a:p>
                      <a:pPr algn="ctr"/>
                      <a:endParaRPr lang="en-US" sz="1800" b="1" dirty="0"/>
                    </a:p>
                    <a:p>
                      <a:pPr algn="ctr"/>
                      <a:r>
                        <a:rPr lang="en-US" sz="1800" b="1" dirty="0"/>
                        <a:t>Lost Earnings</a:t>
                      </a:r>
                      <a:endParaRPr lang="en-US" sz="1800" b="1" dirty="0">
                        <a:solidFill>
                          <a:schemeClr val="tx1"/>
                        </a:solidFill>
                      </a:endParaRPr>
                    </a:p>
                  </a:txBody>
                  <a:tcPr marT="45712" marB="45712"/>
                </a:tc>
                <a:tc>
                  <a:txBody>
                    <a:bodyPr/>
                    <a:lstStyle/>
                    <a:p>
                      <a:pPr algn="ctr"/>
                      <a:endParaRPr lang="en-US" sz="1800" b="1" dirty="0">
                        <a:solidFill>
                          <a:schemeClr val="tx1"/>
                        </a:solidFill>
                      </a:endParaRPr>
                    </a:p>
                    <a:p>
                      <a:pPr algn="ctr"/>
                      <a:r>
                        <a:rPr lang="en-US" sz="1800" b="1" dirty="0">
                          <a:solidFill>
                            <a:schemeClr val="tx1"/>
                          </a:solidFill>
                        </a:rPr>
                        <a:t>Cumulative</a:t>
                      </a:r>
                    </a:p>
                    <a:p>
                      <a:pPr algn="ctr"/>
                      <a:r>
                        <a:rPr lang="en-US" sz="1800" b="1" dirty="0">
                          <a:solidFill>
                            <a:schemeClr val="tx1"/>
                          </a:solidFill>
                        </a:rPr>
                        <a:t>Lost</a:t>
                      </a:r>
                    </a:p>
                    <a:p>
                      <a:pPr algn="ctr"/>
                      <a:r>
                        <a:rPr lang="en-US" sz="1800" b="1" dirty="0">
                          <a:solidFill>
                            <a:schemeClr val="tx1"/>
                          </a:solidFill>
                        </a:rPr>
                        <a:t>Earnings</a:t>
                      </a:r>
                    </a:p>
                  </a:txBody>
                  <a:tcPr marT="45712" marB="45712"/>
                </a:tc>
                <a:tc>
                  <a:txBody>
                    <a:bodyPr/>
                    <a:lstStyle/>
                    <a:p>
                      <a:pPr algn="ctr"/>
                      <a:endParaRPr lang="en-US" sz="1800" b="1" dirty="0">
                        <a:solidFill>
                          <a:schemeClr val="tx1"/>
                        </a:solidFill>
                      </a:endParaRPr>
                    </a:p>
                    <a:p>
                      <a:pPr algn="ctr"/>
                      <a:endParaRPr lang="en-US" sz="1800" b="1" dirty="0">
                        <a:solidFill>
                          <a:schemeClr val="tx1"/>
                        </a:solidFill>
                      </a:endParaRPr>
                    </a:p>
                  </a:txBody>
                  <a:tcPr marT="45712" marB="45712"/>
                </a:tc>
                <a:extLst>
                  <a:ext uri="{0D108BD9-81ED-4DB2-BD59-A6C34878D82A}">
                    <a16:rowId xmlns:a16="http://schemas.microsoft.com/office/drawing/2014/main" val="10000"/>
                  </a:ext>
                </a:extLst>
              </a:tr>
              <a:tr h="354563">
                <a:tc>
                  <a:txBody>
                    <a:bodyPr/>
                    <a:lstStyle/>
                    <a:p>
                      <a:pPr algn="ctr"/>
                      <a:r>
                        <a:rPr lang="en-US" sz="1800" b="1" dirty="0"/>
                        <a:t>3/13-3/19/16</a:t>
                      </a:r>
                    </a:p>
                  </a:txBody>
                  <a:tcPr marT="45712" marB="45712">
                    <a:solidFill>
                      <a:schemeClr val="accent1">
                        <a:lumMod val="20000"/>
                        <a:lumOff val="80000"/>
                      </a:schemeClr>
                    </a:solidFill>
                  </a:tcPr>
                </a:tc>
                <a:tc>
                  <a:txBody>
                    <a:bodyPr/>
                    <a:lstStyle/>
                    <a:p>
                      <a:pPr algn="ctr"/>
                      <a:r>
                        <a:rPr lang="en-US" sz="1800" b="1" dirty="0"/>
                        <a:t>750.00</a:t>
                      </a:r>
                    </a:p>
                  </a:txBody>
                  <a:tcPr marT="45712" marB="45712">
                    <a:solidFill>
                      <a:schemeClr val="accent1">
                        <a:lumMod val="20000"/>
                        <a:lumOff val="80000"/>
                      </a:schemeClr>
                    </a:solidFill>
                  </a:tcPr>
                </a:tc>
                <a:tc>
                  <a:txBody>
                    <a:bodyPr/>
                    <a:lstStyle/>
                    <a:p>
                      <a:pPr algn="ctr"/>
                      <a:r>
                        <a:rPr lang="en-US" sz="1800" b="1" dirty="0"/>
                        <a:t>450.00</a:t>
                      </a:r>
                    </a:p>
                  </a:txBody>
                  <a:tcPr marT="45712" marB="45712">
                    <a:solidFill>
                      <a:schemeClr val="accent1">
                        <a:lumMod val="20000"/>
                        <a:lumOff val="80000"/>
                      </a:schemeClr>
                    </a:solidFill>
                  </a:tcPr>
                </a:tc>
                <a:tc>
                  <a:txBody>
                    <a:bodyPr/>
                    <a:lstStyle/>
                    <a:p>
                      <a:pPr algn="ctr"/>
                      <a:r>
                        <a:rPr lang="en-US" sz="1800" b="1" dirty="0"/>
                        <a:t>300.00</a:t>
                      </a:r>
                    </a:p>
                  </a:txBody>
                  <a:tcPr marT="45712" marB="45712">
                    <a:solidFill>
                      <a:schemeClr val="accent1">
                        <a:lumMod val="20000"/>
                        <a:lumOff val="80000"/>
                      </a:schemeClr>
                    </a:solidFill>
                  </a:tcPr>
                </a:tc>
                <a:tc>
                  <a:txBody>
                    <a:bodyPr/>
                    <a:lstStyle/>
                    <a:p>
                      <a:pPr algn="ctr"/>
                      <a:r>
                        <a:rPr lang="en-US" sz="1800" b="1" dirty="0"/>
                        <a:t>300.00</a:t>
                      </a:r>
                    </a:p>
                  </a:txBody>
                  <a:tcPr marT="45712" marB="45712">
                    <a:solidFill>
                      <a:schemeClr val="accent1">
                        <a:lumMod val="20000"/>
                        <a:lumOff val="80000"/>
                      </a:schemeClr>
                    </a:solidFill>
                  </a:tcPr>
                </a:tc>
                <a:tc>
                  <a:txBody>
                    <a:bodyPr/>
                    <a:lstStyle/>
                    <a:p>
                      <a:pPr algn="ctr"/>
                      <a:endParaRPr lang="en-US" sz="1800" b="1" dirty="0"/>
                    </a:p>
                  </a:txBody>
                  <a:tcPr marT="45712" marB="45712">
                    <a:solidFill>
                      <a:schemeClr val="accent1">
                        <a:lumMod val="20000"/>
                        <a:lumOff val="80000"/>
                      </a:schemeClr>
                    </a:solidFill>
                  </a:tcPr>
                </a:tc>
                <a:extLst>
                  <a:ext uri="{0D108BD9-81ED-4DB2-BD59-A6C34878D82A}">
                    <a16:rowId xmlns:a16="http://schemas.microsoft.com/office/drawing/2014/main" val="10001"/>
                  </a:ext>
                </a:extLst>
              </a:tr>
              <a:tr h="354563">
                <a:tc>
                  <a:txBody>
                    <a:bodyPr/>
                    <a:lstStyle/>
                    <a:p>
                      <a:pPr algn="ctr"/>
                      <a:r>
                        <a:rPr lang="en-US" sz="1800" b="1" dirty="0"/>
                        <a:t>3/20-3/26/16</a:t>
                      </a:r>
                    </a:p>
                  </a:txBody>
                  <a:tcPr marT="45712" marB="45712"/>
                </a:tc>
                <a:tc>
                  <a:txBody>
                    <a:bodyPr/>
                    <a:lstStyle/>
                    <a:p>
                      <a:pPr algn="ctr"/>
                      <a:r>
                        <a:rPr lang="en-US" sz="1800" b="1"/>
                        <a:t>750.00</a:t>
                      </a:r>
                      <a:endParaRPr lang="en-US" sz="1800" b="1" dirty="0"/>
                    </a:p>
                  </a:txBody>
                  <a:tcPr marT="45712" marB="45712"/>
                </a:tc>
                <a:tc>
                  <a:txBody>
                    <a:bodyPr/>
                    <a:lstStyle/>
                    <a:p>
                      <a:pPr algn="ctr"/>
                      <a:r>
                        <a:rPr lang="en-US" sz="1800" b="1" dirty="0"/>
                        <a:t>450.00</a:t>
                      </a:r>
                    </a:p>
                  </a:txBody>
                  <a:tcPr marT="45712" marB="45712"/>
                </a:tc>
                <a:tc>
                  <a:txBody>
                    <a:bodyPr/>
                    <a:lstStyle/>
                    <a:p>
                      <a:pPr algn="ctr"/>
                      <a:r>
                        <a:rPr lang="en-US" sz="1800" b="1"/>
                        <a:t>300.00</a:t>
                      </a:r>
                      <a:endParaRPr lang="en-US" sz="1800" b="1" dirty="0"/>
                    </a:p>
                  </a:txBody>
                  <a:tcPr marT="45712" marB="45712"/>
                </a:tc>
                <a:tc>
                  <a:txBody>
                    <a:bodyPr/>
                    <a:lstStyle/>
                    <a:p>
                      <a:pPr algn="ctr"/>
                      <a:r>
                        <a:rPr lang="en-US" sz="1800" b="1" dirty="0"/>
                        <a:t>600.00</a:t>
                      </a:r>
                    </a:p>
                  </a:txBody>
                  <a:tcPr marT="45712" marB="45712"/>
                </a:tc>
                <a:tc>
                  <a:txBody>
                    <a:bodyPr/>
                    <a:lstStyle/>
                    <a:p>
                      <a:pPr algn="ctr"/>
                      <a:endParaRPr lang="en-US" sz="1800" b="1" dirty="0"/>
                    </a:p>
                  </a:txBody>
                  <a:tcPr marT="45712" marB="45712"/>
                </a:tc>
                <a:extLst>
                  <a:ext uri="{0D108BD9-81ED-4DB2-BD59-A6C34878D82A}">
                    <a16:rowId xmlns:a16="http://schemas.microsoft.com/office/drawing/2014/main" val="10002"/>
                  </a:ext>
                </a:extLst>
              </a:tr>
              <a:tr h="443207">
                <a:tc>
                  <a:txBody>
                    <a:bodyPr/>
                    <a:lstStyle/>
                    <a:p>
                      <a:pPr algn="ctr"/>
                      <a:r>
                        <a:rPr lang="en-US" sz="2000" b="1" dirty="0"/>
                        <a:t>3/27-4/2/16</a:t>
                      </a:r>
                    </a:p>
                  </a:txBody>
                  <a:tcPr marT="45712" marB="45712">
                    <a:solidFill>
                      <a:schemeClr val="accent1">
                        <a:lumMod val="20000"/>
                        <a:lumOff val="80000"/>
                      </a:schemeClr>
                    </a:solidFill>
                  </a:tcPr>
                </a:tc>
                <a:tc>
                  <a:txBody>
                    <a:bodyPr/>
                    <a:lstStyle/>
                    <a:p>
                      <a:pPr algn="ctr"/>
                      <a:r>
                        <a:rPr lang="en-US" sz="2000" b="1" dirty="0"/>
                        <a:t>750.00</a:t>
                      </a:r>
                    </a:p>
                  </a:txBody>
                  <a:tcPr marT="45712" marB="45712">
                    <a:solidFill>
                      <a:schemeClr val="accent1">
                        <a:lumMod val="20000"/>
                        <a:lumOff val="80000"/>
                      </a:schemeClr>
                    </a:solidFill>
                  </a:tcPr>
                </a:tc>
                <a:tc>
                  <a:txBody>
                    <a:bodyPr/>
                    <a:lstStyle/>
                    <a:p>
                      <a:pPr algn="ctr"/>
                      <a:r>
                        <a:rPr lang="en-US" sz="2000" b="1" dirty="0"/>
                        <a:t>450.00</a:t>
                      </a:r>
                    </a:p>
                  </a:txBody>
                  <a:tcPr marT="45712" marB="45712">
                    <a:solidFill>
                      <a:schemeClr val="accent1">
                        <a:lumMod val="20000"/>
                        <a:lumOff val="80000"/>
                      </a:schemeClr>
                    </a:solidFill>
                  </a:tcPr>
                </a:tc>
                <a:tc>
                  <a:txBody>
                    <a:bodyPr/>
                    <a:lstStyle/>
                    <a:p>
                      <a:pPr algn="ctr"/>
                      <a:r>
                        <a:rPr lang="en-US" sz="2000" b="1" dirty="0"/>
                        <a:t>300.00</a:t>
                      </a:r>
                    </a:p>
                  </a:txBody>
                  <a:tcPr marT="45712" marB="45712">
                    <a:solidFill>
                      <a:schemeClr val="accent1">
                        <a:lumMod val="20000"/>
                        <a:lumOff val="80000"/>
                      </a:schemeClr>
                    </a:solidFill>
                  </a:tcPr>
                </a:tc>
                <a:tc>
                  <a:txBody>
                    <a:bodyPr/>
                    <a:lstStyle/>
                    <a:p>
                      <a:pPr algn="ctr"/>
                      <a:r>
                        <a:rPr lang="en-US" sz="2400" b="1" dirty="0">
                          <a:solidFill>
                            <a:srgbClr val="FF0000"/>
                          </a:solidFill>
                        </a:rPr>
                        <a:t>900.00</a:t>
                      </a:r>
                    </a:p>
                  </a:txBody>
                  <a:tcPr marT="45712" marB="45712">
                    <a:solidFill>
                      <a:schemeClr val="accent1">
                        <a:lumMod val="20000"/>
                        <a:lumOff val="80000"/>
                      </a:schemeClr>
                    </a:solidFill>
                  </a:tcPr>
                </a:tc>
                <a:tc>
                  <a:txBody>
                    <a:bodyPr/>
                    <a:lstStyle/>
                    <a:p>
                      <a:pPr algn="ctr"/>
                      <a:r>
                        <a:rPr lang="en-US" sz="2400" b="1" dirty="0">
                          <a:solidFill>
                            <a:srgbClr val="FF0000"/>
                          </a:solidFill>
                        </a:rPr>
                        <a:t>WP MET</a:t>
                      </a:r>
                    </a:p>
                  </a:txBody>
                  <a:tcPr marT="45712" marB="45712">
                    <a:solidFill>
                      <a:schemeClr val="accent1">
                        <a:lumMod val="20000"/>
                        <a:lumOff val="80000"/>
                      </a:schemeClr>
                    </a:solidFill>
                  </a:tcPr>
                </a:tc>
                <a:extLst>
                  <a:ext uri="{0D108BD9-81ED-4DB2-BD59-A6C34878D82A}">
                    <a16:rowId xmlns:a16="http://schemas.microsoft.com/office/drawing/2014/main" val="10003"/>
                  </a:ext>
                </a:extLst>
              </a:tr>
              <a:tr h="354563">
                <a:tc>
                  <a:txBody>
                    <a:bodyPr/>
                    <a:lstStyle/>
                    <a:p>
                      <a:pPr algn="ctr"/>
                      <a:r>
                        <a:rPr lang="en-US" sz="1800" b="1" dirty="0"/>
                        <a:t>4/3-4/9/16</a:t>
                      </a:r>
                    </a:p>
                  </a:txBody>
                  <a:tcPr marT="45712" marB="45712"/>
                </a:tc>
                <a:tc>
                  <a:txBody>
                    <a:bodyPr/>
                    <a:lstStyle/>
                    <a:p>
                      <a:pPr algn="ctr"/>
                      <a:r>
                        <a:rPr lang="en-US" sz="1800" b="1" dirty="0"/>
                        <a:t>750.00</a:t>
                      </a:r>
                    </a:p>
                  </a:txBody>
                  <a:tcPr marT="45712" marB="45712"/>
                </a:tc>
                <a:tc>
                  <a:txBody>
                    <a:bodyPr/>
                    <a:lstStyle/>
                    <a:p>
                      <a:pPr algn="ctr"/>
                      <a:r>
                        <a:rPr lang="en-US" sz="1800" b="1" dirty="0"/>
                        <a:t>450.00</a:t>
                      </a:r>
                    </a:p>
                  </a:txBody>
                  <a:tcPr marT="45712" marB="45712"/>
                </a:tc>
                <a:tc>
                  <a:txBody>
                    <a:bodyPr/>
                    <a:lstStyle/>
                    <a:p>
                      <a:pPr algn="ctr"/>
                      <a:r>
                        <a:rPr lang="en-US" sz="1800" b="1" dirty="0"/>
                        <a:t>300.00</a:t>
                      </a:r>
                    </a:p>
                  </a:txBody>
                  <a:tcPr marT="45712" marB="45712"/>
                </a:tc>
                <a:tc>
                  <a:txBody>
                    <a:bodyPr/>
                    <a:lstStyle/>
                    <a:p>
                      <a:pPr algn="ctr"/>
                      <a:r>
                        <a:rPr lang="en-US" sz="1800" b="1" dirty="0"/>
                        <a:t>1200.00</a:t>
                      </a:r>
                    </a:p>
                  </a:txBody>
                  <a:tcPr marT="45712" marB="45712"/>
                </a:tc>
                <a:tc>
                  <a:txBody>
                    <a:bodyPr/>
                    <a:lstStyle/>
                    <a:p>
                      <a:pPr algn="ctr"/>
                      <a:endParaRPr lang="en-US" sz="1800" b="1" dirty="0"/>
                    </a:p>
                  </a:txBody>
                  <a:tcPr marT="45712" marB="45712"/>
                </a:tc>
                <a:extLst>
                  <a:ext uri="{0D108BD9-81ED-4DB2-BD59-A6C34878D82A}">
                    <a16:rowId xmlns:a16="http://schemas.microsoft.com/office/drawing/2014/main" val="10004"/>
                  </a:ext>
                </a:extLst>
              </a:tr>
              <a:tr h="384111">
                <a:tc>
                  <a:txBody>
                    <a:bodyPr/>
                    <a:lstStyle/>
                    <a:p>
                      <a:pPr algn="ctr"/>
                      <a:r>
                        <a:rPr lang="en-US" sz="2000" b="1" dirty="0">
                          <a:effectLst/>
                        </a:rPr>
                        <a:t>4/10-4/16/16</a:t>
                      </a:r>
                    </a:p>
                  </a:txBody>
                  <a:tcPr marT="45712" marB="45712">
                    <a:solidFill>
                      <a:schemeClr val="accent1">
                        <a:lumMod val="20000"/>
                        <a:lumOff val="80000"/>
                      </a:schemeClr>
                    </a:solidFill>
                  </a:tcPr>
                </a:tc>
                <a:tc>
                  <a:txBody>
                    <a:bodyPr/>
                    <a:lstStyle/>
                    <a:p>
                      <a:pPr algn="ctr"/>
                      <a:r>
                        <a:rPr lang="en-US" sz="2000" b="1" dirty="0">
                          <a:effectLst/>
                        </a:rPr>
                        <a:t>750.00</a:t>
                      </a:r>
                    </a:p>
                  </a:txBody>
                  <a:tcPr marT="45712" marB="45712">
                    <a:solidFill>
                      <a:schemeClr val="accent1">
                        <a:lumMod val="20000"/>
                        <a:lumOff val="80000"/>
                      </a:schemeClr>
                    </a:solidFill>
                  </a:tcPr>
                </a:tc>
                <a:tc>
                  <a:txBody>
                    <a:bodyPr/>
                    <a:lstStyle/>
                    <a:p>
                      <a:pPr algn="ctr"/>
                      <a:r>
                        <a:rPr lang="en-US" sz="2000" b="1" dirty="0">
                          <a:effectLst/>
                        </a:rPr>
                        <a:t>450.00</a:t>
                      </a:r>
                    </a:p>
                  </a:txBody>
                  <a:tcPr marT="45712" marB="45712">
                    <a:solidFill>
                      <a:schemeClr val="accent1">
                        <a:lumMod val="20000"/>
                        <a:lumOff val="80000"/>
                      </a:schemeClr>
                    </a:solidFill>
                  </a:tcPr>
                </a:tc>
                <a:tc>
                  <a:txBody>
                    <a:bodyPr/>
                    <a:lstStyle/>
                    <a:p>
                      <a:pPr algn="ctr"/>
                      <a:r>
                        <a:rPr lang="en-US" sz="2000" b="1" dirty="0">
                          <a:effectLst/>
                        </a:rPr>
                        <a:t>300.00</a:t>
                      </a:r>
                    </a:p>
                  </a:txBody>
                  <a:tcPr marT="45712" marB="45712">
                    <a:solidFill>
                      <a:schemeClr val="accent1">
                        <a:lumMod val="20000"/>
                        <a:lumOff val="80000"/>
                      </a:schemeClr>
                    </a:solidFill>
                  </a:tcPr>
                </a:tc>
                <a:tc>
                  <a:txBody>
                    <a:bodyPr/>
                    <a:lstStyle/>
                    <a:p>
                      <a:pPr algn="ctr"/>
                      <a:r>
                        <a:rPr lang="en-US" sz="2000" b="1" dirty="0">
                          <a:effectLst/>
                        </a:rPr>
                        <a:t>1500.00</a:t>
                      </a:r>
                    </a:p>
                  </a:txBody>
                  <a:tcPr marT="45712" marB="45712">
                    <a:solidFill>
                      <a:schemeClr val="accent1">
                        <a:lumMod val="20000"/>
                        <a:lumOff val="80000"/>
                      </a:schemeClr>
                    </a:solidFill>
                  </a:tcPr>
                </a:tc>
                <a:tc>
                  <a:txBody>
                    <a:bodyPr/>
                    <a:lstStyle/>
                    <a:p>
                      <a:pPr algn="ctr"/>
                      <a:endParaRPr lang="en-US" sz="2000" b="1" dirty="0">
                        <a:effectLst/>
                      </a:endParaRPr>
                    </a:p>
                  </a:txBody>
                  <a:tcPr marT="45712" marB="45712">
                    <a:solidFill>
                      <a:schemeClr val="accent1">
                        <a:lumMod val="20000"/>
                        <a:lumOff val="80000"/>
                      </a:schemeClr>
                    </a:solidFill>
                  </a:tcPr>
                </a:tc>
                <a:extLst>
                  <a:ext uri="{0D108BD9-81ED-4DB2-BD59-A6C34878D82A}">
                    <a16:rowId xmlns:a16="http://schemas.microsoft.com/office/drawing/2014/main" val="10005"/>
                  </a:ext>
                </a:extLst>
              </a:tr>
              <a:tr h="518256">
                <a:tc>
                  <a:txBody>
                    <a:bodyPr/>
                    <a:lstStyle/>
                    <a:p>
                      <a:pPr algn="ctr"/>
                      <a:r>
                        <a:rPr lang="en-US" sz="2000" b="1" dirty="0"/>
                        <a:t>4/17-4/23/16</a:t>
                      </a:r>
                    </a:p>
                  </a:txBody>
                  <a:tcPr marT="45712" marB="45712"/>
                </a:tc>
                <a:tc>
                  <a:txBody>
                    <a:bodyPr/>
                    <a:lstStyle/>
                    <a:p>
                      <a:pPr algn="ctr"/>
                      <a:r>
                        <a:rPr lang="en-US" sz="2000" b="1"/>
                        <a:t>750.00</a:t>
                      </a:r>
                      <a:endParaRPr lang="en-US" sz="2000" b="1" dirty="0"/>
                    </a:p>
                  </a:txBody>
                  <a:tcPr marT="45712" marB="45712"/>
                </a:tc>
                <a:tc>
                  <a:txBody>
                    <a:bodyPr/>
                    <a:lstStyle/>
                    <a:p>
                      <a:pPr algn="ctr"/>
                      <a:r>
                        <a:rPr lang="en-US" sz="2000" b="1" dirty="0"/>
                        <a:t>450.00</a:t>
                      </a:r>
                    </a:p>
                  </a:txBody>
                  <a:tcPr marT="45712" marB="45712"/>
                </a:tc>
                <a:tc>
                  <a:txBody>
                    <a:bodyPr/>
                    <a:lstStyle/>
                    <a:p>
                      <a:pPr algn="ctr"/>
                      <a:r>
                        <a:rPr lang="en-US" sz="2000" b="1" dirty="0"/>
                        <a:t>300.00</a:t>
                      </a:r>
                    </a:p>
                  </a:txBody>
                  <a:tcPr marT="45712" marB="45712"/>
                </a:tc>
                <a:tc>
                  <a:txBody>
                    <a:bodyPr/>
                    <a:lstStyle/>
                    <a:p>
                      <a:pPr algn="ctr"/>
                      <a:r>
                        <a:rPr lang="en-US" sz="2400" b="1" dirty="0">
                          <a:solidFill>
                            <a:srgbClr val="FF0000"/>
                          </a:solidFill>
                        </a:rPr>
                        <a:t>1800.00</a:t>
                      </a:r>
                    </a:p>
                  </a:txBody>
                  <a:tcPr marT="45712" marB="45712"/>
                </a:tc>
                <a:tc>
                  <a:txBody>
                    <a:bodyPr/>
                    <a:lstStyle/>
                    <a:p>
                      <a:pPr algn="ctr"/>
                      <a:r>
                        <a:rPr lang="en-US" sz="2400" b="1" dirty="0">
                          <a:solidFill>
                            <a:srgbClr val="FF0000"/>
                          </a:solidFill>
                        </a:rPr>
                        <a:t>14 DAYS</a:t>
                      </a:r>
                    </a:p>
                  </a:txBody>
                  <a:tcPr marT="45712" marB="45712"/>
                </a:tc>
                <a:extLst>
                  <a:ext uri="{0D108BD9-81ED-4DB2-BD59-A6C34878D82A}">
                    <a16:rowId xmlns:a16="http://schemas.microsoft.com/office/drawing/2014/main" val="10006"/>
                  </a:ext>
                </a:extLst>
              </a:tr>
              <a:tr h="354563">
                <a:tc>
                  <a:txBody>
                    <a:bodyPr/>
                    <a:lstStyle/>
                    <a:p>
                      <a:pPr algn="ctr"/>
                      <a:r>
                        <a:rPr lang="en-US" sz="1800" b="1" dirty="0"/>
                        <a:t>4/24-4/30/16</a:t>
                      </a:r>
                    </a:p>
                  </a:txBody>
                  <a:tcPr marT="45712" marB="45712">
                    <a:solidFill>
                      <a:schemeClr val="accent1">
                        <a:lumMod val="20000"/>
                        <a:lumOff val="80000"/>
                      </a:schemeClr>
                    </a:solidFill>
                  </a:tcPr>
                </a:tc>
                <a:tc>
                  <a:txBody>
                    <a:bodyPr/>
                    <a:lstStyle/>
                    <a:p>
                      <a:pPr algn="ctr"/>
                      <a:r>
                        <a:rPr lang="en-US" sz="1800" b="1" dirty="0"/>
                        <a:t>750.00</a:t>
                      </a:r>
                    </a:p>
                  </a:txBody>
                  <a:tcPr marT="45712" marB="45712">
                    <a:solidFill>
                      <a:schemeClr val="accent1">
                        <a:lumMod val="20000"/>
                        <a:lumOff val="80000"/>
                      </a:schemeClr>
                    </a:solidFill>
                  </a:tcPr>
                </a:tc>
                <a:tc>
                  <a:txBody>
                    <a:bodyPr/>
                    <a:lstStyle/>
                    <a:p>
                      <a:pPr algn="ctr"/>
                      <a:r>
                        <a:rPr lang="en-US" sz="1800" b="1" dirty="0"/>
                        <a:t>450.00</a:t>
                      </a:r>
                    </a:p>
                  </a:txBody>
                  <a:tcPr marT="45712" marB="45712">
                    <a:solidFill>
                      <a:schemeClr val="accent1">
                        <a:lumMod val="20000"/>
                        <a:lumOff val="80000"/>
                      </a:schemeClr>
                    </a:solidFill>
                  </a:tcPr>
                </a:tc>
                <a:tc>
                  <a:txBody>
                    <a:bodyPr/>
                    <a:lstStyle/>
                    <a:p>
                      <a:pPr algn="ctr"/>
                      <a:r>
                        <a:rPr lang="en-US" sz="1800" b="1" dirty="0"/>
                        <a:t>300.00</a:t>
                      </a:r>
                    </a:p>
                  </a:txBody>
                  <a:tcPr marT="45712" marB="45712">
                    <a:solidFill>
                      <a:schemeClr val="accent1">
                        <a:lumMod val="20000"/>
                        <a:lumOff val="80000"/>
                      </a:schemeClr>
                    </a:solidFill>
                  </a:tcPr>
                </a:tc>
                <a:tc>
                  <a:txBody>
                    <a:bodyPr/>
                    <a:lstStyle/>
                    <a:p>
                      <a:pPr algn="ctr"/>
                      <a:r>
                        <a:rPr lang="en-US" sz="1800" b="1" dirty="0"/>
                        <a:t>2100.00</a:t>
                      </a:r>
                    </a:p>
                  </a:txBody>
                  <a:tcPr marT="45712" marB="45712">
                    <a:solidFill>
                      <a:schemeClr val="accent1">
                        <a:lumMod val="20000"/>
                        <a:lumOff val="80000"/>
                      </a:schemeClr>
                    </a:solidFill>
                  </a:tcPr>
                </a:tc>
                <a:tc>
                  <a:txBody>
                    <a:bodyPr/>
                    <a:lstStyle/>
                    <a:p>
                      <a:pPr algn="ctr"/>
                      <a:r>
                        <a:rPr lang="en-US" sz="1800" b="1" dirty="0"/>
                        <a:t>200.00</a:t>
                      </a:r>
                    </a:p>
                  </a:txBody>
                  <a:tcPr marT="45712" marB="45712">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1874837"/>
            <a:ext cx="8686800" cy="4983163"/>
          </a:xfrm>
        </p:spPr>
        <p:txBody>
          <a:bodyPr>
            <a:normAutofit/>
          </a:bodyPr>
          <a:lstStyle/>
          <a:p>
            <a:pPr>
              <a:defRPr/>
            </a:pPr>
            <a:r>
              <a:rPr lang="en-US" sz="2800" b="1" dirty="0">
                <a:solidFill>
                  <a:schemeClr val="tx1"/>
                </a:solidFill>
                <a:effectLst>
                  <a:outerShdw blurRad="38100" dist="38100" dir="2700000" algn="tl">
                    <a:srgbClr val="000000">
                      <a:alpha val="43137"/>
                    </a:srgbClr>
                  </a:outerShdw>
                </a:effectLst>
              </a:rPr>
              <a:t>WCR $500.00 - 2 x WCR $1000.00</a:t>
            </a:r>
            <a:endParaRPr lang="en-US" sz="2800" b="1" dirty="0">
              <a:effectLst>
                <a:outerShdw blurRad="38100" dist="38100" dir="2700000" algn="tl">
                  <a:srgbClr val="000000">
                    <a:alpha val="43137"/>
                  </a:srgbClr>
                </a:outerShdw>
              </a:effectLst>
            </a:endParaRPr>
          </a:p>
        </p:txBody>
      </p:sp>
      <p:sp>
        <p:nvSpPr>
          <p:cNvPr id="12290" name="Title 1"/>
          <p:cNvSpPr>
            <a:spLocks noGrp="1"/>
          </p:cNvSpPr>
          <p:nvPr>
            <p:ph type="title"/>
          </p:nvPr>
        </p:nvSpPr>
        <p:spPr>
          <a:xfrm>
            <a:off x="228600" y="152400"/>
            <a:ext cx="8915400" cy="1905000"/>
          </a:xfrm>
        </p:spPr>
        <p:txBody>
          <a:bodyPr>
            <a:normAutofit fontScale="90000"/>
          </a:bodyPr>
          <a:lstStyle/>
          <a:p>
            <a:r>
              <a:rPr lang="en-US" b="1" dirty="0"/>
              <a:t>Waiting period – when payable </a:t>
            </a:r>
            <a:br>
              <a:rPr lang="en-US" b="1" dirty="0"/>
            </a:br>
            <a:r>
              <a:rPr lang="en-US" b="1" dirty="0"/>
              <a:t>(WCR Method)</a:t>
            </a:r>
            <a:br>
              <a:rPr lang="en-US" sz="3500" dirty="0"/>
            </a:br>
            <a:endParaRPr lang="en-US" sz="3500" dirty="0"/>
          </a:p>
        </p:txBody>
      </p:sp>
      <p:graphicFrame>
        <p:nvGraphicFramePr>
          <p:cNvPr id="2" name="Table 1"/>
          <p:cNvGraphicFramePr>
            <a:graphicFrameLocks noGrp="1"/>
          </p:cNvGraphicFramePr>
          <p:nvPr>
            <p:extLst>
              <p:ext uri="{D42A27DB-BD31-4B8C-83A1-F6EECF244321}">
                <p14:modId xmlns:p14="http://schemas.microsoft.com/office/powerpoint/2010/main" val="3311852771"/>
              </p:ext>
            </p:extLst>
          </p:nvPr>
        </p:nvGraphicFramePr>
        <p:xfrm>
          <a:off x="1371600" y="2590800"/>
          <a:ext cx="6096000" cy="4083840"/>
        </p:xfrm>
        <a:graphic>
          <a:graphicData uri="http://schemas.openxmlformats.org/drawingml/2006/table">
            <a:tbl>
              <a:tblPr firstRow="1" bandRow="1">
                <a:tableStyleId>{616DA210-FB5B-4158-B5E0-FEB733F419BA}</a:tableStyleId>
              </a:tblPr>
              <a:tblGrid>
                <a:gridCol w="1600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1167759">
                <a:tc>
                  <a:txBody>
                    <a:bodyPr/>
                    <a:lstStyle/>
                    <a:p>
                      <a:pPr algn="ctr"/>
                      <a:endParaRPr lang="en-US" sz="1600" b="1" dirty="0"/>
                    </a:p>
                    <a:p>
                      <a:pPr algn="ctr"/>
                      <a:endParaRPr lang="en-US" sz="2000" b="1" dirty="0"/>
                    </a:p>
                    <a:p>
                      <a:pPr algn="ctr"/>
                      <a:r>
                        <a:rPr lang="en-US" sz="2000" b="1" dirty="0"/>
                        <a:t>Pay</a:t>
                      </a:r>
                    </a:p>
                    <a:p>
                      <a:pPr algn="ctr"/>
                      <a:r>
                        <a:rPr lang="en-US" sz="2000" b="1" dirty="0"/>
                        <a:t>Period</a:t>
                      </a:r>
                    </a:p>
                  </a:txBody>
                  <a:tcPr marT="45690" marB="45690"/>
                </a:tc>
                <a:tc>
                  <a:txBody>
                    <a:bodyPr/>
                    <a:lstStyle/>
                    <a:p>
                      <a:pPr algn="ctr"/>
                      <a:endParaRPr lang="en-US" sz="1600" b="1" dirty="0"/>
                    </a:p>
                    <a:p>
                      <a:pPr algn="ctr"/>
                      <a:r>
                        <a:rPr lang="en-US" sz="2000" b="1" dirty="0"/>
                        <a:t>Partial Benefit Rate</a:t>
                      </a:r>
                      <a:endParaRPr lang="en-US" sz="2000" b="1" dirty="0">
                        <a:solidFill>
                          <a:schemeClr val="tx1"/>
                        </a:solidFill>
                      </a:endParaRPr>
                    </a:p>
                  </a:txBody>
                  <a:tcPr marT="45690" marB="45690"/>
                </a:tc>
                <a:tc>
                  <a:txBody>
                    <a:bodyPr/>
                    <a:lstStyle/>
                    <a:p>
                      <a:pPr algn="ctr"/>
                      <a:endParaRPr lang="en-US" sz="1600" b="1" dirty="0"/>
                    </a:p>
                    <a:p>
                      <a:pPr algn="ctr"/>
                      <a:r>
                        <a:rPr lang="en-US" sz="2000" b="1" dirty="0"/>
                        <a:t>Cumulative Partial Benefits</a:t>
                      </a:r>
                      <a:endParaRPr lang="en-US" sz="2000" b="1" dirty="0">
                        <a:solidFill>
                          <a:schemeClr val="tx1"/>
                        </a:solidFill>
                      </a:endParaRPr>
                    </a:p>
                  </a:txBody>
                  <a:tcPr marT="45690" marB="45690"/>
                </a:tc>
                <a:tc>
                  <a:txBody>
                    <a:bodyPr/>
                    <a:lstStyle/>
                    <a:p>
                      <a:pPr algn="ctr"/>
                      <a:endParaRPr lang="en-US" sz="1600" b="1" dirty="0"/>
                    </a:p>
                  </a:txBody>
                  <a:tcPr marT="45690" marB="45690"/>
                </a:tc>
                <a:extLst>
                  <a:ext uri="{0D108BD9-81ED-4DB2-BD59-A6C34878D82A}">
                    <a16:rowId xmlns:a16="http://schemas.microsoft.com/office/drawing/2014/main" val="10000"/>
                  </a:ext>
                </a:extLst>
              </a:tr>
              <a:tr h="353006">
                <a:tc>
                  <a:txBody>
                    <a:bodyPr/>
                    <a:lstStyle/>
                    <a:p>
                      <a:pPr algn="ctr"/>
                      <a:r>
                        <a:rPr lang="en-US" sz="2000" b="1" dirty="0"/>
                        <a:t>3/13 - 3/19/16</a:t>
                      </a:r>
                    </a:p>
                  </a:txBody>
                  <a:tcPr marT="45690" marB="45690">
                    <a:noFill/>
                  </a:tcPr>
                </a:tc>
                <a:tc>
                  <a:txBody>
                    <a:bodyPr/>
                    <a:lstStyle/>
                    <a:p>
                      <a:pPr algn="ctr"/>
                      <a:r>
                        <a:rPr lang="en-US" sz="2000" b="1" dirty="0"/>
                        <a:t>200.00</a:t>
                      </a:r>
                    </a:p>
                  </a:txBody>
                  <a:tcPr marT="45690" marB="45690">
                    <a:noFill/>
                  </a:tcPr>
                </a:tc>
                <a:tc>
                  <a:txBody>
                    <a:bodyPr/>
                    <a:lstStyle/>
                    <a:p>
                      <a:pPr algn="ctr"/>
                      <a:r>
                        <a:rPr lang="en-US" sz="2000" b="1" dirty="0"/>
                        <a:t>200.00</a:t>
                      </a:r>
                    </a:p>
                  </a:txBody>
                  <a:tcPr marT="45690" marB="45690">
                    <a:noFill/>
                  </a:tcPr>
                </a:tc>
                <a:tc>
                  <a:txBody>
                    <a:bodyPr/>
                    <a:lstStyle/>
                    <a:p>
                      <a:pPr algn="ctr"/>
                      <a:endParaRPr lang="en-US" sz="2000" b="1" dirty="0"/>
                    </a:p>
                  </a:txBody>
                  <a:tcPr marT="45690" marB="45690">
                    <a:noFill/>
                  </a:tcPr>
                </a:tc>
                <a:extLst>
                  <a:ext uri="{0D108BD9-81ED-4DB2-BD59-A6C34878D82A}">
                    <a16:rowId xmlns:a16="http://schemas.microsoft.com/office/drawing/2014/main" val="10001"/>
                  </a:ext>
                </a:extLst>
              </a:tr>
              <a:tr h="353006">
                <a:tc>
                  <a:txBody>
                    <a:bodyPr/>
                    <a:lstStyle/>
                    <a:p>
                      <a:pPr algn="ctr"/>
                      <a:r>
                        <a:rPr lang="en-US" sz="2000" b="1" dirty="0"/>
                        <a:t>3/20 - 3/26/16</a:t>
                      </a:r>
                    </a:p>
                  </a:txBody>
                  <a:tcPr marT="45690" marB="45690"/>
                </a:tc>
                <a:tc>
                  <a:txBody>
                    <a:bodyPr/>
                    <a:lstStyle/>
                    <a:p>
                      <a:pPr algn="ctr"/>
                      <a:r>
                        <a:rPr lang="en-US" sz="2000" b="1" dirty="0"/>
                        <a:t>200.00</a:t>
                      </a:r>
                    </a:p>
                  </a:txBody>
                  <a:tcPr marT="45690" marB="45690"/>
                </a:tc>
                <a:tc>
                  <a:txBody>
                    <a:bodyPr/>
                    <a:lstStyle/>
                    <a:p>
                      <a:pPr algn="ctr"/>
                      <a:r>
                        <a:rPr lang="en-US" sz="2000" b="1" dirty="0"/>
                        <a:t>400.00</a:t>
                      </a:r>
                    </a:p>
                  </a:txBody>
                  <a:tcPr marT="45690" marB="45690"/>
                </a:tc>
                <a:tc>
                  <a:txBody>
                    <a:bodyPr/>
                    <a:lstStyle/>
                    <a:p>
                      <a:pPr algn="ctr"/>
                      <a:endParaRPr lang="en-US" sz="2000" b="1" dirty="0"/>
                    </a:p>
                  </a:txBody>
                  <a:tcPr marT="45690" marB="45690"/>
                </a:tc>
                <a:extLst>
                  <a:ext uri="{0D108BD9-81ED-4DB2-BD59-A6C34878D82A}">
                    <a16:rowId xmlns:a16="http://schemas.microsoft.com/office/drawing/2014/main" val="10002"/>
                  </a:ext>
                </a:extLst>
              </a:tr>
              <a:tr h="353006">
                <a:tc>
                  <a:txBody>
                    <a:bodyPr/>
                    <a:lstStyle/>
                    <a:p>
                      <a:pPr algn="ctr"/>
                      <a:r>
                        <a:rPr lang="en-US" sz="2000" b="1" dirty="0"/>
                        <a:t>3/27 – 4/2/16</a:t>
                      </a:r>
                    </a:p>
                  </a:txBody>
                  <a:tcPr marT="45690" marB="45690">
                    <a:solidFill>
                      <a:schemeClr val="accent1">
                        <a:lumMod val="20000"/>
                        <a:lumOff val="80000"/>
                        <a:alpha val="20000"/>
                      </a:schemeClr>
                    </a:solidFill>
                  </a:tcPr>
                </a:tc>
                <a:tc>
                  <a:txBody>
                    <a:bodyPr/>
                    <a:lstStyle/>
                    <a:p>
                      <a:pPr algn="ctr"/>
                      <a:r>
                        <a:rPr lang="en-US" sz="2000" b="1" dirty="0"/>
                        <a:t>200.00</a:t>
                      </a:r>
                    </a:p>
                  </a:txBody>
                  <a:tcPr marT="45690" marB="45690">
                    <a:solidFill>
                      <a:schemeClr val="accent1">
                        <a:lumMod val="20000"/>
                        <a:lumOff val="80000"/>
                        <a:alpha val="20000"/>
                      </a:schemeClr>
                    </a:solidFill>
                  </a:tcPr>
                </a:tc>
                <a:tc>
                  <a:txBody>
                    <a:bodyPr/>
                    <a:lstStyle/>
                    <a:p>
                      <a:pPr algn="ctr"/>
                      <a:r>
                        <a:rPr lang="en-US" sz="2200" b="1" dirty="0">
                          <a:solidFill>
                            <a:srgbClr val="FF0000"/>
                          </a:solidFill>
                        </a:rPr>
                        <a:t>600.00</a:t>
                      </a:r>
                    </a:p>
                  </a:txBody>
                  <a:tcPr marT="45690" marB="45690">
                    <a:solidFill>
                      <a:schemeClr val="accent1">
                        <a:lumMod val="20000"/>
                        <a:lumOff val="80000"/>
                        <a:alpha val="20000"/>
                      </a:schemeClr>
                    </a:solidFill>
                  </a:tcPr>
                </a:tc>
                <a:tc>
                  <a:txBody>
                    <a:bodyPr/>
                    <a:lstStyle/>
                    <a:p>
                      <a:pPr algn="ctr"/>
                      <a:r>
                        <a:rPr lang="en-US" sz="2200" b="1" dirty="0">
                          <a:solidFill>
                            <a:srgbClr val="FF0000"/>
                          </a:solidFill>
                        </a:rPr>
                        <a:t>WP MET</a:t>
                      </a:r>
                    </a:p>
                  </a:txBody>
                  <a:tcPr marT="45690" marB="45690">
                    <a:solidFill>
                      <a:schemeClr val="accent1">
                        <a:lumMod val="20000"/>
                        <a:lumOff val="80000"/>
                        <a:alpha val="20000"/>
                      </a:schemeClr>
                    </a:solidFill>
                  </a:tcPr>
                </a:tc>
                <a:extLst>
                  <a:ext uri="{0D108BD9-81ED-4DB2-BD59-A6C34878D82A}">
                    <a16:rowId xmlns:a16="http://schemas.microsoft.com/office/drawing/2014/main" val="10003"/>
                  </a:ext>
                </a:extLst>
              </a:tr>
              <a:tr h="353006">
                <a:tc>
                  <a:txBody>
                    <a:bodyPr/>
                    <a:lstStyle/>
                    <a:p>
                      <a:pPr algn="ctr"/>
                      <a:r>
                        <a:rPr lang="en-US" sz="2000" b="1" dirty="0"/>
                        <a:t>4/3 - 4/9/16</a:t>
                      </a:r>
                    </a:p>
                  </a:txBody>
                  <a:tcPr marT="45690" marB="45690"/>
                </a:tc>
                <a:tc>
                  <a:txBody>
                    <a:bodyPr/>
                    <a:lstStyle/>
                    <a:p>
                      <a:pPr algn="ctr"/>
                      <a:r>
                        <a:rPr lang="en-US" sz="2000" b="1" dirty="0"/>
                        <a:t>200.00</a:t>
                      </a:r>
                    </a:p>
                  </a:txBody>
                  <a:tcPr marT="45690" marB="45690"/>
                </a:tc>
                <a:tc>
                  <a:txBody>
                    <a:bodyPr/>
                    <a:lstStyle/>
                    <a:p>
                      <a:pPr algn="ctr"/>
                      <a:r>
                        <a:rPr lang="en-US" sz="2000" b="1" dirty="0"/>
                        <a:t>800.00</a:t>
                      </a:r>
                    </a:p>
                  </a:txBody>
                  <a:tcPr marT="45690" marB="45690"/>
                </a:tc>
                <a:tc>
                  <a:txBody>
                    <a:bodyPr/>
                    <a:lstStyle/>
                    <a:p>
                      <a:pPr algn="ctr"/>
                      <a:endParaRPr lang="en-US" sz="2000" b="1" dirty="0"/>
                    </a:p>
                  </a:txBody>
                  <a:tcPr marT="45690" marB="45690"/>
                </a:tc>
                <a:extLst>
                  <a:ext uri="{0D108BD9-81ED-4DB2-BD59-A6C34878D82A}">
                    <a16:rowId xmlns:a16="http://schemas.microsoft.com/office/drawing/2014/main" val="10004"/>
                  </a:ext>
                </a:extLst>
              </a:tr>
              <a:tr h="353006">
                <a:tc>
                  <a:txBody>
                    <a:bodyPr/>
                    <a:lstStyle/>
                    <a:p>
                      <a:pPr algn="ctr"/>
                      <a:r>
                        <a:rPr lang="en-US" sz="2000" b="1" dirty="0"/>
                        <a:t>4/10 - 4/16/16</a:t>
                      </a:r>
                    </a:p>
                  </a:txBody>
                  <a:tcPr marT="45690" marB="45690">
                    <a:noFill/>
                  </a:tcPr>
                </a:tc>
                <a:tc>
                  <a:txBody>
                    <a:bodyPr/>
                    <a:lstStyle/>
                    <a:p>
                      <a:pPr algn="ctr"/>
                      <a:r>
                        <a:rPr lang="en-US" sz="2000" b="1" dirty="0"/>
                        <a:t>200.00</a:t>
                      </a:r>
                    </a:p>
                  </a:txBody>
                  <a:tcPr marT="45690" marB="45690">
                    <a:noFill/>
                  </a:tcPr>
                </a:tc>
                <a:tc>
                  <a:txBody>
                    <a:bodyPr/>
                    <a:lstStyle/>
                    <a:p>
                      <a:pPr algn="ctr"/>
                      <a:r>
                        <a:rPr lang="en-US" sz="2000" b="1" dirty="0">
                          <a:solidFill>
                            <a:schemeClr val="tx1"/>
                          </a:solidFill>
                        </a:rPr>
                        <a:t>1000.00</a:t>
                      </a:r>
                    </a:p>
                  </a:txBody>
                  <a:tcPr marT="45690" marB="45690">
                    <a:noFill/>
                  </a:tcPr>
                </a:tc>
                <a:tc>
                  <a:txBody>
                    <a:bodyPr/>
                    <a:lstStyle/>
                    <a:p>
                      <a:pPr algn="ctr"/>
                      <a:endParaRPr lang="en-US" sz="2000" b="1" dirty="0">
                        <a:solidFill>
                          <a:schemeClr val="tx1"/>
                        </a:solidFill>
                      </a:endParaRPr>
                    </a:p>
                  </a:txBody>
                  <a:tcPr marT="45690" marB="45690">
                    <a:noFill/>
                  </a:tcPr>
                </a:tc>
                <a:extLst>
                  <a:ext uri="{0D108BD9-81ED-4DB2-BD59-A6C34878D82A}">
                    <a16:rowId xmlns:a16="http://schemas.microsoft.com/office/drawing/2014/main" val="10005"/>
                  </a:ext>
                </a:extLst>
              </a:tr>
              <a:tr h="353006">
                <a:tc>
                  <a:txBody>
                    <a:bodyPr/>
                    <a:lstStyle/>
                    <a:p>
                      <a:pPr algn="ctr"/>
                      <a:r>
                        <a:rPr lang="en-US" sz="2000" b="1" dirty="0"/>
                        <a:t>4/17 - 4/23/16</a:t>
                      </a:r>
                    </a:p>
                  </a:txBody>
                  <a:tcPr marT="45690" marB="45690"/>
                </a:tc>
                <a:tc>
                  <a:txBody>
                    <a:bodyPr/>
                    <a:lstStyle/>
                    <a:p>
                      <a:pPr algn="ctr"/>
                      <a:r>
                        <a:rPr lang="en-US" sz="2000" b="1" dirty="0"/>
                        <a:t>200.00</a:t>
                      </a:r>
                    </a:p>
                  </a:txBody>
                  <a:tcPr marT="45690" marB="45690"/>
                </a:tc>
                <a:tc>
                  <a:txBody>
                    <a:bodyPr/>
                    <a:lstStyle/>
                    <a:p>
                      <a:pPr algn="ctr"/>
                      <a:r>
                        <a:rPr lang="en-US" sz="2200" b="1" dirty="0">
                          <a:solidFill>
                            <a:srgbClr val="FF0000"/>
                          </a:solidFill>
                          <a:effectLst/>
                        </a:rPr>
                        <a:t>1200.00</a:t>
                      </a:r>
                    </a:p>
                  </a:txBody>
                  <a:tcPr marT="45690" marB="45690"/>
                </a:tc>
                <a:tc>
                  <a:txBody>
                    <a:bodyPr/>
                    <a:lstStyle/>
                    <a:p>
                      <a:pPr algn="ctr"/>
                      <a:r>
                        <a:rPr lang="en-US" sz="2200" b="1" dirty="0">
                          <a:solidFill>
                            <a:srgbClr val="FF0000"/>
                          </a:solidFill>
                          <a:effectLst/>
                        </a:rPr>
                        <a:t>14 DAYS</a:t>
                      </a:r>
                    </a:p>
                  </a:txBody>
                  <a:tcPr marT="45690" marB="45690"/>
                </a:tc>
                <a:extLst>
                  <a:ext uri="{0D108BD9-81ED-4DB2-BD59-A6C34878D82A}">
                    <a16:rowId xmlns:a16="http://schemas.microsoft.com/office/drawing/2014/main" val="10006"/>
                  </a:ext>
                </a:extLst>
              </a:tr>
              <a:tr h="353006">
                <a:tc>
                  <a:txBody>
                    <a:bodyPr/>
                    <a:lstStyle/>
                    <a:p>
                      <a:pPr algn="ctr"/>
                      <a:r>
                        <a:rPr lang="en-US" sz="2000" b="1" dirty="0"/>
                        <a:t>4/24 - 4/30/16</a:t>
                      </a:r>
                    </a:p>
                  </a:txBody>
                  <a:tcPr marT="45690" marB="45690">
                    <a:noFill/>
                  </a:tcPr>
                </a:tc>
                <a:tc>
                  <a:txBody>
                    <a:bodyPr/>
                    <a:lstStyle/>
                    <a:p>
                      <a:pPr algn="ctr"/>
                      <a:r>
                        <a:rPr lang="en-US" sz="2000" b="1" dirty="0"/>
                        <a:t>200.00</a:t>
                      </a:r>
                    </a:p>
                  </a:txBody>
                  <a:tcPr marT="45690" marB="45690">
                    <a:noFill/>
                  </a:tcPr>
                </a:tc>
                <a:tc>
                  <a:txBody>
                    <a:bodyPr/>
                    <a:lstStyle/>
                    <a:p>
                      <a:pPr algn="ctr"/>
                      <a:r>
                        <a:rPr lang="en-US" sz="2000" b="1" dirty="0">
                          <a:solidFill>
                            <a:schemeClr val="tx1"/>
                          </a:solidFill>
                        </a:rPr>
                        <a:t>1400.00</a:t>
                      </a:r>
                    </a:p>
                  </a:txBody>
                  <a:tcPr marT="45690" marB="45690">
                    <a:noFill/>
                  </a:tcPr>
                </a:tc>
                <a:tc>
                  <a:txBody>
                    <a:bodyPr/>
                    <a:lstStyle/>
                    <a:p>
                      <a:pPr algn="ctr"/>
                      <a:endParaRPr lang="en-US" sz="2000" b="1" dirty="0">
                        <a:solidFill>
                          <a:schemeClr val="tx1"/>
                        </a:solidFill>
                      </a:endParaRPr>
                    </a:p>
                  </a:txBody>
                  <a:tcPr marT="45690" marB="45690">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47653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533400" y="2362200"/>
            <a:ext cx="7848600" cy="4190999"/>
          </a:xfrm>
        </p:spPr>
        <p:txBody>
          <a:bodyPr>
            <a:noAutofit/>
          </a:bodyPr>
          <a:lstStyle/>
          <a:p>
            <a:r>
              <a:rPr lang="en-US" sz="2800" b="1" dirty="0">
                <a:solidFill>
                  <a:schemeClr val="tx1"/>
                </a:solidFill>
              </a:rPr>
              <a:t>The first payment of compensation is due and payable within 14 days of notice or knowledge of a claim for incapacity or death benefits, on which date all compensation then accrued must be paid. </a:t>
            </a:r>
          </a:p>
          <a:p>
            <a:pPr marL="0" indent="0">
              <a:buNone/>
            </a:pPr>
            <a:endParaRPr lang="en-US" sz="800" b="1" dirty="0">
              <a:solidFill>
                <a:schemeClr val="tx1"/>
              </a:solidFill>
            </a:endParaRPr>
          </a:p>
          <a:p>
            <a:r>
              <a:rPr lang="en-US" sz="3000" b="1" dirty="0">
                <a:solidFill>
                  <a:schemeClr val="tx1"/>
                </a:solidFill>
              </a:rPr>
              <a:t>In the previous example, the first day of compensability after the waiting period is met is 4/2/16 (8</a:t>
            </a:r>
            <a:r>
              <a:rPr lang="en-US" sz="3000" b="1" baseline="30000" dirty="0">
                <a:solidFill>
                  <a:schemeClr val="tx1"/>
                </a:solidFill>
              </a:rPr>
              <a:t>th</a:t>
            </a:r>
            <a:r>
              <a:rPr lang="en-US" sz="3000" b="1" dirty="0">
                <a:solidFill>
                  <a:schemeClr val="tx1"/>
                </a:solidFill>
              </a:rPr>
              <a:t> day); first payment due 4/8/16. </a:t>
            </a:r>
          </a:p>
        </p:txBody>
      </p:sp>
      <p:sp>
        <p:nvSpPr>
          <p:cNvPr id="13314" name="Title 1"/>
          <p:cNvSpPr>
            <a:spLocks noGrp="1"/>
          </p:cNvSpPr>
          <p:nvPr>
            <p:ph type="title"/>
          </p:nvPr>
        </p:nvSpPr>
        <p:spPr/>
        <p:txBody>
          <a:bodyPr>
            <a:normAutofit fontScale="90000"/>
          </a:bodyPr>
          <a:lstStyle/>
          <a:p>
            <a:r>
              <a:rPr lang="en-US" b="1" dirty="0"/>
              <a:t>Benefit payment </a:t>
            </a:r>
            <a:br>
              <a:rPr lang="en-US" b="1" dirty="0"/>
            </a:br>
            <a:r>
              <a:rPr lang="en-US" b="1" dirty="0"/>
              <a:t>Section 205 and Rule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endParaRPr lang="en-US" sz="2000" dirty="0"/>
          </a:p>
          <a:p>
            <a:r>
              <a:rPr lang="en-US" sz="2800" b="1" dirty="0">
                <a:solidFill>
                  <a:schemeClr val="tx1"/>
                </a:solidFill>
              </a:rPr>
              <a:t>Subsequent incapacity payments must be made weekly (</a:t>
            </a:r>
            <a:r>
              <a:rPr lang="en-US" sz="2800" b="1" dirty="0">
                <a:solidFill>
                  <a:srgbClr val="FF0000"/>
                </a:solidFill>
                <a:effectLst>
                  <a:outerShdw blurRad="38100" dist="38100" dir="2700000" algn="tl">
                    <a:srgbClr val="000000">
                      <a:alpha val="43137"/>
                    </a:srgbClr>
                  </a:outerShdw>
                </a:effectLst>
              </a:rPr>
              <a:t>every 7 days</a:t>
            </a:r>
            <a:r>
              <a:rPr lang="en-US" sz="2800" b="1" dirty="0">
                <a:solidFill>
                  <a:schemeClr val="tx1"/>
                </a:solidFill>
              </a:rPr>
              <a:t>) and directly to the employee entitled to that compensation at that employee’s last known mailing address, or at any place that employee designates.</a:t>
            </a:r>
          </a:p>
        </p:txBody>
      </p:sp>
      <p:sp>
        <p:nvSpPr>
          <p:cNvPr id="14338" name="Title 1"/>
          <p:cNvSpPr>
            <a:spLocks noGrp="1"/>
          </p:cNvSpPr>
          <p:nvPr>
            <p:ph type="title"/>
          </p:nvPr>
        </p:nvSpPr>
        <p:spPr/>
        <p:txBody>
          <a:bodyPr>
            <a:normAutofit fontScale="90000"/>
          </a:bodyPr>
          <a:lstStyle/>
          <a:p>
            <a:r>
              <a:rPr lang="en-US" b="1" dirty="0"/>
              <a:t>Benefit payment</a:t>
            </a:r>
            <a:br>
              <a:rPr lang="en-US" b="1" dirty="0"/>
            </a:br>
            <a:r>
              <a:rPr lang="en-US" b="1" dirty="0"/>
              <a:t>Section 205 and Rule 8.4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914400" y="2362200"/>
            <a:ext cx="7696200" cy="3450696"/>
          </a:xfrm>
        </p:spPr>
        <p:txBody>
          <a:bodyPr>
            <a:normAutofit/>
          </a:bodyPr>
          <a:lstStyle/>
          <a:p>
            <a:endParaRPr lang="en-US" sz="2000" dirty="0"/>
          </a:p>
          <a:p>
            <a:r>
              <a:rPr lang="en-US" sz="2800" b="1" dirty="0">
                <a:solidFill>
                  <a:schemeClr val="tx1"/>
                </a:solidFill>
              </a:rPr>
              <a:t>Section A – employee must return to work with the employer of injury.</a:t>
            </a:r>
          </a:p>
          <a:p>
            <a:pPr marL="0" indent="0">
              <a:buNone/>
            </a:pPr>
            <a:endParaRPr lang="en-US" sz="800" b="1" dirty="0">
              <a:solidFill>
                <a:schemeClr val="tx1"/>
              </a:solidFill>
            </a:endParaRPr>
          </a:p>
          <a:p>
            <a:r>
              <a:rPr lang="en-US" sz="2800" b="1" dirty="0">
                <a:solidFill>
                  <a:schemeClr val="tx1"/>
                </a:solidFill>
              </a:rPr>
              <a:t>Reductions and discontinuances must be based on the employee’s </a:t>
            </a:r>
            <a:r>
              <a:rPr lang="en-US" sz="2800" b="1" u="sng" dirty="0">
                <a:solidFill>
                  <a:schemeClr val="tx1"/>
                </a:solidFill>
              </a:rPr>
              <a:t>actual earnings</a:t>
            </a:r>
            <a:r>
              <a:rPr lang="en-US" sz="2800" b="1" dirty="0">
                <a:solidFill>
                  <a:schemeClr val="tx1"/>
                </a:solidFill>
              </a:rPr>
              <a:t> unless the employee returns without restrictions or limitations.</a:t>
            </a:r>
          </a:p>
        </p:txBody>
      </p:sp>
      <p:sp>
        <p:nvSpPr>
          <p:cNvPr id="15362" name="Title 1"/>
          <p:cNvSpPr>
            <a:spLocks noGrp="1"/>
          </p:cNvSpPr>
          <p:nvPr>
            <p:ph type="title"/>
          </p:nvPr>
        </p:nvSpPr>
        <p:spPr>
          <a:xfrm>
            <a:off x="0" y="274638"/>
            <a:ext cx="9144000" cy="1143000"/>
          </a:xfrm>
        </p:spPr>
        <p:txBody>
          <a:bodyPr>
            <a:noAutofit/>
          </a:bodyPr>
          <a:lstStyle/>
          <a:p>
            <a:r>
              <a:rPr lang="en-US" sz="3800" b="1" dirty="0"/>
              <a:t>Discontinuance or reduction of payments </a:t>
            </a:r>
            <a:br>
              <a:rPr lang="en-US" sz="3800" b="1" dirty="0"/>
            </a:br>
            <a:r>
              <a:rPr lang="en-US" sz="3800" b="1" dirty="0"/>
              <a:t>Section 205.9 and Rule 8.11</a:t>
            </a:r>
          </a:p>
        </p:txBody>
      </p:sp>
      <p:pic>
        <p:nvPicPr>
          <p:cNvPr id="153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5638800"/>
            <a:ext cx="13144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304800" y="2438400"/>
            <a:ext cx="8629649" cy="4133849"/>
          </a:xfrm>
        </p:spPr>
        <p:txBody>
          <a:bodyPr>
            <a:noAutofit/>
          </a:bodyPr>
          <a:lstStyle/>
          <a:p>
            <a:r>
              <a:rPr lang="en-US" sz="2800" b="1" dirty="0">
                <a:solidFill>
                  <a:schemeClr val="tx1"/>
                </a:solidFill>
              </a:rPr>
              <a:t>Section B – all circumstances other than the employee’s return to work with the employer of injury.</a:t>
            </a:r>
          </a:p>
          <a:p>
            <a:pPr marL="0" indent="0">
              <a:buNone/>
            </a:pPr>
            <a:endParaRPr lang="en-US" sz="800" b="1" dirty="0">
              <a:solidFill>
                <a:schemeClr val="tx1"/>
              </a:solidFill>
            </a:endParaRPr>
          </a:p>
          <a:p>
            <a:pPr marL="971550" lvl="1" indent="-514350">
              <a:buFontTx/>
              <a:buAutoNum type="arabicPeriod"/>
            </a:pPr>
            <a:r>
              <a:rPr lang="en-US" sz="2800" b="1" dirty="0">
                <a:solidFill>
                  <a:schemeClr val="tx1"/>
                </a:solidFill>
              </a:rPr>
              <a:t>Payment without prejudice (voluntary payment) – must file WCB-8.</a:t>
            </a:r>
          </a:p>
          <a:p>
            <a:pPr marL="685800" lvl="1" indent="-228600">
              <a:buFont typeface="+mj-lt"/>
              <a:buAutoNum type="arabicPeriod"/>
            </a:pPr>
            <a:endParaRPr lang="en-US" sz="800" b="1" dirty="0">
              <a:solidFill>
                <a:schemeClr val="tx1"/>
              </a:solidFill>
            </a:endParaRPr>
          </a:p>
          <a:p>
            <a:pPr marL="971550" lvl="1" indent="-514350">
              <a:buFontTx/>
              <a:buAutoNum type="arabicPeriod"/>
            </a:pPr>
            <a:r>
              <a:rPr lang="en-US" sz="2800" b="1" dirty="0">
                <a:solidFill>
                  <a:schemeClr val="tx1"/>
                </a:solidFill>
              </a:rPr>
              <a:t>Payment with prejudice (order or award of compensation or compensation payment scheme) – must petition the Board.</a:t>
            </a:r>
          </a:p>
        </p:txBody>
      </p:sp>
      <p:sp>
        <p:nvSpPr>
          <p:cNvPr id="16386" name="Title 1"/>
          <p:cNvSpPr>
            <a:spLocks noGrp="1"/>
          </p:cNvSpPr>
          <p:nvPr>
            <p:ph type="title"/>
          </p:nvPr>
        </p:nvSpPr>
        <p:spPr>
          <a:xfrm>
            <a:off x="0" y="274638"/>
            <a:ext cx="9144000" cy="1143000"/>
          </a:xfrm>
        </p:spPr>
        <p:txBody>
          <a:bodyPr>
            <a:noAutofit/>
          </a:bodyPr>
          <a:lstStyle/>
          <a:p>
            <a:r>
              <a:rPr lang="en-US" sz="3800" b="1" dirty="0"/>
              <a:t>Discontinuance or reduction of payments </a:t>
            </a:r>
            <a:br>
              <a:rPr lang="en-US" sz="3800" b="1" dirty="0"/>
            </a:br>
            <a:r>
              <a:rPr lang="en-US" sz="3800" b="1" dirty="0"/>
              <a:t>Section 205.9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7206" y="2514600"/>
            <a:ext cx="9143999" cy="4724400"/>
          </a:xfrm>
        </p:spPr>
        <p:txBody>
          <a:bodyPr>
            <a:noAutofit/>
          </a:bodyPr>
          <a:lstStyle/>
          <a:p>
            <a:r>
              <a:rPr lang="en-US" b="1" dirty="0">
                <a:solidFill>
                  <a:schemeClr val="tx1"/>
                </a:solidFill>
              </a:rPr>
              <a:t>RTW with a different employer and employer/insurer is filing a 21-day certificate of discontinuance/reduction (WCB-8):</a:t>
            </a:r>
          </a:p>
          <a:p>
            <a:endParaRPr lang="en-US" sz="400" b="1" dirty="0">
              <a:solidFill>
                <a:schemeClr val="tx1"/>
              </a:solidFill>
            </a:endParaRPr>
          </a:p>
          <a:p>
            <a:pPr lvl="1"/>
            <a:r>
              <a:rPr lang="en-US" sz="2400" b="1" dirty="0">
                <a:solidFill>
                  <a:schemeClr val="tx1"/>
                </a:solidFill>
              </a:rPr>
              <a:t>The employer/insurer must include, with the 21-day certificate, form WCB-231A (Employee’s Return to Work Report)</a:t>
            </a:r>
          </a:p>
          <a:p>
            <a:pPr marL="301943" lvl="1" indent="0">
              <a:buNone/>
            </a:pPr>
            <a:endParaRPr lang="en-US" sz="400" b="1" dirty="0">
              <a:solidFill>
                <a:schemeClr val="tx1"/>
              </a:solidFill>
            </a:endParaRPr>
          </a:p>
          <a:p>
            <a:pPr lvl="1"/>
            <a:r>
              <a:rPr lang="en-US" sz="2400" b="1" dirty="0">
                <a:solidFill>
                  <a:schemeClr val="tx1"/>
                </a:solidFill>
              </a:rPr>
              <a:t>Within 14 calendar days after the expiration of the 21-day period, or 14 days after receipt of the documentation from the employee (if received after expiration of the 21 day period), file with the Board the documentation received along with an amended 21-day certificate, which shall also include any necessary adjustments based on that documentation.  </a:t>
            </a:r>
          </a:p>
        </p:txBody>
      </p:sp>
      <p:sp>
        <p:nvSpPr>
          <p:cNvPr id="17410" name="Title 1"/>
          <p:cNvSpPr>
            <a:spLocks noGrp="1"/>
          </p:cNvSpPr>
          <p:nvPr>
            <p:ph type="title"/>
          </p:nvPr>
        </p:nvSpPr>
        <p:spPr/>
        <p:txBody>
          <a:bodyPr>
            <a:normAutofit fontScale="90000"/>
          </a:bodyPr>
          <a:lstStyle/>
          <a:p>
            <a:r>
              <a:rPr lang="en-US" sz="3600" b="1" dirty="0"/>
              <a:t>Discontinuance or reduction of payments </a:t>
            </a:r>
            <a:br>
              <a:rPr lang="en-US" sz="3600" b="1" dirty="0"/>
            </a:br>
            <a:r>
              <a:rPr lang="en-US" sz="3600" b="1" dirty="0"/>
              <a:t>Section 205.9 and Rule 8.15</a:t>
            </a:r>
          </a:p>
        </p:txBody>
      </p:sp>
    </p:spTree>
    <p:extLst>
      <p:ext uri="{BB962C8B-B14F-4D97-AF65-F5344CB8AC3E}">
        <p14:creationId xmlns:p14="http://schemas.microsoft.com/office/powerpoint/2010/main" val="3867230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down)">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wipe(down)">
                                      <p:cBhvr>
                                        <p:cTn id="12" dur="500"/>
                                        <p:tgtEl>
                                          <p:spTgt spid="1741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animEffect transition="in" filter="wipe(down)">
                                      <p:cBhvr>
                                        <p:cTn id="17" dur="5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228600" y="1905000"/>
            <a:ext cx="8686800" cy="4952999"/>
          </a:xfrm>
        </p:spPr>
        <p:txBody>
          <a:bodyPr>
            <a:normAutofit fontScale="77500" lnSpcReduction="20000"/>
          </a:bodyPr>
          <a:lstStyle/>
          <a:p>
            <a:pPr>
              <a:defRPr/>
            </a:pPr>
            <a:r>
              <a:rPr lang="en-US" sz="3300" b="1" u="sng" dirty="0">
                <a:solidFill>
                  <a:schemeClr val="tx1"/>
                </a:solidFill>
              </a:rPr>
              <a:t>RTW with the employer of injury</a:t>
            </a:r>
          </a:p>
          <a:p>
            <a:pPr lvl="1">
              <a:defRPr/>
            </a:pPr>
            <a:r>
              <a:rPr lang="en-US" sz="2600" b="1" dirty="0">
                <a:solidFill>
                  <a:schemeClr val="tx1"/>
                </a:solidFill>
              </a:rPr>
              <a:t>Jane $600 AWW / RTW earning $620</a:t>
            </a:r>
          </a:p>
          <a:p>
            <a:pPr lvl="2">
              <a:defRPr/>
            </a:pPr>
            <a:r>
              <a:rPr lang="en-US" sz="2600" b="1" dirty="0">
                <a:solidFill>
                  <a:schemeClr val="tx1"/>
                </a:solidFill>
              </a:rPr>
              <a:t>WCB-4 Discontinuance (with or without restrictions or limitations)</a:t>
            </a:r>
          </a:p>
          <a:p>
            <a:pPr marL="627063" lvl="2" indent="0">
              <a:buNone/>
              <a:defRPr/>
            </a:pPr>
            <a:endParaRPr lang="en-US" sz="1000" b="1" dirty="0">
              <a:solidFill>
                <a:schemeClr val="tx1"/>
              </a:solidFill>
            </a:endParaRPr>
          </a:p>
          <a:p>
            <a:pPr lvl="1">
              <a:defRPr/>
            </a:pPr>
            <a:r>
              <a:rPr lang="en-US" sz="2600" b="1" dirty="0">
                <a:solidFill>
                  <a:schemeClr val="tx1"/>
                </a:solidFill>
              </a:rPr>
              <a:t>Julie $600 AWW / RTW no restrictions or limitations earning $560</a:t>
            </a:r>
          </a:p>
          <a:p>
            <a:pPr lvl="2">
              <a:defRPr/>
            </a:pPr>
            <a:r>
              <a:rPr lang="en-US" sz="2600" b="1" dirty="0">
                <a:solidFill>
                  <a:schemeClr val="tx1"/>
                </a:solidFill>
              </a:rPr>
              <a:t>WCB-4 Discontinuance (maintain proof of full duty release on file)</a:t>
            </a:r>
          </a:p>
          <a:p>
            <a:pPr marL="627063" lvl="2" indent="0">
              <a:buNone/>
              <a:defRPr/>
            </a:pPr>
            <a:endParaRPr lang="en-US" sz="1000" b="1" dirty="0">
              <a:solidFill>
                <a:schemeClr val="tx1"/>
              </a:solidFill>
            </a:endParaRPr>
          </a:p>
          <a:p>
            <a:pPr lvl="1">
              <a:defRPr/>
            </a:pPr>
            <a:r>
              <a:rPr lang="en-US" sz="2600" b="1" dirty="0">
                <a:solidFill>
                  <a:schemeClr val="tx1"/>
                </a:solidFill>
              </a:rPr>
              <a:t>Janice $600 AWW / RTW with restrictions or limitations earning $560</a:t>
            </a:r>
          </a:p>
          <a:p>
            <a:pPr lvl="2">
              <a:defRPr/>
            </a:pPr>
            <a:r>
              <a:rPr lang="en-US" sz="2600" b="1" dirty="0">
                <a:solidFill>
                  <a:schemeClr val="tx1"/>
                </a:solidFill>
              </a:rPr>
              <a:t>WCB-4 Modification (to partial) </a:t>
            </a:r>
          </a:p>
          <a:p>
            <a:pPr lvl="2">
              <a:defRPr/>
            </a:pPr>
            <a:r>
              <a:rPr lang="en-US" sz="2600" b="1" dirty="0">
                <a:solidFill>
                  <a:schemeClr val="tx1"/>
                </a:solidFill>
              </a:rPr>
              <a:t>If reduced earnings are strictly due to economic conditions (i.e. overtime no longer available), may discontinue with a WCB-8  </a:t>
            </a:r>
          </a:p>
          <a:p>
            <a:pPr lvl="2">
              <a:defRPr/>
            </a:pPr>
            <a:endParaRPr lang="en-US" sz="1000" b="1" dirty="0">
              <a:solidFill>
                <a:schemeClr val="tx1"/>
              </a:solidFill>
            </a:endParaRPr>
          </a:p>
          <a:p>
            <a:pPr lvl="1">
              <a:defRPr/>
            </a:pPr>
            <a:r>
              <a:rPr lang="en-US" sz="2600" b="1" dirty="0">
                <a:solidFill>
                  <a:schemeClr val="tx1"/>
                </a:solidFill>
              </a:rPr>
              <a:t>Joslyn $600 AWW / RTW without restrictions or limitations according to her treating health care provider, but there are conflicting medical records from another health care provider with respect to the lack of restrictions or limitations, earning $560</a:t>
            </a:r>
          </a:p>
          <a:p>
            <a:pPr lvl="2">
              <a:buFont typeface="Arial" pitchFamily="34" charset="0"/>
              <a:buChar char="•"/>
              <a:defRPr/>
            </a:pPr>
            <a:r>
              <a:rPr lang="en-US" sz="2600" b="1" dirty="0">
                <a:solidFill>
                  <a:schemeClr val="tx1"/>
                </a:solidFill>
              </a:rPr>
              <a:t>WCB-8 (21 Day) Discontinuance </a:t>
            </a:r>
          </a:p>
          <a:p>
            <a:pPr marL="800100" lvl="1">
              <a:buFontTx/>
              <a:buChar char="-"/>
              <a:defRPr/>
            </a:pPr>
            <a:endParaRPr lang="en-US" sz="1400" dirty="0"/>
          </a:p>
        </p:txBody>
      </p:sp>
      <p:sp>
        <p:nvSpPr>
          <p:cNvPr id="18434" name="Title 1"/>
          <p:cNvSpPr>
            <a:spLocks noGrp="1"/>
          </p:cNvSpPr>
          <p:nvPr>
            <p:ph type="title"/>
          </p:nvPr>
        </p:nvSpPr>
        <p:spPr>
          <a:xfrm>
            <a:off x="0" y="228600"/>
            <a:ext cx="9144000" cy="1371600"/>
          </a:xfrm>
        </p:spPr>
        <p:txBody>
          <a:bodyPr>
            <a:normAutofit/>
          </a:bodyPr>
          <a:lstStyle/>
          <a:p>
            <a:r>
              <a:rPr lang="en-US" sz="3800" b="1" dirty="0"/>
              <a:t>Discontinuance or reduction of payments</a:t>
            </a:r>
            <a:br>
              <a:rPr lang="en-US" sz="3800" b="1" dirty="0"/>
            </a:br>
            <a:r>
              <a:rPr lang="en-US" sz="3800" b="1" dirty="0"/>
              <a:t>Examples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arn(inVertic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arn(inVertical)">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barn(inVertical)">
                                      <p:cBhvr>
                                        <p:cTn id="22" dur="500"/>
                                        <p:tgtEl>
                                          <p:spTgt spid="174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barn(inVertical)">
                                      <p:cBhvr>
                                        <p:cTn id="27" dur="500"/>
                                        <p:tgtEl>
                                          <p:spTgt spid="1741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barn(inVertical)">
                                      <p:cBhvr>
                                        <p:cTn id="32" dur="500"/>
                                        <p:tgtEl>
                                          <p:spTgt spid="17411">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411">
                                            <p:txEl>
                                              <p:pRg st="8" end="8"/>
                                            </p:txEl>
                                          </p:spTgt>
                                        </p:tgtEl>
                                        <p:attrNameLst>
                                          <p:attrName>style.visibility</p:attrName>
                                        </p:attrNameLst>
                                      </p:cBhvr>
                                      <p:to>
                                        <p:strVal val="visible"/>
                                      </p:to>
                                    </p:set>
                                    <p:animEffect transition="in" filter="barn(inVertical)">
                                      <p:cBhvr>
                                        <p:cTn id="37" dur="500"/>
                                        <p:tgtEl>
                                          <p:spTgt spid="17411">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411">
                                            <p:txEl>
                                              <p:pRg st="9" end="9"/>
                                            </p:txEl>
                                          </p:spTgt>
                                        </p:tgtEl>
                                        <p:attrNameLst>
                                          <p:attrName>style.visibility</p:attrName>
                                        </p:attrNameLst>
                                      </p:cBhvr>
                                      <p:to>
                                        <p:strVal val="visible"/>
                                      </p:to>
                                    </p:set>
                                    <p:animEffect transition="in" filter="barn(inVertical)">
                                      <p:cBhvr>
                                        <p:cTn id="42" dur="500"/>
                                        <p:tgtEl>
                                          <p:spTgt spid="17411">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411">
                                            <p:txEl>
                                              <p:pRg st="11" end="11"/>
                                            </p:txEl>
                                          </p:spTgt>
                                        </p:tgtEl>
                                        <p:attrNameLst>
                                          <p:attrName>style.visibility</p:attrName>
                                        </p:attrNameLst>
                                      </p:cBhvr>
                                      <p:to>
                                        <p:strVal val="visible"/>
                                      </p:to>
                                    </p:set>
                                    <p:animEffect transition="in" filter="barn(inVertical)">
                                      <p:cBhvr>
                                        <p:cTn id="47" dur="500"/>
                                        <p:tgtEl>
                                          <p:spTgt spid="17411">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7411">
                                            <p:txEl>
                                              <p:pRg st="12" end="12"/>
                                            </p:txEl>
                                          </p:spTgt>
                                        </p:tgtEl>
                                        <p:attrNameLst>
                                          <p:attrName>style.visibility</p:attrName>
                                        </p:attrNameLst>
                                      </p:cBhvr>
                                      <p:to>
                                        <p:strVal val="visible"/>
                                      </p:to>
                                    </p:set>
                                    <p:animEffect transition="in" filter="barn(inVertical)">
                                      <p:cBhvr>
                                        <p:cTn id="52" dur="500"/>
                                        <p:tgtEl>
                                          <p:spTgt spid="1741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228600" y="1905000"/>
            <a:ext cx="8629650" cy="4800600"/>
          </a:xfrm>
        </p:spPr>
        <p:txBody>
          <a:bodyPr>
            <a:normAutofit fontScale="92500"/>
          </a:bodyPr>
          <a:lstStyle/>
          <a:p>
            <a:pPr>
              <a:defRPr/>
            </a:pPr>
            <a:r>
              <a:rPr lang="en-US" sz="2800" b="1" u="sng" dirty="0">
                <a:solidFill>
                  <a:schemeClr val="tx1"/>
                </a:solidFill>
              </a:rPr>
              <a:t>RTW with the employer of injury </a:t>
            </a:r>
          </a:p>
          <a:p>
            <a:pPr marL="800100" lvl="1">
              <a:buFontTx/>
              <a:buChar char="-"/>
              <a:defRPr/>
            </a:pPr>
            <a:r>
              <a:rPr lang="en-US" sz="2400" b="1" dirty="0">
                <a:solidFill>
                  <a:schemeClr val="tx1"/>
                </a:solidFill>
              </a:rPr>
              <a:t>Judy $600 AWW / RTW earning $560 because she chooses not to work optional overtime which she worked prior to the injury</a:t>
            </a:r>
          </a:p>
          <a:p>
            <a:pPr marL="1257300" lvl="2">
              <a:buFont typeface="Arial" pitchFamily="34" charset="0"/>
              <a:buChar char="•"/>
              <a:defRPr/>
            </a:pPr>
            <a:r>
              <a:rPr lang="en-US" sz="2400" b="1" dirty="0">
                <a:solidFill>
                  <a:schemeClr val="tx1"/>
                </a:solidFill>
              </a:rPr>
              <a:t>If RTW was with restrictions or limitations, WCB-8 (21 Day) Discontinuance</a:t>
            </a:r>
          </a:p>
          <a:p>
            <a:pPr marL="1257300" lvl="2">
              <a:buFont typeface="Arial" pitchFamily="34" charset="0"/>
              <a:buChar char="•"/>
              <a:defRPr/>
            </a:pPr>
            <a:r>
              <a:rPr lang="en-US" sz="2400" b="1" dirty="0">
                <a:solidFill>
                  <a:schemeClr val="tx1"/>
                </a:solidFill>
              </a:rPr>
              <a:t>If RTW was with no restrictions or limitations, WCB-4 Discontinuance (maintain proof of full duty release on file)</a:t>
            </a:r>
          </a:p>
          <a:p>
            <a:pPr marL="514350" lvl="1" indent="0">
              <a:buFontTx/>
              <a:buNone/>
              <a:defRPr/>
            </a:pPr>
            <a:endParaRPr lang="en-US" sz="900" dirty="0">
              <a:solidFill>
                <a:schemeClr val="tx1"/>
              </a:solidFill>
            </a:endParaRPr>
          </a:p>
          <a:p>
            <a:pPr>
              <a:defRPr/>
            </a:pPr>
            <a:r>
              <a:rPr lang="en-US" sz="2800" b="1" u="sng" dirty="0">
                <a:solidFill>
                  <a:schemeClr val="tx1"/>
                </a:solidFill>
              </a:rPr>
              <a:t>RTW with a different employer</a:t>
            </a:r>
          </a:p>
          <a:p>
            <a:pPr lvl="1">
              <a:defRPr/>
            </a:pPr>
            <a:r>
              <a:rPr lang="en-US" sz="2400" b="1" dirty="0">
                <a:solidFill>
                  <a:schemeClr val="tx1"/>
                </a:solidFill>
              </a:rPr>
              <a:t>Joyce $600 AWW / RTW with different employer and with restrictions or limitations earning $560</a:t>
            </a:r>
          </a:p>
          <a:p>
            <a:pPr lvl="2">
              <a:defRPr/>
            </a:pPr>
            <a:r>
              <a:rPr lang="en-US" sz="2400" b="1" dirty="0">
                <a:solidFill>
                  <a:schemeClr val="tx1"/>
                </a:solidFill>
              </a:rPr>
              <a:t>WCB-8 Modification (to partial)</a:t>
            </a:r>
          </a:p>
        </p:txBody>
      </p:sp>
      <p:sp>
        <p:nvSpPr>
          <p:cNvPr id="19458" name="Title 1"/>
          <p:cNvSpPr>
            <a:spLocks noGrp="1"/>
          </p:cNvSpPr>
          <p:nvPr>
            <p:ph type="title"/>
          </p:nvPr>
        </p:nvSpPr>
        <p:spPr>
          <a:xfrm>
            <a:off x="0" y="228600"/>
            <a:ext cx="9144000" cy="1371600"/>
          </a:xfrm>
        </p:spPr>
        <p:txBody>
          <a:bodyPr/>
          <a:lstStyle/>
          <a:p>
            <a:r>
              <a:rPr lang="en-US" sz="3800" b="1" dirty="0"/>
              <a:t>Discontinuance or reduction of payments</a:t>
            </a:r>
            <a:br>
              <a:rPr lang="en-US" sz="3800" b="1" dirty="0"/>
            </a:br>
            <a:r>
              <a:rPr lang="en-US" sz="3800" b="1" dirty="0"/>
              <a:t>Examples </a:t>
            </a:r>
            <a:r>
              <a:rPr lang="en-US" sz="3600" b="1" dirty="0">
                <a:solidFill>
                  <a:schemeClr val="tx1"/>
                </a:solidFill>
              </a:rPr>
              <a:t>(continued)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arn(inVertic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arn(inVertical)">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barn(inVertical)">
                                      <p:cBhvr>
                                        <p:cTn id="22" dur="5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barn(inVertical)">
                                      <p:cBhvr>
                                        <p:cTn id="27" dur="500"/>
                                        <p:tgtEl>
                                          <p:spTgt spid="1741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7411">
                                            <p:txEl>
                                              <p:pRg st="6" end="6"/>
                                            </p:txEl>
                                          </p:spTgt>
                                        </p:tgtEl>
                                        <p:attrNameLst>
                                          <p:attrName>style.visibility</p:attrName>
                                        </p:attrNameLst>
                                      </p:cBhvr>
                                      <p:to>
                                        <p:strVal val="visible"/>
                                      </p:to>
                                    </p:set>
                                    <p:animEffect transition="in" filter="barn(inVertical)">
                                      <p:cBhvr>
                                        <p:cTn id="32" dur="500"/>
                                        <p:tgtEl>
                                          <p:spTgt spid="1741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411">
                                            <p:txEl>
                                              <p:pRg st="7" end="7"/>
                                            </p:txEl>
                                          </p:spTgt>
                                        </p:tgtEl>
                                        <p:attrNameLst>
                                          <p:attrName>style.visibility</p:attrName>
                                        </p:attrNameLst>
                                      </p:cBhvr>
                                      <p:to>
                                        <p:strVal val="visible"/>
                                      </p:to>
                                    </p:set>
                                    <p:animEffect transition="in" filter="barn(inVertical)">
                                      <p:cBhvr>
                                        <p:cTn id="37"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590800"/>
            <a:ext cx="7315200" cy="3840163"/>
          </a:xfrm>
        </p:spPr>
        <p:txBody>
          <a:bodyPr>
            <a:normAutofit/>
          </a:bodyPr>
          <a:lstStyle/>
          <a:p>
            <a:pPr>
              <a:defRPr/>
            </a:pPr>
            <a:r>
              <a:rPr lang="en-US" sz="3200" b="1" dirty="0">
                <a:solidFill>
                  <a:schemeClr val="tx1"/>
                </a:solidFill>
              </a:rPr>
              <a:t>Order or award of compensation.</a:t>
            </a:r>
          </a:p>
          <a:p>
            <a:pPr marL="0" indent="0" algn="ctr">
              <a:buFontTx/>
              <a:buNone/>
              <a:defRPr/>
            </a:pPr>
            <a:r>
              <a:rPr lang="en-US" sz="3200" b="1" dirty="0">
                <a:solidFill>
                  <a:schemeClr val="tx1"/>
                </a:solidFill>
              </a:rPr>
              <a:t>OR</a:t>
            </a:r>
          </a:p>
          <a:p>
            <a:pPr>
              <a:defRPr/>
            </a:pPr>
            <a:r>
              <a:rPr lang="en-US" sz="3200" b="1" dirty="0">
                <a:solidFill>
                  <a:schemeClr val="tx1"/>
                </a:solidFill>
              </a:rPr>
              <a:t>Employer/Insurer accepts the claim.</a:t>
            </a:r>
          </a:p>
          <a:p>
            <a:pPr lvl="1">
              <a:defRPr/>
            </a:pPr>
            <a:r>
              <a:rPr lang="en-US" sz="3200" b="1" dirty="0">
                <a:solidFill>
                  <a:schemeClr val="tx1"/>
                </a:solidFill>
              </a:rPr>
              <a:t>MOP Box 20(A)</a:t>
            </a:r>
          </a:p>
          <a:p>
            <a:pPr>
              <a:defRPr/>
            </a:pPr>
            <a:r>
              <a:rPr lang="en-US" sz="3200" b="1" dirty="0">
                <a:solidFill>
                  <a:schemeClr val="tx1"/>
                </a:solidFill>
              </a:rPr>
              <a:t>Creates a compensation payment scheme.</a:t>
            </a:r>
          </a:p>
          <a:p>
            <a:pPr>
              <a:defRPr/>
            </a:pPr>
            <a:endParaRPr lang="en-US" sz="2800" b="1" dirty="0"/>
          </a:p>
          <a:p>
            <a:pPr>
              <a:defRPr/>
            </a:pPr>
            <a:endParaRPr lang="en-US" dirty="0"/>
          </a:p>
        </p:txBody>
      </p:sp>
      <p:sp>
        <p:nvSpPr>
          <p:cNvPr id="3074" name="Title 1"/>
          <p:cNvSpPr>
            <a:spLocks noGrp="1"/>
          </p:cNvSpPr>
          <p:nvPr>
            <p:ph type="title"/>
          </p:nvPr>
        </p:nvSpPr>
        <p:spPr>
          <a:xfrm>
            <a:off x="0" y="457200"/>
            <a:ext cx="9144000" cy="1143000"/>
          </a:xfrm>
        </p:spPr>
        <p:txBody>
          <a:bodyPr/>
          <a:lstStyle/>
          <a:p>
            <a:r>
              <a:rPr lang="en-US" b="1" u="sng" dirty="0">
                <a:solidFill>
                  <a:schemeClr val="bg1"/>
                </a:solidFill>
                <a:effectLst>
                  <a:outerShdw blurRad="38100" dist="38100" dir="2700000" algn="tl">
                    <a:srgbClr val="000000">
                      <a:alpha val="43137"/>
                    </a:srgbClr>
                  </a:outerShdw>
                </a:effectLst>
              </a:rPr>
              <a:t>Payment with Prejudice </a:t>
            </a:r>
            <a:endParaRPr lang="en-US" sz="3600" b="1" u="sng" dirty="0">
              <a:solidFill>
                <a:schemeClr val="bg1"/>
              </a:solidFill>
              <a:effectLst>
                <a:outerShdw blurRad="38100" dist="38100" dir="2700000" algn="tl">
                  <a:srgbClr val="000000">
                    <a:alpha val="43137"/>
                  </a:srgbClr>
                </a:outerShdw>
              </a:effectLst>
            </a:endParaRPr>
          </a:p>
        </p:txBody>
      </p:sp>
      <p:pic>
        <p:nvPicPr>
          <p:cNvPr id="307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5562600"/>
            <a:ext cx="13144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228600" y="2057400"/>
            <a:ext cx="8629650" cy="4724400"/>
          </a:xfrm>
        </p:spPr>
        <p:txBody>
          <a:bodyPr>
            <a:normAutofit lnSpcReduction="10000"/>
          </a:bodyPr>
          <a:lstStyle/>
          <a:p>
            <a:pPr>
              <a:defRPr/>
            </a:pPr>
            <a:r>
              <a:rPr lang="en-US" sz="2200" b="1" u="sng" dirty="0">
                <a:solidFill>
                  <a:schemeClr val="tx1"/>
                </a:solidFill>
              </a:rPr>
              <a:t>Concurrent employment</a:t>
            </a:r>
          </a:p>
          <a:p>
            <a:pPr marL="566737" indent="-342900">
              <a:defRPr/>
            </a:pPr>
            <a:r>
              <a:rPr lang="en-US" sz="2200" b="1" dirty="0">
                <a:solidFill>
                  <a:schemeClr val="tx1"/>
                </a:solidFill>
              </a:rPr>
              <a:t>Jean $600 AWW with ER of injury; $300 AWW with concurrent ER,  RTW earning $620 with ER of injury and $320 with concurrent ER</a:t>
            </a:r>
          </a:p>
          <a:p>
            <a:pPr marL="977900" lvl="1">
              <a:buFont typeface="Arial" pitchFamily="34" charset="0"/>
              <a:buChar char="•"/>
              <a:defRPr/>
            </a:pPr>
            <a:r>
              <a:rPr lang="en-US" sz="2000" b="1" dirty="0">
                <a:solidFill>
                  <a:schemeClr val="tx1"/>
                </a:solidFill>
              </a:rPr>
              <a:t>If RTW was with restrictions or limitations, WCB-8 (21 Day) Discontinuance (must be at combined AWW with ER of injury to discontinue with WCB-4)</a:t>
            </a:r>
          </a:p>
          <a:p>
            <a:pPr marL="977900" lvl="1">
              <a:buFont typeface="Arial" pitchFamily="34" charset="0"/>
              <a:buChar char="•"/>
              <a:defRPr/>
            </a:pPr>
            <a:r>
              <a:rPr lang="en-US" sz="2000" b="1" dirty="0">
                <a:solidFill>
                  <a:schemeClr val="tx1"/>
                </a:solidFill>
              </a:rPr>
              <a:t>If RTW was with no restrictions or limitations, WCB-4 Discontinuance (maintain proof of full duty release on file)</a:t>
            </a:r>
          </a:p>
          <a:p>
            <a:pPr marL="703580" lvl="1" indent="0">
              <a:buNone/>
              <a:defRPr/>
            </a:pPr>
            <a:endParaRPr lang="en-US" sz="1000" b="1" dirty="0">
              <a:solidFill>
                <a:schemeClr val="tx1"/>
              </a:solidFill>
            </a:endParaRPr>
          </a:p>
          <a:p>
            <a:pPr marL="566737" lvl="0" indent="-342900">
              <a:buClr>
                <a:srgbClr val="31B6FD"/>
              </a:buClr>
              <a:defRPr/>
            </a:pPr>
            <a:r>
              <a:rPr lang="en-US" sz="2200" b="1" dirty="0">
                <a:solidFill>
                  <a:schemeClr val="tx1"/>
                </a:solidFill>
              </a:rPr>
              <a:t>Jill $600 AWW with ER of injury; $100 AWW with concurrent ER,  RTW earning $720 with ER of injury and $50 with concurrent ER</a:t>
            </a:r>
          </a:p>
          <a:p>
            <a:pPr lvl="2">
              <a:buClr>
                <a:srgbClr val="31B6FD"/>
              </a:buClr>
              <a:defRPr/>
            </a:pPr>
            <a:r>
              <a:rPr lang="en-US" b="1" dirty="0">
                <a:solidFill>
                  <a:schemeClr val="tx1"/>
                </a:solidFill>
              </a:rPr>
              <a:t>WCB-4 Discontinuance (with or without restrictions or limitations)</a:t>
            </a:r>
          </a:p>
          <a:p>
            <a:pPr lvl="2">
              <a:buClr>
                <a:srgbClr val="31B6FD"/>
              </a:buClr>
              <a:defRPr/>
            </a:pPr>
            <a:r>
              <a:rPr lang="en-US" b="1" dirty="0">
                <a:solidFill>
                  <a:schemeClr val="tx1"/>
                </a:solidFill>
              </a:rPr>
              <a:t>Same if there is </a:t>
            </a:r>
            <a:r>
              <a:rPr lang="en-US" b="1" u="sng" dirty="0">
                <a:solidFill>
                  <a:schemeClr val="tx1"/>
                </a:solidFill>
              </a:rPr>
              <a:t>NO</a:t>
            </a:r>
            <a:r>
              <a:rPr lang="en-US" b="1" dirty="0">
                <a:solidFill>
                  <a:schemeClr val="tx1"/>
                </a:solidFill>
              </a:rPr>
              <a:t> RTW with concurrent employer, as she is earning above combined AWW with ER of injury</a:t>
            </a:r>
          </a:p>
          <a:p>
            <a:pPr marL="977900" lvl="1">
              <a:buFont typeface="Arial" pitchFamily="34" charset="0"/>
              <a:buChar char="•"/>
              <a:defRPr/>
            </a:pPr>
            <a:endParaRPr lang="en-US" sz="2600" b="1" dirty="0"/>
          </a:p>
          <a:p>
            <a:pPr marL="514350" lvl="1" indent="0">
              <a:buFontTx/>
              <a:buNone/>
              <a:defRPr/>
            </a:pPr>
            <a:endParaRPr lang="en-US" sz="900" dirty="0"/>
          </a:p>
        </p:txBody>
      </p:sp>
      <p:sp>
        <p:nvSpPr>
          <p:cNvPr id="19458" name="Title 1"/>
          <p:cNvSpPr>
            <a:spLocks noGrp="1"/>
          </p:cNvSpPr>
          <p:nvPr>
            <p:ph type="title"/>
          </p:nvPr>
        </p:nvSpPr>
        <p:spPr>
          <a:xfrm>
            <a:off x="0" y="228600"/>
            <a:ext cx="9144000" cy="1371600"/>
          </a:xfrm>
        </p:spPr>
        <p:txBody>
          <a:bodyPr/>
          <a:lstStyle/>
          <a:p>
            <a:r>
              <a:rPr lang="en-US" sz="3800" b="1" dirty="0"/>
              <a:t>Discontinuance or reduction of payments</a:t>
            </a:r>
            <a:br>
              <a:rPr lang="en-US" sz="3800" b="1" dirty="0"/>
            </a:br>
            <a:r>
              <a:rPr lang="en-US" sz="3800" b="1" dirty="0"/>
              <a:t>Examples </a:t>
            </a:r>
            <a:r>
              <a:rPr lang="en-US" sz="3600" b="1" dirty="0">
                <a:solidFill>
                  <a:schemeClr val="tx1"/>
                </a:solidFill>
              </a:rPr>
              <a:t>(continued)</a:t>
            </a:r>
          </a:p>
        </p:txBody>
      </p:sp>
    </p:spTree>
    <p:extLst>
      <p:ext uri="{BB962C8B-B14F-4D97-AF65-F5344CB8AC3E}">
        <p14:creationId xmlns:p14="http://schemas.microsoft.com/office/powerpoint/2010/main" val="136228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411">
                                            <p:txEl>
                                              <p:pRg st="5" end="5"/>
                                            </p:txEl>
                                          </p:spTgt>
                                        </p:tgtEl>
                                        <p:attrNameLst>
                                          <p:attrName>style.visibility</p:attrName>
                                        </p:attrNameLst>
                                      </p:cBhvr>
                                      <p:to>
                                        <p:strVal val="visible"/>
                                      </p:to>
                                    </p:set>
                                    <p:anim calcmode="lin" valueType="num">
                                      <p:cBhvr additive="base">
                                        <p:cTn id="31" dur="500" fill="hold"/>
                                        <p:tgtEl>
                                          <p:spTgt spid="1741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 calcmode="lin" valueType="num">
                                      <p:cBhvr additive="base">
                                        <p:cTn id="37" dur="500" fill="hold"/>
                                        <p:tgtEl>
                                          <p:spTgt spid="1741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74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411">
                                            <p:txEl>
                                              <p:pRg st="7" end="7"/>
                                            </p:txEl>
                                          </p:spTgt>
                                        </p:tgtEl>
                                        <p:attrNameLst>
                                          <p:attrName>style.visibility</p:attrName>
                                        </p:attrNameLst>
                                      </p:cBhvr>
                                      <p:to>
                                        <p:strVal val="visible"/>
                                      </p:to>
                                    </p:set>
                                    <p:anim calcmode="lin" valueType="num">
                                      <p:cBhvr additive="base">
                                        <p:cTn id="43" dur="500" fill="hold"/>
                                        <p:tgtEl>
                                          <p:spTgt spid="17411">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74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228600" y="2057400"/>
            <a:ext cx="8629650" cy="4724400"/>
          </a:xfrm>
        </p:spPr>
        <p:txBody>
          <a:bodyPr>
            <a:normAutofit lnSpcReduction="10000"/>
          </a:bodyPr>
          <a:lstStyle/>
          <a:p>
            <a:pPr marL="0" indent="0">
              <a:buNone/>
              <a:defRPr/>
            </a:pPr>
            <a:r>
              <a:rPr lang="en-US" b="1" dirty="0">
                <a:solidFill>
                  <a:schemeClr val="tx1"/>
                </a:solidFill>
              </a:rPr>
              <a:t>John has a full duty release, but upon his return to work he is fired.</a:t>
            </a:r>
          </a:p>
          <a:p>
            <a:pPr marL="301943" lvl="1" indent="0">
              <a:buNone/>
              <a:defRPr/>
            </a:pPr>
            <a:r>
              <a:rPr lang="en-US" b="1" dirty="0">
                <a:solidFill>
                  <a:schemeClr val="tx1"/>
                </a:solidFill>
              </a:rPr>
              <a:t>-WCB-8 (21-Day) Discontinuance</a:t>
            </a:r>
          </a:p>
          <a:p>
            <a:pPr marL="0" indent="0">
              <a:buNone/>
              <a:defRPr/>
            </a:pPr>
            <a:endParaRPr lang="en-US" sz="800" b="1" dirty="0">
              <a:solidFill>
                <a:schemeClr val="tx1"/>
              </a:solidFill>
            </a:endParaRPr>
          </a:p>
          <a:p>
            <a:pPr marL="0" indent="0">
              <a:buNone/>
              <a:defRPr/>
            </a:pPr>
            <a:r>
              <a:rPr lang="en-US" b="1" dirty="0">
                <a:solidFill>
                  <a:schemeClr val="tx1"/>
                </a:solidFill>
              </a:rPr>
              <a:t>Jim has a full duty release, but refuses to return to work.</a:t>
            </a:r>
          </a:p>
          <a:p>
            <a:pPr marL="301943" lvl="1" indent="0">
              <a:buNone/>
              <a:defRPr/>
            </a:pPr>
            <a:r>
              <a:rPr lang="en-US" sz="2200" b="1" dirty="0">
                <a:solidFill>
                  <a:schemeClr val="tx1"/>
                </a:solidFill>
              </a:rPr>
              <a:t>-WCB-8 (21-Day) Discontinuance </a:t>
            </a:r>
          </a:p>
          <a:p>
            <a:pPr marL="0" indent="0">
              <a:buNone/>
              <a:defRPr/>
            </a:pPr>
            <a:endParaRPr lang="en-US" sz="800" b="1" dirty="0">
              <a:solidFill>
                <a:schemeClr val="tx1"/>
              </a:solidFill>
            </a:endParaRPr>
          </a:p>
          <a:p>
            <a:pPr marL="0" indent="0">
              <a:buNone/>
              <a:defRPr/>
            </a:pPr>
            <a:r>
              <a:rPr lang="en-US" sz="2400" b="1" dirty="0">
                <a:solidFill>
                  <a:schemeClr val="tx1"/>
                </a:solidFill>
              </a:rPr>
              <a:t>Jason is released to regular duty on Monday 10/1/18, but takes vacation pay for the week and returns on Monday 10/8/18.   </a:t>
            </a:r>
          </a:p>
          <a:p>
            <a:pPr marL="301943" lvl="1" indent="0">
              <a:buClr>
                <a:srgbClr val="FF388C"/>
              </a:buClr>
              <a:buNone/>
              <a:defRPr/>
            </a:pPr>
            <a:r>
              <a:rPr lang="en-US" b="1" dirty="0">
                <a:solidFill>
                  <a:srgbClr val="FF0000"/>
                </a:solidFill>
              </a:rPr>
              <a:t>-WCB-4 Discontinuance per new rule 8.11.2.C.  </a:t>
            </a:r>
          </a:p>
          <a:p>
            <a:pPr marL="0" indent="0">
              <a:buNone/>
              <a:defRPr/>
            </a:pPr>
            <a:endParaRPr lang="en-US" sz="800" b="1" dirty="0">
              <a:solidFill>
                <a:schemeClr val="tx1"/>
              </a:solidFill>
            </a:endParaRPr>
          </a:p>
          <a:p>
            <a:pPr marL="0" indent="0">
              <a:buNone/>
              <a:defRPr/>
            </a:pPr>
            <a:r>
              <a:rPr lang="en-US" b="1" dirty="0">
                <a:solidFill>
                  <a:schemeClr val="tx1"/>
                </a:solidFill>
              </a:rPr>
              <a:t>Jerry is unable to work and receiving TTD.  He dies 10/1/16, the cause of death is not related to the work-related injury.</a:t>
            </a:r>
          </a:p>
          <a:p>
            <a:pPr marL="301943" lvl="1" indent="0">
              <a:buNone/>
              <a:defRPr/>
            </a:pPr>
            <a:r>
              <a:rPr lang="en-US" sz="2200" b="1" dirty="0">
                <a:solidFill>
                  <a:schemeClr val="tx1"/>
                </a:solidFill>
              </a:rPr>
              <a:t>-WCB-4 Discontinuance</a:t>
            </a:r>
          </a:p>
        </p:txBody>
      </p:sp>
      <p:sp>
        <p:nvSpPr>
          <p:cNvPr id="19458" name="Title 1"/>
          <p:cNvSpPr>
            <a:spLocks noGrp="1"/>
          </p:cNvSpPr>
          <p:nvPr>
            <p:ph type="title"/>
          </p:nvPr>
        </p:nvSpPr>
        <p:spPr>
          <a:xfrm>
            <a:off x="0" y="228600"/>
            <a:ext cx="9144000" cy="1371600"/>
          </a:xfrm>
        </p:spPr>
        <p:txBody>
          <a:bodyPr>
            <a:normAutofit/>
          </a:bodyPr>
          <a:lstStyle/>
          <a:p>
            <a:r>
              <a:rPr lang="en-US" sz="4000" b="1" dirty="0"/>
              <a:t>How Do We Discontinue?</a:t>
            </a:r>
            <a:endParaRPr lang="en-US" sz="4000" b="1" dirty="0">
              <a:solidFill>
                <a:schemeClr val="tx1"/>
              </a:solidFill>
            </a:endParaRPr>
          </a:p>
        </p:txBody>
      </p:sp>
    </p:spTree>
    <p:extLst>
      <p:ext uri="{BB962C8B-B14F-4D97-AF65-F5344CB8AC3E}">
        <p14:creationId xmlns:p14="http://schemas.microsoft.com/office/powerpoint/2010/main" val="4162206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arn(inVertic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animEffect transition="in" filter="barn(inVertical)">
                                      <p:cBhvr>
                                        <p:cTn id="17" dur="500"/>
                                        <p:tgtEl>
                                          <p:spTgt spid="1741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barn(inVertical)">
                                      <p:cBhvr>
                                        <p:cTn id="22" dur="500"/>
                                        <p:tgtEl>
                                          <p:spTgt spid="174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animEffect transition="in" filter="barn(inVertical)">
                                      <p:cBhvr>
                                        <p:cTn id="27" dur="500"/>
                                        <p:tgtEl>
                                          <p:spTgt spid="17411">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barn(inVertical)">
                                      <p:cBhvr>
                                        <p:cTn id="32" dur="500"/>
                                        <p:tgtEl>
                                          <p:spTgt spid="17411">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411">
                                            <p:txEl>
                                              <p:pRg st="9" end="9"/>
                                            </p:txEl>
                                          </p:spTgt>
                                        </p:tgtEl>
                                        <p:attrNameLst>
                                          <p:attrName>style.visibility</p:attrName>
                                        </p:attrNameLst>
                                      </p:cBhvr>
                                      <p:to>
                                        <p:strVal val="visible"/>
                                      </p:to>
                                    </p:set>
                                    <p:animEffect transition="in" filter="barn(inVertical)">
                                      <p:cBhvr>
                                        <p:cTn id="37" dur="500"/>
                                        <p:tgtEl>
                                          <p:spTgt spid="17411">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411">
                                            <p:txEl>
                                              <p:pRg st="10" end="10"/>
                                            </p:txEl>
                                          </p:spTgt>
                                        </p:tgtEl>
                                        <p:attrNameLst>
                                          <p:attrName>style.visibility</p:attrName>
                                        </p:attrNameLst>
                                      </p:cBhvr>
                                      <p:to>
                                        <p:strVal val="visible"/>
                                      </p:to>
                                    </p:set>
                                    <p:animEffect transition="in" filter="barn(inVertical)">
                                      <p:cBhvr>
                                        <p:cTn id="42" dur="500"/>
                                        <p:tgtEl>
                                          <p:spTgt spid="174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381000" y="2286000"/>
            <a:ext cx="8458200" cy="4419600"/>
          </a:xfrm>
        </p:spPr>
        <p:txBody>
          <a:bodyPr>
            <a:normAutofit lnSpcReduction="10000"/>
          </a:bodyPr>
          <a:lstStyle/>
          <a:p>
            <a:endParaRPr lang="en-US" sz="800" dirty="0"/>
          </a:p>
          <a:p>
            <a:r>
              <a:rPr lang="en-US" sz="2800" b="1" dirty="0">
                <a:solidFill>
                  <a:schemeClr val="tx1"/>
                </a:solidFill>
              </a:rPr>
              <a:t>Adjusted annually on July 1 – adjust on that day.  File a modification. </a:t>
            </a:r>
          </a:p>
          <a:p>
            <a:pPr lvl="1">
              <a:buFont typeface="Wingdings" panose="05000000000000000000" pitchFamily="2" charset="2"/>
              <a:buChar char="Ø"/>
            </a:pPr>
            <a:r>
              <a:rPr lang="en-US" sz="2600" b="1" i="1" dirty="0">
                <a:solidFill>
                  <a:schemeClr val="tx1"/>
                </a:solidFill>
              </a:rPr>
              <a:t>Penalty may apply if benefit is not timely adjusted</a:t>
            </a:r>
          </a:p>
          <a:p>
            <a:pPr marL="0" indent="0">
              <a:buNone/>
            </a:pPr>
            <a:endParaRPr lang="en-US" sz="400" b="1" dirty="0">
              <a:solidFill>
                <a:schemeClr val="tx1"/>
              </a:solidFill>
            </a:endParaRPr>
          </a:p>
          <a:p>
            <a:r>
              <a:rPr lang="en-US" sz="2800" b="1" dirty="0">
                <a:solidFill>
                  <a:schemeClr val="tx1"/>
                </a:solidFill>
              </a:rPr>
              <a:t>Date of Injury 1/1/13 – 12/31/19: 100% of the state average weekly wage as determined by the Department of Labor.  </a:t>
            </a:r>
            <a:r>
              <a:rPr lang="en-US" sz="2800" b="1" dirty="0">
                <a:solidFill>
                  <a:srgbClr val="FF0000"/>
                </a:solidFill>
                <a:effectLst>
                  <a:outerShdw blurRad="38100" dist="38100" dir="2700000" algn="tl">
                    <a:srgbClr val="000000">
                      <a:alpha val="43137"/>
                    </a:srgbClr>
                  </a:outerShdw>
                </a:effectLst>
              </a:rPr>
              <a:t>DOIs 1/1/20 and after: 125% of SAWW.</a:t>
            </a:r>
          </a:p>
          <a:p>
            <a:pPr marL="0" indent="0">
              <a:buNone/>
            </a:pPr>
            <a:endParaRPr lang="en-US" sz="400" b="1" dirty="0">
              <a:solidFill>
                <a:schemeClr val="tx1"/>
              </a:solidFill>
            </a:endParaRPr>
          </a:p>
          <a:p>
            <a:r>
              <a:rPr lang="en-US" sz="2800" b="1" dirty="0">
                <a:solidFill>
                  <a:schemeClr val="tx1"/>
                </a:solidFill>
              </a:rPr>
              <a:t>If new max rate &gt; employee’s own rate, pay employee’s own rate.</a:t>
            </a:r>
          </a:p>
          <a:p>
            <a:pPr marL="0" indent="0">
              <a:buNone/>
            </a:pPr>
            <a:endParaRPr lang="en-US" dirty="0"/>
          </a:p>
          <a:p>
            <a:pPr marL="0" indent="0">
              <a:buNone/>
            </a:pPr>
            <a:endParaRPr lang="en-US" dirty="0"/>
          </a:p>
        </p:txBody>
      </p:sp>
      <p:sp>
        <p:nvSpPr>
          <p:cNvPr id="20482" name="Title 1"/>
          <p:cNvSpPr>
            <a:spLocks noGrp="1"/>
          </p:cNvSpPr>
          <p:nvPr>
            <p:ph type="title"/>
          </p:nvPr>
        </p:nvSpPr>
        <p:spPr/>
        <p:txBody>
          <a:bodyPr>
            <a:normAutofit fontScale="90000"/>
          </a:bodyPr>
          <a:lstStyle/>
          <a:p>
            <a:r>
              <a:rPr lang="en-US" b="1" dirty="0"/>
              <a:t>Maximum benefit levels</a:t>
            </a:r>
            <a:br>
              <a:rPr lang="en-US" b="1" dirty="0"/>
            </a:br>
            <a:r>
              <a:rPr lang="en-US" b="1" dirty="0"/>
              <a:t>Section 211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457200" y="2550289"/>
            <a:ext cx="8229600" cy="3850511"/>
          </a:xfrm>
        </p:spPr>
        <p:txBody>
          <a:bodyPr>
            <a:normAutofit/>
          </a:bodyPr>
          <a:lstStyle/>
          <a:p>
            <a:pPr eaLnBrk="1" hangingPunct="1">
              <a:defRPr/>
            </a:pPr>
            <a:r>
              <a:rPr lang="en-US" sz="2800" b="1" dirty="0">
                <a:solidFill>
                  <a:schemeClr val="tx1"/>
                </a:solidFill>
              </a:rPr>
              <a:t>Weekly Compensation Rate (WCR) is two-thirds of the AWW (AWW divided by three times two).</a:t>
            </a:r>
          </a:p>
          <a:p>
            <a:pPr marL="0" indent="0" eaLnBrk="1" hangingPunct="1">
              <a:buNone/>
              <a:defRPr/>
            </a:pPr>
            <a:endParaRPr lang="en-US" sz="800" b="1" dirty="0">
              <a:solidFill>
                <a:schemeClr val="tx1"/>
              </a:solidFill>
            </a:endParaRPr>
          </a:p>
          <a:p>
            <a:pPr eaLnBrk="1" hangingPunct="1">
              <a:defRPr/>
            </a:pPr>
            <a:r>
              <a:rPr lang="en-US" sz="2800" b="1" dirty="0">
                <a:solidFill>
                  <a:schemeClr val="tx1"/>
                </a:solidFill>
              </a:rPr>
              <a:t>If the employee is totally incapacitated for only part of the pay week, pay benefits based on lost earnings for the pay week.  </a:t>
            </a:r>
          </a:p>
          <a:p>
            <a:pPr marL="0" indent="0" eaLnBrk="1" hangingPunct="1">
              <a:buNone/>
              <a:defRPr/>
            </a:pPr>
            <a:endParaRPr lang="en-US" sz="800" b="1" dirty="0">
              <a:solidFill>
                <a:schemeClr val="tx1"/>
              </a:solidFill>
            </a:endParaRPr>
          </a:p>
          <a:p>
            <a:pPr eaLnBrk="1" hangingPunct="1">
              <a:defRPr/>
            </a:pPr>
            <a:r>
              <a:rPr lang="en-US" sz="2800" b="1" dirty="0">
                <a:solidFill>
                  <a:schemeClr val="tx1"/>
                </a:solidFill>
              </a:rPr>
              <a:t>Maximum benefit rate applies.   </a:t>
            </a:r>
          </a:p>
          <a:p>
            <a:pPr marL="0" indent="0" eaLnBrk="1" hangingPunct="1">
              <a:buFontTx/>
              <a:buNone/>
              <a:defRPr/>
            </a:pPr>
            <a:endParaRPr lang="en-US" dirty="0"/>
          </a:p>
          <a:p>
            <a:pPr eaLnBrk="1" hangingPunct="1">
              <a:defRPr/>
            </a:pPr>
            <a:endParaRPr lang="en-US" dirty="0"/>
          </a:p>
        </p:txBody>
      </p:sp>
      <p:sp>
        <p:nvSpPr>
          <p:cNvPr id="21506" name="Rectangle 2"/>
          <p:cNvSpPr>
            <a:spLocks noGrp="1" noChangeArrowheads="1"/>
          </p:cNvSpPr>
          <p:nvPr>
            <p:ph type="title"/>
          </p:nvPr>
        </p:nvSpPr>
        <p:spPr>
          <a:xfrm>
            <a:off x="0" y="274638"/>
            <a:ext cx="9144000" cy="1143000"/>
          </a:xfrm>
        </p:spPr>
        <p:txBody>
          <a:bodyPr>
            <a:noAutofit/>
          </a:bodyPr>
          <a:lstStyle/>
          <a:p>
            <a:pPr eaLnBrk="1" hangingPunct="1"/>
            <a:r>
              <a:rPr lang="en-US" sz="4000" b="1" dirty="0"/>
              <a:t>Compensation for total incapacity</a:t>
            </a:r>
            <a:br>
              <a:rPr lang="en-US" sz="4000" b="1" dirty="0"/>
            </a:br>
            <a:r>
              <a:rPr lang="en-US" sz="4000" b="1" dirty="0"/>
              <a:t>Section 212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514600"/>
            <a:ext cx="7747000" cy="3840163"/>
          </a:xfrm>
        </p:spPr>
        <p:txBody>
          <a:bodyPr>
            <a:noAutofit/>
          </a:bodyPr>
          <a:lstStyle/>
          <a:p>
            <a:pPr marL="0" indent="0">
              <a:buNone/>
            </a:pPr>
            <a:r>
              <a:rPr lang="en-US" sz="3000" b="1" dirty="0">
                <a:solidFill>
                  <a:schemeClr val="tx1"/>
                </a:solidFill>
              </a:rPr>
              <a:t>“…while the incapacity for work resulting from the injury is total, the employer shall pay the injured employee a weekly compensation equal to 2/3 of the employee's gross average weekly wages, earnings or salary, but not more than the maximum benefit under section 211. Compensation must be paid for the duration of the incapacity.”</a:t>
            </a:r>
          </a:p>
        </p:txBody>
      </p:sp>
      <p:sp>
        <p:nvSpPr>
          <p:cNvPr id="3" name="Title 2"/>
          <p:cNvSpPr>
            <a:spLocks noGrp="1"/>
          </p:cNvSpPr>
          <p:nvPr>
            <p:ph type="title"/>
          </p:nvPr>
        </p:nvSpPr>
        <p:spPr/>
        <p:txBody>
          <a:bodyPr>
            <a:normAutofit fontScale="90000"/>
          </a:bodyPr>
          <a:lstStyle/>
          <a:p>
            <a:r>
              <a:rPr lang="en-US" b="1" dirty="0"/>
              <a:t>Title 39-A, Section 212</a:t>
            </a:r>
            <a:br>
              <a:rPr lang="en-US" b="1" dirty="0"/>
            </a:br>
            <a:r>
              <a:rPr lang="en-US" b="1" dirty="0"/>
              <a:t>Compensation for Total Incapacity</a:t>
            </a:r>
          </a:p>
        </p:txBody>
      </p:sp>
    </p:spTree>
    <p:extLst>
      <p:ext uri="{BB962C8B-B14F-4D97-AF65-F5344CB8AC3E}">
        <p14:creationId xmlns:p14="http://schemas.microsoft.com/office/powerpoint/2010/main" val="335347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514600"/>
            <a:ext cx="8839200" cy="3992563"/>
          </a:xfrm>
        </p:spPr>
        <p:txBody>
          <a:bodyPr>
            <a:noAutofit/>
          </a:bodyPr>
          <a:lstStyle/>
          <a:p>
            <a:pPr marL="0" indent="0">
              <a:buNone/>
            </a:pPr>
            <a:r>
              <a:rPr lang="en-US" sz="3000" b="1" dirty="0">
                <a:solidFill>
                  <a:schemeClr val="tx1"/>
                </a:solidFill>
              </a:rPr>
              <a:t>“While the incapacity for work is partial… weekly compensation is equal to 2/3 of the difference, due to the injury, between the employee's average gross weekly wages, earnings or salary before the injury and the average gross weekly wages, earnings or salary that the employee is able to earn after the injury, but not more than the maximum benefit under section 211.”</a:t>
            </a:r>
          </a:p>
        </p:txBody>
      </p:sp>
      <p:sp>
        <p:nvSpPr>
          <p:cNvPr id="3" name="Title 2"/>
          <p:cNvSpPr>
            <a:spLocks noGrp="1"/>
          </p:cNvSpPr>
          <p:nvPr>
            <p:ph type="title"/>
          </p:nvPr>
        </p:nvSpPr>
        <p:spPr/>
        <p:txBody>
          <a:bodyPr>
            <a:normAutofit fontScale="90000"/>
          </a:bodyPr>
          <a:lstStyle/>
          <a:p>
            <a:r>
              <a:rPr lang="en-US" b="1" dirty="0"/>
              <a:t>Title 39-A, Section 213</a:t>
            </a:r>
            <a:br>
              <a:rPr lang="en-US" b="1" dirty="0"/>
            </a:br>
            <a:r>
              <a:rPr lang="en-US" b="1" dirty="0"/>
              <a:t>Compensation for Partial Incapacity</a:t>
            </a:r>
          </a:p>
        </p:txBody>
      </p:sp>
    </p:spTree>
    <p:extLst>
      <p:ext uri="{BB962C8B-B14F-4D97-AF65-F5344CB8AC3E}">
        <p14:creationId xmlns:p14="http://schemas.microsoft.com/office/powerpoint/2010/main" val="3582701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533400" y="1981200"/>
            <a:ext cx="8077200" cy="4572000"/>
          </a:xfrm>
        </p:spPr>
        <p:txBody>
          <a:bodyPr>
            <a:normAutofit/>
          </a:bodyPr>
          <a:lstStyle/>
          <a:p>
            <a:pPr eaLnBrk="1" hangingPunct="1"/>
            <a:endParaRPr lang="en-US" sz="2800" b="1" dirty="0"/>
          </a:p>
          <a:p>
            <a:pPr marL="0" lvl="0" indent="0">
              <a:buClr>
                <a:srgbClr val="FF388C"/>
              </a:buClr>
              <a:buNone/>
            </a:pPr>
            <a:r>
              <a:rPr lang="en-US" sz="3000" b="1" dirty="0">
                <a:solidFill>
                  <a:schemeClr val="tx1"/>
                </a:solidFill>
              </a:rPr>
              <a:t>Benefit = AWW minus earnings times two-thirds</a:t>
            </a:r>
          </a:p>
          <a:p>
            <a:pPr marL="0" lvl="0" indent="0">
              <a:buClr>
                <a:srgbClr val="FF388C"/>
              </a:buClr>
              <a:buNone/>
            </a:pPr>
            <a:r>
              <a:rPr lang="en-US" sz="3000" b="1" dirty="0">
                <a:solidFill>
                  <a:schemeClr val="tx1"/>
                </a:solidFill>
              </a:rPr>
              <a:t>- or -</a:t>
            </a:r>
          </a:p>
          <a:p>
            <a:pPr marL="0" lvl="0" indent="0">
              <a:buClr>
                <a:srgbClr val="FF388C"/>
              </a:buClr>
              <a:buNone/>
            </a:pPr>
            <a:r>
              <a:rPr lang="en-US" sz="3000" b="1" dirty="0">
                <a:solidFill>
                  <a:schemeClr val="tx1"/>
                </a:solidFill>
              </a:rPr>
              <a:t>Deduct WCR on earnings from WCR based on AWW (2/3 of AWW minus 2/3 of earnings)      </a:t>
            </a:r>
          </a:p>
          <a:p>
            <a:pPr marL="0" indent="0" eaLnBrk="1" hangingPunct="1">
              <a:buNone/>
            </a:pPr>
            <a:endParaRPr lang="en-US" sz="800" b="1" dirty="0"/>
          </a:p>
          <a:p>
            <a:pPr eaLnBrk="1" hangingPunct="1"/>
            <a:r>
              <a:rPr lang="en-US" sz="2800" b="1" dirty="0">
                <a:solidFill>
                  <a:schemeClr val="tx1"/>
                </a:solidFill>
              </a:rPr>
              <a:t>Maximum benefit rate applies</a:t>
            </a:r>
          </a:p>
          <a:p>
            <a:pPr marL="0" indent="0" eaLnBrk="1" hangingPunct="1">
              <a:buNone/>
            </a:pPr>
            <a:endParaRPr lang="en-US" sz="1200" b="1" dirty="0"/>
          </a:p>
        </p:txBody>
      </p:sp>
      <p:sp>
        <p:nvSpPr>
          <p:cNvPr id="22530" name="Rectangle 2"/>
          <p:cNvSpPr>
            <a:spLocks noGrp="1" noChangeArrowheads="1"/>
          </p:cNvSpPr>
          <p:nvPr>
            <p:ph type="title"/>
          </p:nvPr>
        </p:nvSpPr>
        <p:spPr>
          <a:xfrm>
            <a:off x="0" y="274638"/>
            <a:ext cx="9144000" cy="1143000"/>
          </a:xfrm>
        </p:spPr>
        <p:txBody>
          <a:bodyPr>
            <a:normAutofit fontScale="90000"/>
          </a:bodyPr>
          <a:lstStyle/>
          <a:p>
            <a:pPr eaLnBrk="1" hangingPunct="1"/>
            <a:r>
              <a:rPr lang="en-US" b="1" dirty="0"/>
              <a:t>Compensation for partial incapacity</a:t>
            </a:r>
            <a:br>
              <a:rPr lang="en-US" b="1" dirty="0"/>
            </a:br>
            <a:r>
              <a:rPr lang="en-US" b="1" dirty="0"/>
              <a:t>Section 213 and Rule 8.8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0" y="2057400"/>
            <a:ext cx="8985250" cy="4648200"/>
          </a:xfrm>
        </p:spPr>
        <p:txBody>
          <a:bodyPr>
            <a:normAutofit fontScale="92500"/>
          </a:bodyPr>
          <a:lstStyle/>
          <a:p>
            <a:pPr marL="609600" indent="-609600" eaLnBrk="1" hangingPunct="1">
              <a:buFontTx/>
              <a:buNone/>
            </a:pPr>
            <a:r>
              <a:rPr lang="en-US" dirty="0">
                <a:solidFill>
                  <a:schemeClr val="tx1"/>
                </a:solidFill>
              </a:rPr>
              <a:t>	</a:t>
            </a:r>
            <a:r>
              <a:rPr lang="en-US" sz="2800" b="1" dirty="0">
                <a:solidFill>
                  <a:schemeClr val="tx1"/>
                </a:solidFill>
              </a:rPr>
              <a:t>Things to remember:</a:t>
            </a:r>
          </a:p>
          <a:p>
            <a:pPr marL="609600" indent="-609600" eaLnBrk="1" hangingPunct="1">
              <a:buFontTx/>
              <a:buNone/>
            </a:pPr>
            <a:endParaRPr lang="en-US" sz="800" b="1" dirty="0">
              <a:solidFill>
                <a:schemeClr val="tx1"/>
              </a:solidFill>
            </a:endParaRPr>
          </a:p>
          <a:p>
            <a:pPr marL="990600" lvl="1" indent="-533400" eaLnBrk="1" hangingPunct="1">
              <a:buFontTx/>
              <a:buChar char="•"/>
            </a:pPr>
            <a:r>
              <a:rPr lang="en-US" sz="2800" b="1" dirty="0">
                <a:solidFill>
                  <a:schemeClr val="tx1"/>
                </a:solidFill>
              </a:rPr>
              <a:t>Employers should be notified of their obligation to promptly furnish all post-injury information necessary to facilitate timely indemnity payments (</a:t>
            </a:r>
            <a:r>
              <a:rPr lang="en-US" sz="2800" b="1" u="sng" dirty="0">
                <a:solidFill>
                  <a:srgbClr val="FF0000"/>
                </a:solidFill>
              </a:rPr>
              <a:t>need weekly information even if the pay cycle is different</a:t>
            </a:r>
            <a:r>
              <a:rPr lang="en-US" sz="2800" b="1" dirty="0">
                <a:solidFill>
                  <a:schemeClr val="tx1"/>
                </a:solidFill>
              </a:rPr>
              <a:t>).</a:t>
            </a:r>
          </a:p>
          <a:p>
            <a:pPr marL="457200" lvl="1" indent="0" eaLnBrk="1" hangingPunct="1">
              <a:buNone/>
            </a:pPr>
            <a:endParaRPr lang="en-US" sz="900" b="1" dirty="0">
              <a:solidFill>
                <a:schemeClr val="tx1"/>
              </a:solidFill>
            </a:endParaRPr>
          </a:p>
          <a:p>
            <a:pPr marL="990600" lvl="1" indent="-533400" eaLnBrk="1" hangingPunct="1">
              <a:buFontTx/>
              <a:buChar char="•"/>
            </a:pPr>
            <a:r>
              <a:rPr lang="en-US" sz="2800" b="1" dirty="0">
                <a:solidFill>
                  <a:schemeClr val="tx1"/>
                </a:solidFill>
              </a:rPr>
              <a:t>Match benefit calculations to the employer’s pay cycle.</a:t>
            </a:r>
          </a:p>
          <a:p>
            <a:pPr marL="457200" lvl="1" indent="0" eaLnBrk="1" hangingPunct="1">
              <a:buNone/>
            </a:pPr>
            <a:endParaRPr lang="en-US" sz="900" b="1" dirty="0">
              <a:solidFill>
                <a:schemeClr val="tx1"/>
              </a:solidFill>
            </a:endParaRPr>
          </a:p>
          <a:p>
            <a:pPr marL="990600" lvl="1" indent="-533400" eaLnBrk="1" hangingPunct="1">
              <a:buFontTx/>
              <a:buChar char="•"/>
            </a:pPr>
            <a:r>
              <a:rPr lang="en-US" sz="2800" b="1" dirty="0">
                <a:solidFill>
                  <a:schemeClr val="tx1"/>
                </a:solidFill>
              </a:rPr>
              <a:t>There is no such thing as a partial week of partial benefits.</a:t>
            </a:r>
          </a:p>
          <a:p>
            <a:pPr marL="609600" indent="-609600" eaLnBrk="1" hangingPunct="1">
              <a:buFontTx/>
              <a:buNone/>
            </a:pPr>
            <a:r>
              <a:rPr lang="en-US" dirty="0"/>
              <a:t>	</a:t>
            </a:r>
          </a:p>
        </p:txBody>
      </p:sp>
      <p:sp>
        <p:nvSpPr>
          <p:cNvPr id="23554" name="Rectangle 2"/>
          <p:cNvSpPr>
            <a:spLocks noGrp="1" noChangeArrowheads="1"/>
          </p:cNvSpPr>
          <p:nvPr>
            <p:ph type="title"/>
          </p:nvPr>
        </p:nvSpPr>
        <p:spPr>
          <a:xfrm>
            <a:off x="0" y="274638"/>
            <a:ext cx="9144000" cy="1143000"/>
          </a:xfrm>
        </p:spPr>
        <p:txBody>
          <a:bodyPr>
            <a:normAutofit fontScale="90000"/>
          </a:bodyPr>
          <a:lstStyle/>
          <a:p>
            <a:pPr eaLnBrk="1" hangingPunct="1"/>
            <a:r>
              <a:rPr lang="en-US" b="1" dirty="0"/>
              <a:t>Compensation for partial incapacity</a:t>
            </a:r>
            <a:br>
              <a:rPr lang="en-US" b="1" dirty="0"/>
            </a:br>
            <a:r>
              <a:rPr lang="en-US" b="1" dirty="0"/>
              <a:t>Section 213 and Rule 8.8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304800" y="2209800"/>
            <a:ext cx="8153400" cy="4419600"/>
          </a:xfrm>
        </p:spPr>
        <p:txBody>
          <a:bodyPr>
            <a:noAutofit/>
          </a:bodyPr>
          <a:lstStyle/>
          <a:p>
            <a:pPr marL="0" indent="0" eaLnBrk="1" hangingPunct="1">
              <a:buFontTx/>
              <a:buNone/>
              <a:defRPr/>
            </a:pPr>
            <a:endParaRPr lang="en-US" sz="800" b="1" dirty="0">
              <a:solidFill>
                <a:schemeClr val="tx1"/>
              </a:solidFill>
            </a:endParaRPr>
          </a:p>
          <a:p>
            <a:pPr marL="0" indent="0" eaLnBrk="1" hangingPunct="1">
              <a:buFontTx/>
              <a:buNone/>
              <a:defRPr/>
            </a:pPr>
            <a:r>
              <a:rPr lang="en-US" sz="3200" b="1" dirty="0">
                <a:solidFill>
                  <a:schemeClr val="tx1"/>
                </a:solidFill>
              </a:rPr>
              <a:t>When an employee is both partially and </a:t>
            </a:r>
          </a:p>
          <a:p>
            <a:pPr marL="0" indent="0" eaLnBrk="1" hangingPunct="1">
              <a:buFontTx/>
              <a:buNone/>
              <a:defRPr/>
            </a:pPr>
            <a:r>
              <a:rPr lang="en-US" sz="3200" b="1" dirty="0">
                <a:solidFill>
                  <a:schemeClr val="tx1"/>
                </a:solidFill>
              </a:rPr>
              <a:t>totally incapacitated in the same payroll week, calculate the benefit due for that </a:t>
            </a:r>
          </a:p>
          <a:p>
            <a:pPr marL="0" indent="0" eaLnBrk="1" hangingPunct="1">
              <a:buFontTx/>
              <a:buNone/>
              <a:defRPr/>
            </a:pPr>
            <a:r>
              <a:rPr lang="en-US" sz="3200" b="1" dirty="0">
                <a:solidFill>
                  <a:schemeClr val="tx1"/>
                </a:solidFill>
              </a:rPr>
              <a:t>week per Section 213 of the Act </a:t>
            </a:r>
            <a:r>
              <a:rPr lang="en-US" sz="3200" b="1" u="sng" dirty="0">
                <a:solidFill>
                  <a:schemeClr val="tx1"/>
                </a:solidFill>
              </a:rPr>
              <a:t>only</a:t>
            </a:r>
            <a:r>
              <a:rPr lang="en-US" sz="3200" b="1" dirty="0">
                <a:solidFill>
                  <a:schemeClr val="tx1"/>
                </a:solidFill>
              </a:rPr>
              <a:t>.  </a:t>
            </a:r>
          </a:p>
          <a:p>
            <a:pPr marL="0" indent="0" eaLnBrk="1" hangingPunct="1">
              <a:buFontTx/>
              <a:buNone/>
              <a:defRPr/>
            </a:pPr>
            <a:endParaRPr lang="en-US" sz="1800" b="1" dirty="0">
              <a:solidFill>
                <a:schemeClr val="tx1"/>
              </a:solidFill>
            </a:endParaRPr>
          </a:p>
          <a:p>
            <a:pPr marL="0" indent="0" eaLnBrk="1" hangingPunct="1">
              <a:buFontTx/>
              <a:buNone/>
              <a:defRPr/>
            </a:pPr>
            <a:r>
              <a:rPr lang="en-US" sz="3200" b="1" dirty="0">
                <a:solidFill>
                  <a:schemeClr val="tx1"/>
                </a:solidFill>
              </a:rPr>
              <a:t>Partial Benefit due = AWW minus earnings times 2/3 </a:t>
            </a:r>
          </a:p>
          <a:p>
            <a:pPr marL="0" indent="0" eaLnBrk="1" hangingPunct="1">
              <a:buFontTx/>
              <a:buNone/>
              <a:defRPr/>
            </a:pPr>
            <a:r>
              <a:rPr lang="en-US" sz="3200" b="1" dirty="0">
                <a:solidFill>
                  <a:schemeClr val="tx1"/>
                </a:solidFill>
              </a:rPr>
              <a:t> </a:t>
            </a:r>
          </a:p>
        </p:txBody>
      </p:sp>
      <p:sp>
        <p:nvSpPr>
          <p:cNvPr id="24578" name="Rectangle 2"/>
          <p:cNvSpPr>
            <a:spLocks noGrp="1" noChangeArrowheads="1"/>
          </p:cNvSpPr>
          <p:nvPr>
            <p:ph type="title"/>
          </p:nvPr>
        </p:nvSpPr>
        <p:spPr>
          <a:xfrm>
            <a:off x="12700" y="304800"/>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152400" y="2133600"/>
            <a:ext cx="9144000" cy="4221162"/>
          </a:xfrm>
        </p:spPr>
        <p:txBody>
          <a:bodyPr/>
          <a:lstStyle/>
          <a:p>
            <a:pPr marL="0" lvl="1" indent="0" eaLnBrk="1" hangingPunct="1">
              <a:buFontTx/>
              <a:buNone/>
              <a:defRPr/>
            </a:pPr>
            <a:r>
              <a:rPr lang="en-US" sz="2800" b="1" dirty="0">
                <a:solidFill>
                  <a:schemeClr val="tx1"/>
                </a:solidFill>
              </a:rPr>
              <a:t>Example 1: </a:t>
            </a:r>
          </a:p>
          <a:p>
            <a:pPr marL="0" lvl="1" indent="0" eaLnBrk="1" hangingPunct="1">
              <a:buFontTx/>
              <a:buNone/>
              <a:defRPr/>
            </a:pPr>
            <a:r>
              <a:rPr lang="en-US" sz="2800" b="1" dirty="0">
                <a:solidFill>
                  <a:schemeClr val="tx1"/>
                </a:solidFill>
              </a:rPr>
              <a:t>John is injured 3/5/16, no loss of earnings in w/e 3/5/16</a:t>
            </a:r>
          </a:p>
          <a:p>
            <a:pPr marL="0" lvl="1" indent="0" eaLnBrk="1" hangingPunct="1">
              <a:buFontTx/>
              <a:buNone/>
              <a:defRPr/>
            </a:pPr>
            <a:endParaRPr lang="en-US" sz="1000" b="1" i="1" dirty="0">
              <a:solidFill>
                <a:schemeClr val="tx1"/>
              </a:solidFill>
            </a:endParaRPr>
          </a:p>
          <a:p>
            <a:pPr lvl="1">
              <a:defRPr/>
            </a:pPr>
            <a:r>
              <a:rPr lang="en-US" sz="3000" b="1" dirty="0">
                <a:solidFill>
                  <a:schemeClr val="tx1"/>
                </a:solidFill>
              </a:rPr>
              <a:t>Pay period Sunday – Saturday</a:t>
            </a:r>
          </a:p>
          <a:p>
            <a:pPr marL="301943" lvl="1" indent="0">
              <a:buNone/>
              <a:defRPr/>
            </a:pPr>
            <a:endParaRPr lang="en-US" sz="1000" b="1" dirty="0">
              <a:solidFill>
                <a:schemeClr val="tx1"/>
              </a:solidFill>
            </a:endParaRPr>
          </a:p>
          <a:p>
            <a:pPr lvl="1">
              <a:defRPr/>
            </a:pPr>
            <a:r>
              <a:rPr lang="en-US" sz="3000" b="1" dirty="0">
                <a:solidFill>
                  <a:schemeClr val="tx1"/>
                </a:solidFill>
              </a:rPr>
              <a:t>Pre-injury AWW $750 /WCR $500</a:t>
            </a:r>
          </a:p>
          <a:p>
            <a:pPr marL="301943" lvl="1" indent="0">
              <a:buNone/>
              <a:defRPr/>
            </a:pPr>
            <a:endParaRPr lang="en-US" sz="1000" b="1" dirty="0">
              <a:solidFill>
                <a:schemeClr val="tx1"/>
              </a:solidFill>
            </a:endParaRPr>
          </a:p>
          <a:p>
            <a:pPr lvl="1">
              <a:defRPr/>
            </a:pPr>
            <a:r>
              <a:rPr lang="en-US" sz="3000" b="1" dirty="0">
                <a:solidFill>
                  <a:schemeClr val="tx1"/>
                </a:solidFill>
              </a:rPr>
              <a:t>OOW 3/5 - 3/16/16, RTW 3/17/16 with restrictions</a:t>
            </a:r>
          </a:p>
          <a:p>
            <a:pPr marL="301943" lvl="1" indent="0">
              <a:buNone/>
              <a:defRPr/>
            </a:pPr>
            <a:endParaRPr lang="en-US" sz="1000" b="1" dirty="0">
              <a:solidFill>
                <a:schemeClr val="tx1"/>
              </a:solidFill>
            </a:endParaRPr>
          </a:p>
          <a:p>
            <a:pPr lvl="1">
              <a:defRPr/>
            </a:pPr>
            <a:r>
              <a:rPr lang="en-US" sz="3000" b="1" dirty="0">
                <a:solidFill>
                  <a:schemeClr val="tx1"/>
                </a:solidFill>
              </a:rPr>
              <a:t>Post-injury actual earnings $300</a:t>
            </a:r>
          </a:p>
          <a:p>
            <a:pPr marL="0" indent="0" eaLnBrk="1" hangingPunct="1">
              <a:buFontTx/>
              <a:buNone/>
              <a:defRPr/>
            </a:pPr>
            <a:endParaRPr lang="en-US" dirty="0"/>
          </a:p>
        </p:txBody>
      </p:sp>
      <p:sp>
        <p:nvSpPr>
          <p:cNvPr id="25602"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pic>
        <p:nvPicPr>
          <p:cNvPr id="2560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6400" y="4953000"/>
            <a:ext cx="13144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descr="Graphical user interface, text, application&#10;&#10;Description automatically generated">
            <a:extLst>
              <a:ext uri="{FF2B5EF4-FFF2-40B4-BE49-F238E27FC236}">
                <a16:creationId xmlns:a16="http://schemas.microsoft.com/office/drawing/2014/main" id="{92222E6A-E399-F0C2-E749-60327621D9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200" y="228600"/>
            <a:ext cx="6324600" cy="4953000"/>
          </a:xfrm>
        </p:spPr>
      </p:pic>
      <p:pic>
        <p:nvPicPr>
          <p:cNvPr id="13" name="Picture 12" descr="A picture containing timeline&#10;&#10;Description automatically generated">
            <a:extLst>
              <a:ext uri="{FF2B5EF4-FFF2-40B4-BE49-F238E27FC236}">
                <a16:creationId xmlns:a16="http://schemas.microsoft.com/office/drawing/2014/main" id="{FA29343E-FF73-C258-111C-AEB1BD2B10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5181600"/>
            <a:ext cx="6324600" cy="1365320"/>
          </a:xfrm>
          <a:prstGeom prst="rect">
            <a:avLst/>
          </a:prstGeom>
        </p:spPr>
      </p:pic>
      <p:sp>
        <p:nvSpPr>
          <p:cNvPr id="14" name="Oval 13">
            <a:extLst>
              <a:ext uri="{FF2B5EF4-FFF2-40B4-BE49-F238E27FC236}">
                <a16:creationId xmlns:a16="http://schemas.microsoft.com/office/drawing/2014/main" id="{317A650E-1550-47B4-B8DA-25D1EE5C2E6B}"/>
              </a:ext>
            </a:extLst>
          </p:cNvPr>
          <p:cNvSpPr/>
          <p:nvPr/>
        </p:nvSpPr>
        <p:spPr>
          <a:xfrm>
            <a:off x="533400" y="1371600"/>
            <a:ext cx="4343400" cy="144780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036965334"/>
              </p:ext>
            </p:extLst>
          </p:nvPr>
        </p:nvGraphicFramePr>
        <p:xfrm>
          <a:off x="9646" y="2895600"/>
          <a:ext cx="9144002" cy="3124200"/>
        </p:xfrm>
        <a:graphic>
          <a:graphicData uri="http://schemas.openxmlformats.org/drawingml/2006/table">
            <a:tbl>
              <a:tblPr firstRow="1" bandRow="1">
                <a:tableStyleId>{21E4AEA4-8DFA-4A89-87EB-49C32662AFE0}</a:tableStyleId>
              </a:tblPr>
              <a:tblGrid>
                <a:gridCol w="1306286">
                  <a:extLst>
                    <a:ext uri="{9D8B030D-6E8A-4147-A177-3AD203B41FA5}">
                      <a16:colId xmlns:a16="http://schemas.microsoft.com/office/drawing/2014/main" val="20000"/>
                    </a:ext>
                  </a:extLst>
                </a:gridCol>
                <a:gridCol w="1306286">
                  <a:extLst>
                    <a:ext uri="{9D8B030D-6E8A-4147-A177-3AD203B41FA5}">
                      <a16:colId xmlns:a16="http://schemas.microsoft.com/office/drawing/2014/main" val="20001"/>
                    </a:ext>
                  </a:extLst>
                </a:gridCol>
                <a:gridCol w="1306286">
                  <a:extLst>
                    <a:ext uri="{9D8B030D-6E8A-4147-A177-3AD203B41FA5}">
                      <a16:colId xmlns:a16="http://schemas.microsoft.com/office/drawing/2014/main" val="20002"/>
                    </a:ext>
                  </a:extLst>
                </a:gridCol>
                <a:gridCol w="1306286">
                  <a:extLst>
                    <a:ext uri="{9D8B030D-6E8A-4147-A177-3AD203B41FA5}">
                      <a16:colId xmlns:a16="http://schemas.microsoft.com/office/drawing/2014/main" val="20003"/>
                    </a:ext>
                  </a:extLst>
                </a:gridCol>
                <a:gridCol w="1306286">
                  <a:extLst>
                    <a:ext uri="{9D8B030D-6E8A-4147-A177-3AD203B41FA5}">
                      <a16:colId xmlns:a16="http://schemas.microsoft.com/office/drawing/2014/main" val="20004"/>
                    </a:ext>
                  </a:extLst>
                </a:gridCol>
                <a:gridCol w="1306286">
                  <a:extLst>
                    <a:ext uri="{9D8B030D-6E8A-4147-A177-3AD203B41FA5}">
                      <a16:colId xmlns:a16="http://schemas.microsoft.com/office/drawing/2014/main" val="20005"/>
                    </a:ext>
                  </a:extLst>
                </a:gridCol>
                <a:gridCol w="1306286">
                  <a:extLst>
                    <a:ext uri="{9D8B030D-6E8A-4147-A177-3AD203B41FA5}">
                      <a16:colId xmlns:a16="http://schemas.microsoft.com/office/drawing/2014/main" val="20006"/>
                    </a:ext>
                  </a:extLst>
                </a:gridCol>
              </a:tblGrid>
              <a:tr h="640259">
                <a:tc>
                  <a:txBody>
                    <a:bodyPr/>
                    <a:lstStyle/>
                    <a:p>
                      <a:r>
                        <a:rPr lang="en-US" sz="1800" dirty="0"/>
                        <a:t>March 2016</a:t>
                      </a:r>
                    </a:p>
                    <a:p>
                      <a:r>
                        <a:rPr lang="en-US" sz="1800" dirty="0"/>
                        <a:t>Sun</a:t>
                      </a:r>
                    </a:p>
                  </a:txBody>
                  <a:tcPr marT="45733" marB="45733"/>
                </a:tc>
                <a:tc>
                  <a:txBody>
                    <a:bodyPr/>
                    <a:lstStyle/>
                    <a:p>
                      <a:endParaRPr lang="en-US" sz="1800" dirty="0"/>
                    </a:p>
                    <a:p>
                      <a:r>
                        <a:rPr lang="en-US" sz="1800" dirty="0"/>
                        <a:t>Mon</a:t>
                      </a:r>
                    </a:p>
                  </a:txBody>
                  <a:tcPr marT="45733" marB="45733"/>
                </a:tc>
                <a:tc>
                  <a:txBody>
                    <a:bodyPr/>
                    <a:lstStyle/>
                    <a:p>
                      <a:endParaRPr lang="en-US" sz="1800" dirty="0"/>
                    </a:p>
                    <a:p>
                      <a:r>
                        <a:rPr lang="en-US" sz="1800" dirty="0"/>
                        <a:t>Tue</a:t>
                      </a:r>
                    </a:p>
                  </a:txBody>
                  <a:tcPr marT="45733" marB="45733"/>
                </a:tc>
                <a:tc>
                  <a:txBody>
                    <a:bodyPr/>
                    <a:lstStyle/>
                    <a:p>
                      <a:endParaRPr lang="en-US" sz="1800" dirty="0"/>
                    </a:p>
                    <a:p>
                      <a:r>
                        <a:rPr lang="en-US" sz="1800" dirty="0"/>
                        <a:t>Wed</a:t>
                      </a:r>
                    </a:p>
                  </a:txBody>
                  <a:tcPr marT="45733" marB="45733"/>
                </a:tc>
                <a:tc>
                  <a:txBody>
                    <a:bodyPr/>
                    <a:lstStyle/>
                    <a:p>
                      <a:endParaRPr lang="en-US" sz="1800" dirty="0"/>
                    </a:p>
                    <a:p>
                      <a:r>
                        <a:rPr lang="en-US" sz="1800" dirty="0"/>
                        <a:t>Thu</a:t>
                      </a:r>
                    </a:p>
                  </a:txBody>
                  <a:tcPr marT="45733" marB="45733"/>
                </a:tc>
                <a:tc>
                  <a:txBody>
                    <a:bodyPr/>
                    <a:lstStyle/>
                    <a:p>
                      <a:endParaRPr lang="en-US" sz="1800" dirty="0"/>
                    </a:p>
                    <a:p>
                      <a:r>
                        <a:rPr lang="en-US" sz="1800" dirty="0"/>
                        <a:t>Fri</a:t>
                      </a:r>
                    </a:p>
                  </a:txBody>
                  <a:tcPr marT="45733" marB="45733"/>
                </a:tc>
                <a:tc>
                  <a:txBody>
                    <a:bodyPr/>
                    <a:lstStyle/>
                    <a:p>
                      <a:endParaRPr lang="en-US" sz="1800" dirty="0"/>
                    </a:p>
                    <a:p>
                      <a:r>
                        <a:rPr lang="en-US" sz="1800" dirty="0"/>
                        <a:t>Sat</a:t>
                      </a:r>
                    </a:p>
                  </a:txBody>
                  <a:tcPr marT="45733" marB="45733"/>
                </a:tc>
                <a:extLst>
                  <a:ext uri="{0D108BD9-81ED-4DB2-BD59-A6C34878D82A}">
                    <a16:rowId xmlns:a16="http://schemas.microsoft.com/office/drawing/2014/main" val="10000"/>
                  </a:ext>
                </a:extLst>
              </a:tr>
              <a:tr h="914498">
                <a:tc>
                  <a:txBody>
                    <a:bodyPr/>
                    <a:lstStyle/>
                    <a:p>
                      <a:endParaRPr lang="en-US" sz="1800" b="1" dirty="0"/>
                    </a:p>
                  </a:txBody>
                  <a:tcPr marT="45733" marB="45733"/>
                </a:tc>
                <a:tc>
                  <a:txBody>
                    <a:bodyPr/>
                    <a:lstStyle/>
                    <a:p>
                      <a:endParaRPr lang="en-US" sz="1800" b="1" dirty="0"/>
                    </a:p>
                  </a:txBody>
                  <a:tcPr marT="45733" marB="45733"/>
                </a:tc>
                <a:tc>
                  <a:txBody>
                    <a:bodyPr/>
                    <a:lstStyle/>
                    <a:p>
                      <a:r>
                        <a:rPr lang="en-US" sz="1800" b="1" dirty="0"/>
                        <a:t>1</a:t>
                      </a:r>
                    </a:p>
                  </a:txBody>
                  <a:tcPr marT="45733" marB="45733"/>
                </a:tc>
                <a:tc>
                  <a:txBody>
                    <a:bodyPr/>
                    <a:lstStyle/>
                    <a:p>
                      <a:r>
                        <a:rPr lang="en-US" sz="1800" b="1" dirty="0"/>
                        <a:t>2</a:t>
                      </a:r>
                    </a:p>
                  </a:txBody>
                  <a:tcPr marT="45733" marB="45733"/>
                </a:tc>
                <a:tc>
                  <a:txBody>
                    <a:bodyPr/>
                    <a:lstStyle/>
                    <a:p>
                      <a:r>
                        <a:rPr lang="en-US" sz="1800" b="1" dirty="0"/>
                        <a:t>3</a:t>
                      </a:r>
                    </a:p>
                  </a:txBody>
                  <a:tcPr marT="45733" marB="45733"/>
                </a:tc>
                <a:tc>
                  <a:txBody>
                    <a:bodyPr/>
                    <a:lstStyle/>
                    <a:p>
                      <a:r>
                        <a:rPr lang="en-US" sz="1800" b="1" dirty="0"/>
                        <a:t>4</a:t>
                      </a:r>
                    </a:p>
                  </a:txBody>
                  <a:tcPr marT="45733" marB="45733"/>
                </a:tc>
                <a:tc>
                  <a:txBody>
                    <a:bodyPr/>
                    <a:lstStyle/>
                    <a:p>
                      <a:r>
                        <a:rPr lang="en-US" sz="1800" b="1" dirty="0"/>
                        <a:t>5  DOI -</a:t>
                      </a:r>
                    </a:p>
                    <a:p>
                      <a:r>
                        <a:rPr lang="en-US" sz="1800" b="1" dirty="0"/>
                        <a:t>No loss of earnings</a:t>
                      </a:r>
                    </a:p>
                  </a:txBody>
                  <a:tcPr marT="45733" marB="45733">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extLst>
                  <a:ext uri="{0D108BD9-81ED-4DB2-BD59-A6C34878D82A}">
                    <a16:rowId xmlns:a16="http://schemas.microsoft.com/office/drawing/2014/main" val="10001"/>
                  </a:ext>
                </a:extLst>
              </a:tr>
              <a:tr h="807443">
                <a:tc>
                  <a:txBody>
                    <a:bodyPr/>
                    <a:lstStyle/>
                    <a:p>
                      <a:r>
                        <a:rPr lang="en-US" sz="1800" b="1" dirty="0"/>
                        <a:t>6</a:t>
                      </a:r>
                    </a:p>
                    <a:p>
                      <a:r>
                        <a:rPr lang="en-US" sz="1800" b="1" dirty="0"/>
                        <a:t>TTD</a:t>
                      </a:r>
                    </a:p>
                  </a:txBody>
                  <a:tcPr marT="45733" marB="45733">
                    <a:solidFill>
                      <a:srgbClr val="FF0000"/>
                    </a:solidFill>
                  </a:tcPr>
                </a:tc>
                <a:tc>
                  <a:txBody>
                    <a:bodyPr/>
                    <a:lstStyle/>
                    <a:p>
                      <a:r>
                        <a:rPr lang="en-US" sz="1800" b="1" dirty="0"/>
                        <a:t>7</a:t>
                      </a:r>
                    </a:p>
                    <a:p>
                      <a:r>
                        <a:rPr lang="en-US" sz="1800" b="1" dirty="0"/>
                        <a:t>TTD</a:t>
                      </a:r>
                    </a:p>
                  </a:txBody>
                  <a:tcPr marT="45733" marB="45733">
                    <a:solidFill>
                      <a:srgbClr val="FF0000"/>
                    </a:solidFill>
                  </a:tcPr>
                </a:tc>
                <a:tc>
                  <a:txBody>
                    <a:bodyPr/>
                    <a:lstStyle/>
                    <a:p>
                      <a:r>
                        <a:rPr lang="en-US" sz="1800" b="1" dirty="0"/>
                        <a:t>8</a:t>
                      </a:r>
                    </a:p>
                    <a:p>
                      <a:r>
                        <a:rPr lang="en-US" sz="1800" b="1" dirty="0"/>
                        <a:t>TTD</a:t>
                      </a:r>
                    </a:p>
                  </a:txBody>
                  <a:tcPr marT="45733" marB="45733">
                    <a:solidFill>
                      <a:srgbClr val="FF0000"/>
                    </a:solidFill>
                  </a:tcPr>
                </a:tc>
                <a:tc>
                  <a:txBody>
                    <a:bodyPr/>
                    <a:lstStyle/>
                    <a:p>
                      <a:r>
                        <a:rPr lang="en-US" sz="1800" b="1" dirty="0"/>
                        <a:t>9</a:t>
                      </a:r>
                    </a:p>
                    <a:p>
                      <a:r>
                        <a:rPr lang="en-US" sz="1800" b="1" dirty="0"/>
                        <a:t>TTD</a:t>
                      </a:r>
                    </a:p>
                  </a:txBody>
                  <a:tcPr marT="45733" marB="45733">
                    <a:solidFill>
                      <a:srgbClr val="FF0000"/>
                    </a:solidFill>
                  </a:tcPr>
                </a:tc>
                <a:tc>
                  <a:txBody>
                    <a:bodyPr/>
                    <a:lstStyle/>
                    <a:p>
                      <a:r>
                        <a:rPr lang="en-US" sz="1800" b="1" dirty="0"/>
                        <a:t>10</a:t>
                      </a:r>
                    </a:p>
                    <a:p>
                      <a:r>
                        <a:rPr lang="en-US" sz="1800" b="1" dirty="0"/>
                        <a:t>TTD</a:t>
                      </a:r>
                    </a:p>
                  </a:txBody>
                  <a:tcPr marT="45733" marB="45733">
                    <a:solidFill>
                      <a:srgbClr val="FF0000"/>
                    </a:solidFill>
                  </a:tcPr>
                </a:tc>
                <a:tc>
                  <a:txBody>
                    <a:bodyPr/>
                    <a:lstStyle/>
                    <a:p>
                      <a:r>
                        <a:rPr lang="en-US" sz="1800" b="1" dirty="0"/>
                        <a:t>11</a:t>
                      </a:r>
                    </a:p>
                    <a:p>
                      <a:r>
                        <a:rPr lang="en-US" sz="1800" b="1" dirty="0"/>
                        <a:t>TTD</a:t>
                      </a:r>
                    </a:p>
                  </a:txBody>
                  <a:tcPr marT="45733" marB="45733">
                    <a:solidFill>
                      <a:srgbClr val="FF0000"/>
                    </a:solidFill>
                  </a:tcPr>
                </a:tc>
                <a:tc>
                  <a:txBody>
                    <a:bodyPr/>
                    <a:lstStyle/>
                    <a:p>
                      <a:r>
                        <a:rPr lang="en-US" sz="1800" b="1" dirty="0"/>
                        <a:t>12</a:t>
                      </a:r>
                    </a:p>
                    <a:p>
                      <a:r>
                        <a:rPr lang="en-US" sz="1800" b="1" dirty="0"/>
                        <a:t>TTD</a:t>
                      </a:r>
                    </a:p>
                  </a:txBody>
                  <a:tcPr marT="45733" marB="45733">
                    <a:solidFill>
                      <a:srgbClr val="FF0000"/>
                    </a:solidFill>
                  </a:tcPr>
                </a:tc>
                <a:extLst>
                  <a:ext uri="{0D108BD9-81ED-4DB2-BD59-A6C34878D82A}">
                    <a16:rowId xmlns:a16="http://schemas.microsoft.com/office/drawing/2014/main" val="10002"/>
                  </a:ext>
                </a:extLst>
              </a:tr>
              <a:tr h="762000">
                <a:tc>
                  <a:txBody>
                    <a:bodyPr/>
                    <a:lstStyle/>
                    <a:p>
                      <a:r>
                        <a:rPr lang="en-US" sz="1800" b="1" dirty="0"/>
                        <a:t>13</a:t>
                      </a:r>
                    </a:p>
                    <a:p>
                      <a:r>
                        <a:rPr lang="en-US" sz="1800" b="1" dirty="0"/>
                        <a:t>TTD</a:t>
                      </a:r>
                    </a:p>
                  </a:txBody>
                  <a:tcPr marT="45733" marB="45733">
                    <a:solidFill>
                      <a:srgbClr val="FF0000"/>
                    </a:solidFill>
                  </a:tcPr>
                </a:tc>
                <a:tc>
                  <a:txBody>
                    <a:bodyPr/>
                    <a:lstStyle/>
                    <a:p>
                      <a:r>
                        <a:rPr lang="en-US" sz="1800" b="1" dirty="0"/>
                        <a:t>14</a:t>
                      </a:r>
                    </a:p>
                    <a:p>
                      <a:r>
                        <a:rPr lang="en-US" sz="1800" b="1" dirty="0"/>
                        <a:t>TTD</a:t>
                      </a:r>
                    </a:p>
                  </a:txBody>
                  <a:tcPr marT="45733" marB="45733">
                    <a:solidFill>
                      <a:srgbClr val="FF0000"/>
                    </a:solidFill>
                  </a:tcPr>
                </a:tc>
                <a:tc>
                  <a:txBody>
                    <a:bodyPr/>
                    <a:lstStyle/>
                    <a:p>
                      <a:r>
                        <a:rPr lang="en-US" sz="1800" b="1" dirty="0"/>
                        <a:t>15</a:t>
                      </a:r>
                    </a:p>
                    <a:p>
                      <a:r>
                        <a:rPr lang="en-US" sz="1800" b="1" dirty="0"/>
                        <a:t>TTD</a:t>
                      </a:r>
                    </a:p>
                  </a:txBody>
                  <a:tcPr marT="45733" marB="45733">
                    <a:solidFill>
                      <a:srgbClr val="FF0000"/>
                    </a:solidFill>
                  </a:tcPr>
                </a:tc>
                <a:tc>
                  <a:txBody>
                    <a:bodyPr/>
                    <a:lstStyle/>
                    <a:p>
                      <a:r>
                        <a:rPr lang="en-US" sz="1800" b="1" dirty="0"/>
                        <a:t>16</a:t>
                      </a:r>
                    </a:p>
                    <a:p>
                      <a:r>
                        <a:rPr lang="en-US" sz="1800" b="1" dirty="0"/>
                        <a:t>TTD</a:t>
                      </a:r>
                    </a:p>
                  </a:txBody>
                  <a:tcPr marT="45733" marB="45733">
                    <a:solidFill>
                      <a:srgbClr val="FF0000"/>
                    </a:solidFill>
                  </a:tcPr>
                </a:tc>
                <a:tc>
                  <a:txBody>
                    <a:bodyPr/>
                    <a:lstStyle/>
                    <a:p>
                      <a:r>
                        <a:rPr lang="en-US" sz="1800" b="1" dirty="0"/>
                        <a:t>17</a:t>
                      </a:r>
                    </a:p>
                    <a:p>
                      <a:r>
                        <a:rPr lang="en-US" sz="1800" b="1" dirty="0"/>
                        <a:t>TPD</a:t>
                      </a:r>
                    </a:p>
                  </a:txBody>
                  <a:tcPr marT="45733" marB="45733">
                    <a:solidFill>
                      <a:srgbClr val="92D050"/>
                    </a:solidFill>
                  </a:tcPr>
                </a:tc>
                <a:tc>
                  <a:txBody>
                    <a:bodyPr/>
                    <a:lstStyle/>
                    <a:p>
                      <a:r>
                        <a:rPr lang="en-US" sz="1800" b="1" dirty="0"/>
                        <a:t>18</a:t>
                      </a:r>
                    </a:p>
                    <a:p>
                      <a:r>
                        <a:rPr lang="en-US" sz="1800" b="1" dirty="0"/>
                        <a:t>TPD</a:t>
                      </a:r>
                    </a:p>
                  </a:txBody>
                  <a:tcPr marT="45733" marB="45733">
                    <a:solidFill>
                      <a:srgbClr val="92D050"/>
                    </a:solidFill>
                  </a:tcPr>
                </a:tc>
                <a:tc>
                  <a:txBody>
                    <a:bodyPr/>
                    <a:lstStyle/>
                    <a:p>
                      <a:r>
                        <a:rPr lang="en-US" sz="1800" b="1" dirty="0"/>
                        <a:t>19</a:t>
                      </a:r>
                    </a:p>
                    <a:p>
                      <a:r>
                        <a:rPr lang="en-US" sz="1800" b="1" dirty="0"/>
                        <a:t>TPD</a:t>
                      </a:r>
                    </a:p>
                  </a:txBody>
                  <a:tcPr marT="45733" marB="45733">
                    <a:solidFill>
                      <a:srgbClr val="92D050"/>
                    </a:solidFill>
                  </a:tcPr>
                </a:tc>
                <a:extLst>
                  <a:ext uri="{0D108BD9-81ED-4DB2-BD59-A6C34878D82A}">
                    <a16:rowId xmlns:a16="http://schemas.microsoft.com/office/drawing/2014/main" val="10003"/>
                  </a:ext>
                </a:extLst>
              </a:tr>
            </a:tbl>
          </a:graphicData>
        </a:graphic>
      </p:graphicFrame>
      <p:sp>
        <p:nvSpPr>
          <p:cNvPr id="26626"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381000" y="1905000"/>
            <a:ext cx="8763000" cy="4525962"/>
          </a:xfrm>
        </p:spPr>
        <p:txBody>
          <a:bodyPr/>
          <a:lstStyle/>
          <a:p>
            <a:pPr marL="0" indent="0" eaLnBrk="1" hangingPunct="1">
              <a:buFontTx/>
              <a:buNone/>
            </a:pPr>
            <a:r>
              <a:rPr lang="en-US" sz="2800" b="1" u="sng" dirty="0">
                <a:solidFill>
                  <a:schemeClr val="tx1"/>
                </a:solidFill>
              </a:rPr>
              <a:t>Example (cont.)</a:t>
            </a:r>
          </a:p>
          <a:p>
            <a:pPr lvl="1" eaLnBrk="1" hangingPunct="1"/>
            <a:r>
              <a:rPr lang="en-US" sz="2800" b="1" dirty="0">
                <a:solidFill>
                  <a:schemeClr val="tx1"/>
                </a:solidFill>
              </a:rPr>
              <a:t>Pre-injury AWW $750 / WCR $500</a:t>
            </a:r>
          </a:p>
          <a:p>
            <a:pPr lvl="1" eaLnBrk="1" hangingPunct="1"/>
            <a:r>
              <a:rPr lang="en-US" sz="2800" b="1" dirty="0">
                <a:solidFill>
                  <a:schemeClr val="tx1"/>
                </a:solidFill>
              </a:rPr>
              <a:t>Out of work 3/5 - 3/16/16, returns light duty 3/17/16</a:t>
            </a:r>
          </a:p>
          <a:p>
            <a:pPr lvl="2" eaLnBrk="1" hangingPunct="1"/>
            <a:r>
              <a:rPr lang="en-US" sz="2800" b="1" dirty="0">
                <a:solidFill>
                  <a:schemeClr val="tx1"/>
                </a:solidFill>
              </a:rPr>
              <a:t>No lost earnings in w/e 3/5/16, no benefits due</a:t>
            </a:r>
          </a:p>
          <a:p>
            <a:pPr lvl="2" eaLnBrk="1" hangingPunct="1"/>
            <a:r>
              <a:rPr lang="en-US" sz="2800" b="1" dirty="0">
                <a:solidFill>
                  <a:schemeClr val="tx1"/>
                </a:solidFill>
              </a:rPr>
              <a:t>No earnings in w/e 3/12/16, total benefits due (2/3 AWW = $500.00)</a:t>
            </a:r>
          </a:p>
          <a:p>
            <a:pPr lvl="3" eaLnBrk="1" hangingPunct="1"/>
            <a:r>
              <a:rPr lang="en-US" sz="2800" b="1" dirty="0">
                <a:solidFill>
                  <a:schemeClr val="tx1"/>
                </a:solidFill>
              </a:rPr>
              <a:t>Waiting period, do not pay yet</a:t>
            </a:r>
          </a:p>
          <a:p>
            <a:pPr lvl="1"/>
            <a:r>
              <a:rPr lang="en-US" sz="3000" b="1" dirty="0">
                <a:solidFill>
                  <a:schemeClr val="tx1"/>
                </a:solidFill>
              </a:rPr>
              <a:t>Pay partial benefits for week ending 3/19/16</a:t>
            </a:r>
          </a:p>
          <a:p>
            <a:pPr marL="0" indent="0" eaLnBrk="1" hangingPunct="1">
              <a:buFontTx/>
              <a:buNone/>
            </a:pPr>
            <a:endParaRPr lang="en-US" dirty="0"/>
          </a:p>
        </p:txBody>
      </p:sp>
      <p:sp>
        <p:nvSpPr>
          <p:cNvPr id="27650"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200024" y="2362200"/>
            <a:ext cx="8920163" cy="4144962"/>
          </a:xfrm>
        </p:spPr>
        <p:txBody>
          <a:bodyPr>
            <a:normAutofit/>
          </a:bodyPr>
          <a:lstStyle/>
          <a:p>
            <a:pPr marL="0" indent="0" eaLnBrk="1" hangingPunct="1">
              <a:buFontTx/>
              <a:buNone/>
              <a:defRPr/>
            </a:pPr>
            <a:r>
              <a:rPr lang="en-US" sz="2800" b="1" u="sng" dirty="0">
                <a:solidFill>
                  <a:schemeClr val="tx1"/>
                </a:solidFill>
              </a:rPr>
              <a:t>Example (cont.)</a:t>
            </a:r>
          </a:p>
          <a:p>
            <a:pPr lvl="1" eaLnBrk="1" hangingPunct="1">
              <a:defRPr/>
            </a:pPr>
            <a:r>
              <a:rPr lang="en-US" sz="2800" b="1" dirty="0">
                <a:solidFill>
                  <a:schemeClr val="tx1"/>
                </a:solidFill>
              </a:rPr>
              <a:t>Pre-injury AWW $750 / WCR = $500</a:t>
            </a:r>
          </a:p>
          <a:p>
            <a:pPr marL="301943" lvl="1" indent="0" eaLnBrk="1" hangingPunct="1">
              <a:buNone/>
              <a:defRPr/>
            </a:pPr>
            <a:endParaRPr lang="en-US" sz="400" b="1" dirty="0">
              <a:solidFill>
                <a:schemeClr val="tx1"/>
              </a:solidFill>
            </a:endParaRPr>
          </a:p>
          <a:p>
            <a:pPr lvl="1" eaLnBrk="1" hangingPunct="1">
              <a:defRPr/>
            </a:pPr>
            <a:r>
              <a:rPr lang="en-US" sz="2800" b="1" dirty="0">
                <a:solidFill>
                  <a:schemeClr val="tx1"/>
                </a:solidFill>
              </a:rPr>
              <a:t>Post-injury weekly earnings $300 / WCR = $200</a:t>
            </a:r>
          </a:p>
          <a:p>
            <a:pPr marL="301943" lvl="1" indent="0" eaLnBrk="1" hangingPunct="1">
              <a:buNone/>
              <a:defRPr/>
            </a:pPr>
            <a:endParaRPr lang="en-US" sz="400" b="1" dirty="0">
              <a:solidFill>
                <a:schemeClr val="tx1"/>
              </a:solidFill>
            </a:endParaRPr>
          </a:p>
          <a:p>
            <a:pPr lvl="1" eaLnBrk="1" hangingPunct="1">
              <a:defRPr/>
            </a:pPr>
            <a:r>
              <a:rPr lang="en-US" sz="2800" b="1" dirty="0">
                <a:solidFill>
                  <a:schemeClr val="tx1"/>
                </a:solidFill>
              </a:rPr>
              <a:t>($750 - $300) = $450 x 2/3 = $300</a:t>
            </a:r>
          </a:p>
          <a:p>
            <a:pPr marL="301943" lvl="1" indent="0" eaLnBrk="1" hangingPunct="1">
              <a:buNone/>
              <a:defRPr/>
            </a:pPr>
            <a:endParaRPr lang="en-US" sz="400" b="1" dirty="0">
              <a:solidFill>
                <a:schemeClr val="tx1"/>
              </a:solidFill>
            </a:endParaRPr>
          </a:p>
          <a:p>
            <a:pPr lvl="1" eaLnBrk="1" hangingPunct="1">
              <a:defRPr/>
            </a:pPr>
            <a:r>
              <a:rPr lang="en-US" sz="2800" b="1" dirty="0">
                <a:solidFill>
                  <a:schemeClr val="tx1"/>
                </a:solidFill>
              </a:rPr>
              <a:t>Compensation payable for the w/e 3/19 = $300.00</a:t>
            </a:r>
          </a:p>
          <a:p>
            <a:pPr lvl="1" eaLnBrk="1" hangingPunct="1">
              <a:defRPr/>
            </a:pPr>
            <a:r>
              <a:rPr lang="en-US" sz="2800" b="1" dirty="0">
                <a:solidFill>
                  <a:schemeClr val="tx1"/>
                </a:solidFill>
              </a:rPr>
              <a:t>Note WP was met the prior week</a:t>
            </a:r>
          </a:p>
          <a:p>
            <a:pPr marL="301943" lvl="1" indent="0" eaLnBrk="1" hangingPunct="1">
              <a:buNone/>
              <a:defRPr/>
            </a:pPr>
            <a:endParaRPr lang="en-US" sz="400" b="1" dirty="0">
              <a:solidFill>
                <a:schemeClr val="tx1"/>
              </a:solidFill>
            </a:endParaRPr>
          </a:p>
          <a:p>
            <a:pPr marL="301943" lvl="1" indent="0" eaLnBrk="1" hangingPunct="1">
              <a:buNone/>
              <a:defRPr/>
            </a:pPr>
            <a:r>
              <a:rPr lang="en-US" sz="2800" b="1" dirty="0">
                <a:solidFill>
                  <a:schemeClr val="tx1"/>
                </a:solidFill>
              </a:rPr>
              <a:t> </a:t>
            </a:r>
          </a:p>
          <a:p>
            <a:pPr marL="301943" lvl="1" indent="0" eaLnBrk="1" hangingPunct="1">
              <a:buNone/>
              <a:defRPr/>
            </a:pPr>
            <a:endParaRPr lang="en-US" sz="2800" b="1" dirty="0">
              <a:solidFill>
                <a:schemeClr val="tx1"/>
              </a:solidFill>
            </a:endParaRPr>
          </a:p>
          <a:p>
            <a:pPr marL="627063" lvl="2" indent="0">
              <a:buNone/>
              <a:defRPr/>
            </a:pPr>
            <a:endParaRPr lang="en-US" dirty="0"/>
          </a:p>
        </p:txBody>
      </p:sp>
      <p:sp>
        <p:nvSpPr>
          <p:cNvPr id="28674" name="Rectangle 2"/>
          <p:cNvSpPr>
            <a:spLocks noGrp="1" noChangeArrowheads="1"/>
          </p:cNvSpPr>
          <p:nvPr>
            <p:ph type="title"/>
          </p:nvPr>
        </p:nvSpPr>
        <p:spPr>
          <a:xfrm>
            <a:off x="0" y="274638"/>
            <a:ext cx="9144000" cy="1143000"/>
          </a:xfrm>
        </p:spPr>
        <p:txBody>
          <a:bodyPr>
            <a:normAutofit fontScale="90000"/>
          </a:bodyPr>
          <a:lstStyle/>
          <a:p>
            <a:pPr eaLnBrk="1" hangingPunct="1"/>
            <a:r>
              <a:rPr lang="en-US" b="1" dirty="0"/>
              <a:t>Modifications from Total to </a:t>
            </a:r>
            <a:br>
              <a:rPr lang="en-US" b="1" dirty="0"/>
            </a:br>
            <a:r>
              <a:rPr lang="en-US" b="1" dirty="0"/>
              <a:t>Partial or Partial to Total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600075" y="1905000"/>
            <a:ext cx="8382000" cy="4525962"/>
          </a:xfrm>
        </p:spPr>
        <p:txBody>
          <a:bodyPr/>
          <a:lstStyle/>
          <a:p>
            <a:pPr marL="0" indent="0" eaLnBrk="1" hangingPunct="1">
              <a:buFontTx/>
              <a:buNone/>
            </a:pPr>
            <a:r>
              <a:rPr lang="en-US" sz="3200" b="1" dirty="0">
                <a:solidFill>
                  <a:schemeClr val="tx1"/>
                </a:solidFill>
              </a:rPr>
              <a:t>Example 2: </a:t>
            </a:r>
          </a:p>
          <a:p>
            <a:pPr marL="0" indent="0" eaLnBrk="1" hangingPunct="1">
              <a:buFontTx/>
              <a:buNone/>
            </a:pPr>
            <a:r>
              <a:rPr lang="en-US" sz="3200" b="1" dirty="0">
                <a:solidFill>
                  <a:schemeClr val="tx1"/>
                </a:solidFill>
              </a:rPr>
              <a:t>Jack is Injured 4/6/16, earns $450 for w/e 4/9/16</a:t>
            </a:r>
            <a:endParaRPr lang="en-US" sz="3200" dirty="0">
              <a:solidFill>
                <a:schemeClr val="tx1"/>
              </a:solidFill>
            </a:endParaRPr>
          </a:p>
          <a:p>
            <a:pPr lvl="1"/>
            <a:r>
              <a:rPr lang="en-US" sz="3200" b="1" dirty="0">
                <a:solidFill>
                  <a:schemeClr val="tx1"/>
                </a:solidFill>
              </a:rPr>
              <a:t>Pay period Sunday - Saturday</a:t>
            </a:r>
          </a:p>
          <a:p>
            <a:pPr lvl="1"/>
            <a:r>
              <a:rPr lang="en-US" sz="3200" b="1" dirty="0">
                <a:solidFill>
                  <a:schemeClr val="tx1"/>
                </a:solidFill>
              </a:rPr>
              <a:t>Pre-injury AWW $1050 / WCR $700</a:t>
            </a:r>
          </a:p>
          <a:p>
            <a:pPr lvl="1"/>
            <a:r>
              <a:rPr lang="en-US" sz="3200" b="1" dirty="0">
                <a:solidFill>
                  <a:schemeClr val="tx1"/>
                </a:solidFill>
              </a:rPr>
              <a:t>OOW 4/6/16 - 4/14/16, RTW 4/15/16 with restrictions</a:t>
            </a:r>
          </a:p>
          <a:p>
            <a:pPr lvl="1"/>
            <a:r>
              <a:rPr lang="en-US" sz="3200" b="1" dirty="0">
                <a:solidFill>
                  <a:schemeClr val="tx1"/>
                </a:solidFill>
              </a:rPr>
              <a:t>Post-injury actual earnings $480/week</a:t>
            </a:r>
          </a:p>
          <a:p>
            <a:pPr marL="0" indent="0" eaLnBrk="1" hangingPunct="1">
              <a:buFontTx/>
              <a:buNone/>
            </a:pPr>
            <a:endParaRPr lang="en-US" dirty="0"/>
          </a:p>
        </p:txBody>
      </p:sp>
      <p:sp>
        <p:nvSpPr>
          <p:cNvPr id="29698"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07592009"/>
              </p:ext>
            </p:extLst>
          </p:nvPr>
        </p:nvGraphicFramePr>
        <p:xfrm>
          <a:off x="152399" y="2819400"/>
          <a:ext cx="8839200" cy="3753949"/>
        </p:xfrm>
        <a:graphic>
          <a:graphicData uri="http://schemas.openxmlformats.org/drawingml/2006/table">
            <a:tbl>
              <a:tblPr firstRow="1" bandRow="1">
                <a:tableStyleId>{21E4AEA4-8DFA-4A89-87EB-49C32662AFE0}</a:tableStyleId>
              </a:tblPr>
              <a:tblGrid>
                <a:gridCol w="1101540">
                  <a:extLst>
                    <a:ext uri="{9D8B030D-6E8A-4147-A177-3AD203B41FA5}">
                      <a16:colId xmlns:a16="http://schemas.microsoft.com/office/drawing/2014/main" val="20000"/>
                    </a:ext>
                  </a:extLst>
                </a:gridCol>
                <a:gridCol w="1289610">
                  <a:extLst>
                    <a:ext uri="{9D8B030D-6E8A-4147-A177-3AD203B41FA5}">
                      <a16:colId xmlns:a16="http://schemas.microsoft.com/office/drawing/2014/main" val="20001"/>
                    </a:ext>
                  </a:extLst>
                </a:gridCol>
                <a:gridCol w="1289610">
                  <a:extLst>
                    <a:ext uri="{9D8B030D-6E8A-4147-A177-3AD203B41FA5}">
                      <a16:colId xmlns:a16="http://schemas.microsoft.com/office/drawing/2014/main" val="20002"/>
                    </a:ext>
                  </a:extLst>
                </a:gridCol>
                <a:gridCol w="1289610">
                  <a:extLst>
                    <a:ext uri="{9D8B030D-6E8A-4147-A177-3AD203B41FA5}">
                      <a16:colId xmlns:a16="http://schemas.microsoft.com/office/drawing/2014/main" val="20003"/>
                    </a:ext>
                  </a:extLst>
                </a:gridCol>
                <a:gridCol w="1289610">
                  <a:extLst>
                    <a:ext uri="{9D8B030D-6E8A-4147-A177-3AD203B41FA5}">
                      <a16:colId xmlns:a16="http://schemas.microsoft.com/office/drawing/2014/main" val="20004"/>
                    </a:ext>
                  </a:extLst>
                </a:gridCol>
                <a:gridCol w="1289610">
                  <a:extLst>
                    <a:ext uri="{9D8B030D-6E8A-4147-A177-3AD203B41FA5}">
                      <a16:colId xmlns:a16="http://schemas.microsoft.com/office/drawing/2014/main" val="20005"/>
                    </a:ext>
                  </a:extLst>
                </a:gridCol>
                <a:gridCol w="1289610">
                  <a:extLst>
                    <a:ext uri="{9D8B030D-6E8A-4147-A177-3AD203B41FA5}">
                      <a16:colId xmlns:a16="http://schemas.microsoft.com/office/drawing/2014/main" val="20006"/>
                    </a:ext>
                  </a:extLst>
                </a:gridCol>
              </a:tblGrid>
              <a:tr h="640281">
                <a:tc>
                  <a:txBody>
                    <a:bodyPr/>
                    <a:lstStyle/>
                    <a:p>
                      <a:r>
                        <a:rPr lang="en-US" sz="1800" dirty="0"/>
                        <a:t>April  2016</a:t>
                      </a:r>
                    </a:p>
                    <a:p>
                      <a:r>
                        <a:rPr lang="en-US" sz="1800" dirty="0"/>
                        <a:t>Sun</a:t>
                      </a:r>
                    </a:p>
                  </a:txBody>
                  <a:tcPr marT="45735" marB="45735"/>
                </a:tc>
                <a:tc>
                  <a:txBody>
                    <a:bodyPr/>
                    <a:lstStyle/>
                    <a:p>
                      <a:endParaRPr lang="en-US" sz="1800" dirty="0"/>
                    </a:p>
                    <a:p>
                      <a:r>
                        <a:rPr lang="en-US" sz="1800" dirty="0"/>
                        <a:t>Mon</a:t>
                      </a:r>
                    </a:p>
                  </a:txBody>
                  <a:tcPr marT="45735" marB="45735"/>
                </a:tc>
                <a:tc>
                  <a:txBody>
                    <a:bodyPr/>
                    <a:lstStyle/>
                    <a:p>
                      <a:endParaRPr lang="en-US" sz="1800" dirty="0"/>
                    </a:p>
                    <a:p>
                      <a:r>
                        <a:rPr lang="en-US" sz="1800" dirty="0"/>
                        <a:t>Tue</a:t>
                      </a:r>
                    </a:p>
                  </a:txBody>
                  <a:tcPr marT="45735" marB="45735"/>
                </a:tc>
                <a:tc>
                  <a:txBody>
                    <a:bodyPr/>
                    <a:lstStyle/>
                    <a:p>
                      <a:endParaRPr lang="en-US" sz="1800" dirty="0"/>
                    </a:p>
                    <a:p>
                      <a:r>
                        <a:rPr lang="en-US" sz="1800" dirty="0"/>
                        <a:t>Wed</a:t>
                      </a:r>
                    </a:p>
                  </a:txBody>
                  <a:tcPr marT="45735" marB="45735"/>
                </a:tc>
                <a:tc>
                  <a:txBody>
                    <a:bodyPr/>
                    <a:lstStyle/>
                    <a:p>
                      <a:endParaRPr lang="en-US" sz="1800" dirty="0"/>
                    </a:p>
                    <a:p>
                      <a:r>
                        <a:rPr lang="en-US" sz="1800" dirty="0"/>
                        <a:t>Thu</a:t>
                      </a:r>
                    </a:p>
                  </a:txBody>
                  <a:tcPr marT="45735" marB="45735"/>
                </a:tc>
                <a:tc>
                  <a:txBody>
                    <a:bodyPr/>
                    <a:lstStyle/>
                    <a:p>
                      <a:endParaRPr lang="en-US" sz="1800" dirty="0"/>
                    </a:p>
                    <a:p>
                      <a:r>
                        <a:rPr lang="en-US" sz="1800" dirty="0"/>
                        <a:t>Fri</a:t>
                      </a:r>
                    </a:p>
                  </a:txBody>
                  <a:tcPr marT="45735" marB="45735"/>
                </a:tc>
                <a:tc>
                  <a:txBody>
                    <a:bodyPr/>
                    <a:lstStyle/>
                    <a:p>
                      <a:endParaRPr lang="en-US" sz="1800" dirty="0"/>
                    </a:p>
                    <a:p>
                      <a:r>
                        <a:rPr lang="en-US" sz="1800" dirty="0"/>
                        <a:t>Sat</a:t>
                      </a:r>
                    </a:p>
                  </a:txBody>
                  <a:tcPr marT="45735" marB="45735"/>
                </a:tc>
                <a:extLst>
                  <a:ext uri="{0D108BD9-81ED-4DB2-BD59-A6C34878D82A}">
                    <a16:rowId xmlns:a16="http://schemas.microsoft.com/office/drawing/2014/main" val="10000"/>
                  </a:ext>
                </a:extLst>
              </a:tr>
              <a:tr h="365874">
                <a:tc>
                  <a:txBody>
                    <a:bodyPr/>
                    <a:lstStyle/>
                    <a:p>
                      <a:endParaRPr lang="en-US" sz="1800" dirty="0"/>
                    </a:p>
                  </a:txBody>
                  <a:tcPr marT="45735" marB="45735"/>
                </a:tc>
                <a:tc>
                  <a:txBody>
                    <a:bodyPr/>
                    <a:lstStyle/>
                    <a:p>
                      <a:endParaRPr lang="en-US" sz="1800" dirty="0"/>
                    </a:p>
                  </a:txBody>
                  <a:tcPr marT="45735" marB="45735"/>
                </a:tc>
                <a:tc>
                  <a:txBody>
                    <a:bodyPr/>
                    <a:lstStyle/>
                    <a:p>
                      <a:endParaRPr lang="en-US" sz="1800" dirty="0"/>
                    </a:p>
                  </a:txBody>
                  <a:tcPr marT="45735" marB="45735"/>
                </a:tc>
                <a:tc>
                  <a:txBody>
                    <a:bodyPr/>
                    <a:lstStyle/>
                    <a:p>
                      <a:endParaRPr lang="en-US" sz="1800" dirty="0"/>
                    </a:p>
                  </a:txBody>
                  <a:tcPr marT="45735" marB="45735"/>
                </a:tc>
                <a:tc>
                  <a:txBody>
                    <a:bodyPr/>
                    <a:lstStyle/>
                    <a:p>
                      <a:endParaRPr lang="en-US" sz="1800" dirty="0"/>
                    </a:p>
                  </a:txBody>
                  <a:tcPr marT="45735" marB="45735"/>
                </a:tc>
                <a:tc>
                  <a:txBody>
                    <a:bodyPr/>
                    <a:lstStyle/>
                    <a:p>
                      <a:r>
                        <a:rPr lang="en-US" sz="1800" dirty="0"/>
                        <a:t>1</a:t>
                      </a:r>
                    </a:p>
                  </a:txBody>
                  <a:tcPr marT="45735" marB="45735"/>
                </a:tc>
                <a:tc>
                  <a:txBody>
                    <a:bodyPr/>
                    <a:lstStyle/>
                    <a:p>
                      <a:r>
                        <a:rPr lang="en-US" sz="1800" dirty="0"/>
                        <a:t>2</a:t>
                      </a:r>
                    </a:p>
                  </a:txBody>
                  <a:tcPr marT="45735" marB="45735"/>
                </a:tc>
                <a:extLst>
                  <a:ext uri="{0D108BD9-81ED-4DB2-BD59-A6C34878D82A}">
                    <a16:rowId xmlns:a16="http://schemas.microsoft.com/office/drawing/2014/main" val="10001"/>
                  </a:ext>
                </a:extLst>
              </a:tr>
              <a:tr h="914529">
                <a:tc>
                  <a:txBody>
                    <a:bodyPr/>
                    <a:lstStyle/>
                    <a:p>
                      <a:r>
                        <a:rPr lang="en-US" sz="1800" b="1" dirty="0"/>
                        <a:t>3</a:t>
                      </a:r>
                    </a:p>
                  </a:txBody>
                  <a:tcPr marT="45735" marB="45735"/>
                </a:tc>
                <a:tc>
                  <a:txBody>
                    <a:bodyPr/>
                    <a:lstStyle/>
                    <a:p>
                      <a:r>
                        <a:rPr lang="en-US" sz="1800" b="1" dirty="0"/>
                        <a:t>4</a:t>
                      </a:r>
                    </a:p>
                  </a:txBody>
                  <a:tcPr marT="45735" marB="45735"/>
                </a:tc>
                <a:tc>
                  <a:txBody>
                    <a:bodyPr/>
                    <a:lstStyle/>
                    <a:p>
                      <a:r>
                        <a:rPr lang="en-US" sz="1800" b="1" dirty="0"/>
                        <a:t>5</a:t>
                      </a:r>
                    </a:p>
                  </a:txBody>
                  <a:tcPr marT="45735" marB="45735">
                    <a:noFill/>
                  </a:tcPr>
                </a:tc>
                <a:tc>
                  <a:txBody>
                    <a:bodyPr/>
                    <a:lstStyle/>
                    <a:p>
                      <a:r>
                        <a:rPr lang="en-US" sz="1800" b="1" dirty="0"/>
                        <a:t>6</a:t>
                      </a:r>
                    </a:p>
                    <a:p>
                      <a:r>
                        <a:rPr lang="en-US" sz="1800" b="1" dirty="0"/>
                        <a:t>DOI</a:t>
                      </a:r>
                    </a:p>
                    <a:p>
                      <a:r>
                        <a:rPr lang="en-US" sz="1800" b="1" dirty="0"/>
                        <a:t>TTD</a:t>
                      </a:r>
                    </a:p>
                  </a:txBody>
                  <a:tcPr marT="45735" marB="45735">
                    <a:solidFill>
                      <a:srgbClr val="FF0000"/>
                    </a:solidFill>
                  </a:tcPr>
                </a:tc>
                <a:tc>
                  <a:txBody>
                    <a:bodyPr/>
                    <a:lstStyle/>
                    <a:p>
                      <a:r>
                        <a:rPr lang="en-US" sz="1800" b="1" dirty="0"/>
                        <a:t>7</a:t>
                      </a:r>
                    </a:p>
                    <a:p>
                      <a:r>
                        <a:rPr lang="en-US" sz="1800" b="1" dirty="0"/>
                        <a:t>TTD</a:t>
                      </a:r>
                    </a:p>
                  </a:txBody>
                  <a:tcPr marT="45735" marB="45735">
                    <a:solidFill>
                      <a:srgbClr val="FF0000"/>
                    </a:solidFill>
                  </a:tcPr>
                </a:tc>
                <a:tc>
                  <a:txBody>
                    <a:bodyPr/>
                    <a:lstStyle/>
                    <a:p>
                      <a:r>
                        <a:rPr lang="en-US" sz="1800" b="1" dirty="0"/>
                        <a:t>8</a:t>
                      </a:r>
                    </a:p>
                    <a:p>
                      <a:r>
                        <a:rPr lang="en-US" sz="1800" b="1" dirty="0"/>
                        <a:t>TTD</a:t>
                      </a:r>
                    </a:p>
                  </a:txBody>
                  <a:tcPr marT="45735" marB="45735">
                    <a:solidFill>
                      <a:srgbClr val="FF0000"/>
                    </a:solidFill>
                  </a:tcPr>
                </a:tc>
                <a:tc>
                  <a:txBody>
                    <a:bodyPr/>
                    <a:lstStyle/>
                    <a:p>
                      <a:r>
                        <a:rPr lang="en-US" sz="1800" b="1" dirty="0"/>
                        <a:t>9</a:t>
                      </a:r>
                    </a:p>
                    <a:p>
                      <a:r>
                        <a:rPr lang="en-US" sz="1800" b="1" dirty="0"/>
                        <a:t>TTD</a:t>
                      </a:r>
                    </a:p>
                  </a:txBody>
                  <a:tcPr marT="45735" marB="45735">
                    <a:solidFill>
                      <a:srgbClr val="FF0000"/>
                    </a:solidFill>
                  </a:tcPr>
                </a:tc>
                <a:extLst>
                  <a:ext uri="{0D108BD9-81ED-4DB2-BD59-A6C34878D82A}">
                    <a16:rowId xmlns:a16="http://schemas.microsoft.com/office/drawing/2014/main" val="10002"/>
                  </a:ext>
                </a:extLst>
              </a:tr>
              <a:tr h="640281">
                <a:tc>
                  <a:txBody>
                    <a:bodyPr/>
                    <a:lstStyle/>
                    <a:p>
                      <a:r>
                        <a:rPr lang="en-US" sz="1800" b="1" dirty="0"/>
                        <a:t>10</a:t>
                      </a:r>
                    </a:p>
                    <a:p>
                      <a:r>
                        <a:rPr lang="en-US" sz="1800" b="1" dirty="0"/>
                        <a:t>TTD</a:t>
                      </a:r>
                    </a:p>
                  </a:txBody>
                  <a:tcPr marT="45735" marB="45735">
                    <a:solidFill>
                      <a:srgbClr val="FF0000"/>
                    </a:solidFill>
                  </a:tcPr>
                </a:tc>
                <a:tc>
                  <a:txBody>
                    <a:bodyPr/>
                    <a:lstStyle/>
                    <a:p>
                      <a:r>
                        <a:rPr lang="en-US" sz="1800" b="1" dirty="0"/>
                        <a:t>11</a:t>
                      </a:r>
                    </a:p>
                    <a:p>
                      <a:r>
                        <a:rPr lang="en-US" sz="1800" b="1" dirty="0"/>
                        <a:t>TTD</a:t>
                      </a:r>
                    </a:p>
                  </a:txBody>
                  <a:tcPr marT="45735" marB="45735">
                    <a:solidFill>
                      <a:srgbClr val="FF0000"/>
                    </a:solidFill>
                  </a:tcPr>
                </a:tc>
                <a:tc>
                  <a:txBody>
                    <a:bodyPr/>
                    <a:lstStyle/>
                    <a:p>
                      <a:r>
                        <a:rPr lang="en-US" sz="1800" b="1" dirty="0"/>
                        <a:t>12</a:t>
                      </a:r>
                    </a:p>
                    <a:p>
                      <a:r>
                        <a:rPr lang="en-US" sz="1800" b="1" dirty="0"/>
                        <a:t>TTD</a:t>
                      </a:r>
                    </a:p>
                  </a:txBody>
                  <a:tcPr marT="45735" marB="45735">
                    <a:solidFill>
                      <a:srgbClr val="FF0000"/>
                    </a:solidFill>
                  </a:tcPr>
                </a:tc>
                <a:tc>
                  <a:txBody>
                    <a:bodyPr/>
                    <a:lstStyle/>
                    <a:p>
                      <a:r>
                        <a:rPr lang="en-US" sz="1800" b="1" dirty="0"/>
                        <a:t>13</a:t>
                      </a:r>
                    </a:p>
                    <a:p>
                      <a:r>
                        <a:rPr lang="en-US" sz="1800" b="1" dirty="0"/>
                        <a:t>TTD</a:t>
                      </a:r>
                    </a:p>
                  </a:txBody>
                  <a:tcPr marT="45735" marB="45735">
                    <a:solidFill>
                      <a:srgbClr val="FF0000"/>
                    </a:solidFill>
                  </a:tcPr>
                </a:tc>
                <a:tc>
                  <a:txBody>
                    <a:bodyPr/>
                    <a:lstStyle/>
                    <a:p>
                      <a:r>
                        <a:rPr lang="en-US" sz="1800" b="1" dirty="0"/>
                        <a:t>14</a:t>
                      </a:r>
                    </a:p>
                    <a:p>
                      <a:r>
                        <a:rPr lang="en-US" sz="1800" b="1" dirty="0"/>
                        <a:t>TTD</a:t>
                      </a:r>
                    </a:p>
                  </a:txBody>
                  <a:tcPr marT="45735" marB="45735">
                    <a:solidFill>
                      <a:srgbClr val="FF0000"/>
                    </a:solidFill>
                  </a:tcPr>
                </a:tc>
                <a:tc>
                  <a:txBody>
                    <a:bodyPr/>
                    <a:lstStyle/>
                    <a:p>
                      <a:r>
                        <a:rPr lang="en-US" sz="1800" b="1" dirty="0"/>
                        <a:t>15</a:t>
                      </a:r>
                    </a:p>
                    <a:p>
                      <a:r>
                        <a:rPr lang="en-US" sz="1800" b="1" dirty="0"/>
                        <a:t>TPD</a:t>
                      </a:r>
                    </a:p>
                  </a:txBody>
                  <a:tcPr marT="45735" marB="45735">
                    <a:solidFill>
                      <a:srgbClr val="92D050"/>
                    </a:solidFill>
                  </a:tcPr>
                </a:tc>
                <a:tc>
                  <a:txBody>
                    <a:bodyPr/>
                    <a:lstStyle/>
                    <a:p>
                      <a:r>
                        <a:rPr lang="en-US" sz="1800" b="1" dirty="0"/>
                        <a:t>16</a:t>
                      </a:r>
                    </a:p>
                    <a:p>
                      <a:r>
                        <a:rPr lang="en-US" sz="1800" b="1" dirty="0"/>
                        <a:t>TPD</a:t>
                      </a:r>
                    </a:p>
                  </a:txBody>
                  <a:tcPr marT="45735" marB="45735">
                    <a:solidFill>
                      <a:srgbClr val="92D050"/>
                    </a:solidFill>
                  </a:tcPr>
                </a:tc>
                <a:extLst>
                  <a:ext uri="{0D108BD9-81ED-4DB2-BD59-A6C34878D82A}">
                    <a16:rowId xmlns:a16="http://schemas.microsoft.com/office/drawing/2014/main" val="10003"/>
                  </a:ext>
                </a:extLst>
              </a:tr>
              <a:tr h="918835">
                <a:tc>
                  <a:txBody>
                    <a:bodyPr/>
                    <a:lstStyle/>
                    <a:p>
                      <a:r>
                        <a:rPr lang="en-US" sz="1800" b="1" dirty="0"/>
                        <a:t>17</a:t>
                      </a:r>
                    </a:p>
                    <a:p>
                      <a:r>
                        <a:rPr lang="en-US" sz="1800" b="1" dirty="0"/>
                        <a:t>TPD</a:t>
                      </a:r>
                    </a:p>
                  </a:txBody>
                  <a:tcPr marT="45735" marB="45735">
                    <a:solidFill>
                      <a:srgbClr val="92D050"/>
                    </a:solidFill>
                  </a:tcPr>
                </a:tc>
                <a:tc>
                  <a:txBody>
                    <a:bodyPr/>
                    <a:lstStyle/>
                    <a:p>
                      <a:r>
                        <a:rPr lang="en-US" sz="1800" b="1" dirty="0"/>
                        <a:t>18</a:t>
                      </a:r>
                    </a:p>
                    <a:p>
                      <a:r>
                        <a:rPr lang="en-US" sz="1800" b="1" dirty="0"/>
                        <a:t>TPD</a:t>
                      </a:r>
                    </a:p>
                  </a:txBody>
                  <a:tcPr marT="45735" marB="45735">
                    <a:solidFill>
                      <a:srgbClr val="92D050"/>
                    </a:solidFill>
                  </a:tcPr>
                </a:tc>
                <a:tc>
                  <a:txBody>
                    <a:bodyPr/>
                    <a:lstStyle/>
                    <a:p>
                      <a:r>
                        <a:rPr lang="en-US" sz="1800" b="1" dirty="0"/>
                        <a:t>19</a:t>
                      </a:r>
                    </a:p>
                    <a:p>
                      <a:r>
                        <a:rPr lang="en-US" sz="1800" b="1" dirty="0"/>
                        <a:t>TPD</a:t>
                      </a:r>
                    </a:p>
                  </a:txBody>
                  <a:tcPr marT="45735" marB="45735">
                    <a:solidFill>
                      <a:srgbClr val="92D050"/>
                    </a:solidFill>
                  </a:tcPr>
                </a:tc>
                <a:tc>
                  <a:txBody>
                    <a:bodyPr/>
                    <a:lstStyle/>
                    <a:p>
                      <a:r>
                        <a:rPr lang="en-US" sz="1800" b="1" dirty="0"/>
                        <a:t>20</a:t>
                      </a:r>
                    </a:p>
                    <a:p>
                      <a:r>
                        <a:rPr lang="en-US" sz="1800" b="1" dirty="0"/>
                        <a:t>TPD</a:t>
                      </a:r>
                    </a:p>
                  </a:txBody>
                  <a:tcPr marT="45735" marB="45735">
                    <a:solidFill>
                      <a:srgbClr val="92D050"/>
                    </a:solidFill>
                  </a:tcPr>
                </a:tc>
                <a:tc>
                  <a:txBody>
                    <a:bodyPr/>
                    <a:lstStyle/>
                    <a:p>
                      <a:r>
                        <a:rPr lang="en-US" sz="1800" b="1" dirty="0"/>
                        <a:t>21</a:t>
                      </a:r>
                    </a:p>
                    <a:p>
                      <a:r>
                        <a:rPr lang="en-US" sz="1800" b="1" dirty="0"/>
                        <a:t>TPD</a:t>
                      </a:r>
                    </a:p>
                  </a:txBody>
                  <a:tcPr marT="45735" marB="45735">
                    <a:solidFill>
                      <a:srgbClr val="92D050"/>
                    </a:solidFill>
                  </a:tcPr>
                </a:tc>
                <a:tc>
                  <a:txBody>
                    <a:bodyPr/>
                    <a:lstStyle/>
                    <a:p>
                      <a:r>
                        <a:rPr lang="en-US" sz="1800" b="1" dirty="0"/>
                        <a:t>22</a:t>
                      </a:r>
                    </a:p>
                    <a:p>
                      <a:r>
                        <a:rPr lang="en-US" sz="1800" b="1" dirty="0"/>
                        <a:t>TPD</a:t>
                      </a:r>
                    </a:p>
                  </a:txBody>
                  <a:tcPr marT="45735" marB="45735">
                    <a:solidFill>
                      <a:srgbClr val="92D050"/>
                    </a:solidFill>
                  </a:tcPr>
                </a:tc>
                <a:tc>
                  <a:txBody>
                    <a:bodyPr/>
                    <a:lstStyle/>
                    <a:p>
                      <a:r>
                        <a:rPr lang="en-US" sz="1800" b="1" dirty="0"/>
                        <a:t>23</a:t>
                      </a:r>
                    </a:p>
                    <a:p>
                      <a:r>
                        <a:rPr lang="en-US" sz="1800" b="1" dirty="0"/>
                        <a:t>TPD</a:t>
                      </a:r>
                    </a:p>
                  </a:txBody>
                  <a:tcPr marT="45735" marB="45735">
                    <a:solidFill>
                      <a:srgbClr val="92D050"/>
                    </a:solidFill>
                  </a:tcPr>
                </a:tc>
                <a:extLst>
                  <a:ext uri="{0D108BD9-81ED-4DB2-BD59-A6C34878D82A}">
                    <a16:rowId xmlns:a16="http://schemas.microsoft.com/office/drawing/2014/main" val="10004"/>
                  </a:ext>
                </a:extLst>
              </a:tr>
            </a:tbl>
          </a:graphicData>
        </a:graphic>
      </p:graphicFrame>
      <p:sp>
        <p:nvSpPr>
          <p:cNvPr id="30722" name="Rectangle 2"/>
          <p:cNvSpPr>
            <a:spLocks noGrp="1" noChangeArrowheads="1"/>
          </p:cNvSpPr>
          <p:nvPr>
            <p:ph type="title"/>
          </p:nvPr>
        </p:nvSpPr>
        <p:spPr>
          <a:xfrm>
            <a:off x="0" y="274638"/>
            <a:ext cx="9144000" cy="1143000"/>
          </a:xfrm>
        </p:spPr>
        <p:txBody>
          <a:bodyPr>
            <a:normAutofit fontScale="90000"/>
          </a:bodyPr>
          <a:lstStyle/>
          <a:p>
            <a:pPr eaLnBrk="1" hangingPunct="1"/>
            <a:r>
              <a:rPr lang="en-US" b="1" dirty="0"/>
              <a:t>Compensation for partial incapacity</a:t>
            </a:r>
            <a:br>
              <a:rPr lang="en-US" b="1" dirty="0"/>
            </a:br>
            <a:r>
              <a:rPr lang="en-US" b="1" dirty="0"/>
              <a:t>Section 213 and Rule 8.8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371475" y="1905000"/>
            <a:ext cx="8772525" cy="4525962"/>
          </a:xfrm>
        </p:spPr>
        <p:txBody>
          <a:bodyPr>
            <a:normAutofit lnSpcReduction="10000"/>
          </a:bodyPr>
          <a:lstStyle/>
          <a:p>
            <a:pPr marL="0" indent="0" eaLnBrk="1" hangingPunct="1">
              <a:buFontTx/>
              <a:buNone/>
            </a:pPr>
            <a:r>
              <a:rPr lang="en-US" sz="2800" b="1" dirty="0">
                <a:solidFill>
                  <a:schemeClr val="tx1"/>
                </a:solidFill>
              </a:rPr>
              <a:t>Example 2 (cont.)</a:t>
            </a:r>
          </a:p>
          <a:p>
            <a:pPr lvl="1" eaLnBrk="1" hangingPunct="1"/>
            <a:r>
              <a:rPr lang="en-US" sz="2800" b="1" dirty="0">
                <a:solidFill>
                  <a:schemeClr val="tx1"/>
                </a:solidFill>
              </a:rPr>
              <a:t>Pre-injury AWW $1050 / WCR $700</a:t>
            </a:r>
          </a:p>
          <a:p>
            <a:pPr lvl="1" eaLnBrk="1" hangingPunct="1"/>
            <a:r>
              <a:rPr lang="en-US" sz="2800" b="1" dirty="0">
                <a:solidFill>
                  <a:schemeClr val="tx1"/>
                </a:solidFill>
              </a:rPr>
              <a:t>Earnings w/e 4/9 $450 / WCR $300</a:t>
            </a:r>
          </a:p>
          <a:p>
            <a:pPr lvl="2"/>
            <a:r>
              <a:rPr lang="en-US" sz="2800" b="1" dirty="0">
                <a:solidFill>
                  <a:schemeClr val="tx1"/>
                </a:solidFill>
              </a:rPr>
              <a:t>Partial benefit = ($1050 - $450) x 2/3 = $400</a:t>
            </a:r>
          </a:p>
          <a:p>
            <a:pPr lvl="1" eaLnBrk="1" hangingPunct="1"/>
            <a:r>
              <a:rPr lang="en-US" sz="2800" b="1" dirty="0">
                <a:solidFill>
                  <a:schemeClr val="tx1"/>
                </a:solidFill>
              </a:rPr>
              <a:t>Earnings w/e 4/16 and ongoing $480 / WCR $320</a:t>
            </a:r>
          </a:p>
          <a:p>
            <a:pPr lvl="2"/>
            <a:r>
              <a:rPr lang="en-US" sz="2800" b="1" dirty="0">
                <a:solidFill>
                  <a:schemeClr val="tx1"/>
                </a:solidFill>
              </a:rPr>
              <a:t>Partial benefit = ($1050 - $480) x 2/3 = $380</a:t>
            </a:r>
          </a:p>
          <a:p>
            <a:pPr lvl="1"/>
            <a:r>
              <a:rPr lang="en-US" sz="3000" b="1" dirty="0">
                <a:solidFill>
                  <a:schemeClr val="tx1"/>
                </a:solidFill>
              </a:rPr>
              <a:t>WP met 4/12, 1</a:t>
            </a:r>
            <a:r>
              <a:rPr lang="en-US" sz="3000" b="1" baseline="30000" dirty="0">
                <a:solidFill>
                  <a:schemeClr val="tx1"/>
                </a:solidFill>
              </a:rPr>
              <a:t>st</a:t>
            </a:r>
            <a:r>
              <a:rPr lang="en-US" sz="3000" b="1" dirty="0">
                <a:solidFill>
                  <a:schemeClr val="tx1"/>
                </a:solidFill>
              </a:rPr>
              <a:t> day of compensability 4/13</a:t>
            </a:r>
          </a:p>
          <a:p>
            <a:pPr lvl="1"/>
            <a:r>
              <a:rPr lang="en-US" sz="3000" b="1" dirty="0">
                <a:solidFill>
                  <a:schemeClr val="tx1"/>
                </a:solidFill>
              </a:rPr>
              <a:t>Initial payment due 4/19 – pay $780.00 accrued benefits less $700.00 for waiting period. </a:t>
            </a:r>
          </a:p>
          <a:p>
            <a:pPr marL="914400" lvl="2" indent="0" eaLnBrk="1" hangingPunct="1">
              <a:buNone/>
            </a:pPr>
            <a:endParaRPr lang="en-US" sz="800" b="1" dirty="0">
              <a:solidFill>
                <a:schemeClr val="tx1"/>
              </a:solidFill>
            </a:endParaRPr>
          </a:p>
          <a:p>
            <a:pPr marL="0" indent="0" eaLnBrk="1" hangingPunct="1">
              <a:buFontTx/>
              <a:buNone/>
            </a:pPr>
            <a:endParaRPr lang="en-US" dirty="0"/>
          </a:p>
        </p:txBody>
      </p:sp>
      <p:sp>
        <p:nvSpPr>
          <p:cNvPr id="31746"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457200" y="1752600"/>
            <a:ext cx="8686800" cy="4819650"/>
          </a:xfrm>
        </p:spPr>
        <p:txBody>
          <a:bodyPr/>
          <a:lstStyle/>
          <a:p>
            <a:pPr marL="0" indent="0" eaLnBrk="1" hangingPunct="1">
              <a:buFontTx/>
              <a:buNone/>
            </a:pPr>
            <a:r>
              <a:rPr lang="en-US" sz="2800" b="1" dirty="0"/>
              <a:t>Example 2 (cont.)</a:t>
            </a:r>
          </a:p>
          <a:p>
            <a:pPr lvl="1" eaLnBrk="1" hangingPunct="1"/>
            <a:endParaRPr lang="en-US" sz="2600" b="1" dirty="0">
              <a:solidFill>
                <a:srgbClr val="FF0000"/>
              </a:solidFill>
              <a:effectLst>
                <a:outerShdw blurRad="38100" dist="38100" dir="2700000" algn="tl">
                  <a:srgbClr val="000000">
                    <a:alpha val="43137"/>
                  </a:srgbClr>
                </a:outerShdw>
              </a:effectLst>
            </a:endParaRPr>
          </a:p>
          <a:p>
            <a:pPr lvl="1" eaLnBrk="1" hangingPunct="1"/>
            <a:r>
              <a:rPr lang="en-US" sz="3600" b="1" dirty="0">
                <a:solidFill>
                  <a:srgbClr val="FF0000"/>
                </a:solidFill>
                <a:effectLst>
                  <a:outerShdw blurRad="38100" dist="38100" dir="2700000" algn="tl">
                    <a:srgbClr val="000000">
                      <a:alpha val="43137"/>
                    </a:srgbClr>
                  </a:outerShdw>
                </a:effectLst>
              </a:rPr>
              <a:t>Be sure to pay for the waiting period in addition to TPD in the week the incapacity continues for more than 14 days (2 x WCR).</a:t>
            </a:r>
          </a:p>
          <a:p>
            <a:pPr marL="0" indent="0" eaLnBrk="1" hangingPunct="1">
              <a:buFontTx/>
              <a:buNone/>
            </a:pPr>
            <a:endParaRPr lang="en-US" dirty="0"/>
          </a:p>
        </p:txBody>
      </p:sp>
      <p:sp>
        <p:nvSpPr>
          <p:cNvPr id="33794" name="Rectangle 2"/>
          <p:cNvSpPr>
            <a:spLocks noGrp="1" noChangeArrowheads="1"/>
          </p:cNvSpPr>
          <p:nvPr>
            <p:ph type="title"/>
          </p:nvPr>
        </p:nvSpPr>
        <p:spPr>
          <a:xfrm>
            <a:off x="0" y="274638"/>
            <a:ext cx="9144000" cy="1143000"/>
          </a:xfrm>
        </p:spPr>
        <p:txBody>
          <a:bodyPr>
            <a:normAutofit fontScale="90000"/>
          </a:bodyPr>
          <a:lstStyle/>
          <a:p>
            <a:r>
              <a:rPr lang="en-US" b="1" dirty="0"/>
              <a:t>Modifications from Total to </a:t>
            </a:r>
            <a:br>
              <a:rPr lang="en-US" b="1" dirty="0"/>
            </a:br>
            <a:r>
              <a:rPr lang="en-US" b="1" dirty="0"/>
              <a:t>Partial or Partial to Total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1981200"/>
            <a:ext cx="8629650" cy="4876800"/>
          </a:xfrm>
        </p:spPr>
        <p:txBody>
          <a:bodyPr/>
          <a:lstStyle/>
          <a:p>
            <a:pPr marL="0" indent="0">
              <a:buNone/>
              <a:defRPr/>
            </a:pPr>
            <a:r>
              <a:rPr lang="en-US" b="1" dirty="0">
                <a:effectLst>
                  <a:outerShdw blurRad="38100" dist="38100" dir="2700000" algn="tl">
                    <a:srgbClr val="000000">
                      <a:alpha val="43137"/>
                    </a:srgbClr>
                  </a:outerShdw>
                </a:effectLst>
              </a:rPr>
              <a:t>Example 2 Calculations (cont.) </a:t>
            </a:r>
          </a:p>
          <a:p>
            <a:pPr marL="0" indent="0">
              <a:buNone/>
              <a:defRPr/>
            </a:pPr>
            <a:r>
              <a:rPr lang="en-US" b="1" dirty="0"/>
              <a:t>WCR = $700.00, 2 x WCR = </a:t>
            </a:r>
            <a:r>
              <a:rPr lang="en-US" b="1" dirty="0">
                <a:solidFill>
                  <a:srgbClr val="FF0000"/>
                </a:solidFill>
                <a:effectLst>
                  <a:outerShdw blurRad="38100" dist="38100" dir="2700000" algn="tl">
                    <a:srgbClr val="000000">
                      <a:alpha val="43137"/>
                    </a:srgbClr>
                  </a:outerShdw>
                </a:effectLst>
              </a:rPr>
              <a:t>$1400.00</a:t>
            </a:r>
            <a:r>
              <a:rPr lang="en-US" b="1" dirty="0"/>
              <a:t>)</a:t>
            </a:r>
          </a:p>
          <a:p>
            <a:pPr>
              <a:defRPr/>
            </a:pPr>
            <a:endParaRPr lang="en-US" dirty="0"/>
          </a:p>
          <a:p>
            <a:pPr>
              <a:defRPr/>
            </a:pPr>
            <a:endParaRPr lang="en-US" dirty="0"/>
          </a:p>
          <a:p>
            <a:pPr>
              <a:defRPr/>
            </a:pPr>
            <a:endParaRPr lang="en-US" dirty="0"/>
          </a:p>
          <a:p>
            <a:pPr>
              <a:defRPr/>
            </a:pPr>
            <a:endParaRPr lang="en-US" dirty="0"/>
          </a:p>
          <a:p>
            <a:pPr>
              <a:defRPr/>
            </a:pPr>
            <a:endParaRPr lang="en-US" dirty="0"/>
          </a:p>
          <a:p>
            <a:pPr marL="0" indent="0">
              <a:buFontTx/>
              <a:buNone/>
              <a:defRPr/>
            </a:pPr>
            <a:endParaRPr lang="en-US" dirty="0"/>
          </a:p>
          <a:p>
            <a:pPr marL="457200" lvl="1" indent="0">
              <a:buFontTx/>
              <a:buNone/>
              <a:defRPr/>
            </a:pPr>
            <a:endParaRPr lang="en-US" dirty="0"/>
          </a:p>
          <a:p>
            <a:pPr lvl="1">
              <a:defRPr/>
            </a:pPr>
            <a:endParaRPr lang="en-US" dirty="0"/>
          </a:p>
        </p:txBody>
      </p:sp>
      <p:sp>
        <p:nvSpPr>
          <p:cNvPr id="34818" name="Title 1"/>
          <p:cNvSpPr>
            <a:spLocks noGrp="1"/>
          </p:cNvSpPr>
          <p:nvPr>
            <p:ph type="title"/>
          </p:nvPr>
        </p:nvSpPr>
        <p:spPr>
          <a:xfrm>
            <a:off x="0" y="457200"/>
            <a:ext cx="9144000" cy="960438"/>
          </a:xfrm>
        </p:spPr>
        <p:txBody>
          <a:bodyPr>
            <a:normAutofit fontScale="90000"/>
          </a:bodyPr>
          <a:lstStyle/>
          <a:p>
            <a:r>
              <a:rPr lang="en-US" sz="3900" b="1" dirty="0"/>
              <a:t>Waiting period; when compensation payable </a:t>
            </a:r>
            <a:br>
              <a:rPr lang="en-US" sz="3500" dirty="0"/>
            </a:br>
            <a:endParaRPr lang="en-US" sz="4000" b="1" dirty="0"/>
          </a:p>
        </p:txBody>
      </p:sp>
      <p:graphicFrame>
        <p:nvGraphicFramePr>
          <p:cNvPr id="2" name="Table 1"/>
          <p:cNvGraphicFramePr>
            <a:graphicFrameLocks noGrp="1"/>
          </p:cNvGraphicFramePr>
          <p:nvPr>
            <p:extLst>
              <p:ext uri="{D42A27DB-BD31-4B8C-83A1-F6EECF244321}">
                <p14:modId xmlns:p14="http://schemas.microsoft.com/office/powerpoint/2010/main" val="2240993038"/>
              </p:ext>
            </p:extLst>
          </p:nvPr>
        </p:nvGraphicFramePr>
        <p:xfrm>
          <a:off x="304800" y="3048000"/>
          <a:ext cx="8305800" cy="3626946"/>
        </p:xfrm>
        <a:graphic>
          <a:graphicData uri="http://schemas.openxmlformats.org/drawingml/2006/table">
            <a:tbl>
              <a:tblPr firstRow="1" bandRow="1">
                <a:tableStyleId>{9DCAF9ED-07DC-4A11-8D7F-57B35C25682E}</a:tableStyleId>
              </a:tblPr>
              <a:tblGrid>
                <a:gridCol w="1879041">
                  <a:extLst>
                    <a:ext uri="{9D8B030D-6E8A-4147-A177-3AD203B41FA5}">
                      <a16:colId xmlns:a16="http://schemas.microsoft.com/office/drawing/2014/main" val="20000"/>
                    </a:ext>
                  </a:extLst>
                </a:gridCol>
                <a:gridCol w="1110344">
                  <a:extLst>
                    <a:ext uri="{9D8B030D-6E8A-4147-A177-3AD203B41FA5}">
                      <a16:colId xmlns:a16="http://schemas.microsoft.com/office/drawing/2014/main" val="20001"/>
                    </a:ext>
                  </a:extLst>
                </a:gridCol>
                <a:gridCol w="1354015">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2895600">
                  <a:extLst>
                    <a:ext uri="{9D8B030D-6E8A-4147-A177-3AD203B41FA5}">
                      <a16:colId xmlns:a16="http://schemas.microsoft.com/office/drawing/2014/main" val="20004"/>
                    </a:ext>
                  </a:extLst>
                </a:gridCol>
              </a:tblGrid>
              <a:tr h="1462999">
                <a:tc>
                  <a:txBody>
                    <a:bodyPr/>
                    <a:lstStyle/>
                    <a:p>
                      <a:pPr algn="ctr"/>
                      <a:endParaRPr lang="en-US" sz="1800" b="1" dirty="0"/>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b="1" dirty="0"/>
                    </a:p>
                    <a:p>
                      <a:pPr algn="ctr"/>
                      <a:endParaRPr lang="en-US" sz="1800" b="1" dirty="0"/>
                    </a:p>
                    <a:p>
                      <a:pPr algn="ctr"/>
                      <a:endParaRPr lang="en-US" sz="1800" b="1" dirty="0"/>
                    </a:p>
                    <a:p>
                      <a:pPr algn="ctr"/>
                      <a:r>
                        <a:rPr lang="en-US" sz="1800" b="1" dirty="0"/>
                        <a:t>Weekly Benefit Rate</a:t>
                      </a:r>
                      <a:endParaRPr lang="en-US" sz="1800" b="1" dirty="0">
                        <a:solidFill>
                          <a:srgbClr val="7030A0"/>
                        </a:solidFill>
                        <a:effectLst>
                          <a:outerShdw blurRad="38100" dist="38100" dir="2700000" algn="tl">
                            <a:srgbClr val="000000">
                              <a:alpha val="43137"/>
                            </a:srgbClr>
                          </a:outerShdw>
                        </a:effectLst>
                      </a:endParaRP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b="1" dirty="0"/>
                    </a:p>
                    <a:p>
                      <a:pPr algn="ctr"/>
                      <a:r>
                        <a:rPr lang="en-US" sz="1800" b="1" dirty="0"/>
                        <a:t>Cumulative Partial Weekly Benefit Rate</a:t>
                      </a:r>
                      <a:endParaRPr lang="en-US" sz="1800" b="1" dirty="0">
                        <a:solidFill>
                          <a:schemeClr val="tx1"/>
                        </a:solidFill>
                      </a:endParaRP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b="1" dirty="0"/>
                    </a:p>
                    <a:p>
                      <a:pPr algn="ctr"/>
                      <a:endParaRPr lang="en-US" sz="1800" b="1" dirty="0"/>
                    </a:p>
                    <a:p>
                      <a:pPr algn="ctr"/>
                      <a:endParaRPr lang="en-US" sz="1800" b="1" dirty="0"/>
                    </a:p>
                    <a:p>
                      <a:pPr algn="ctr"/>
                      <a:endParaRPr lang="en-US" sz="1800" b="1" dirty="0"/>
                    </a:p>
                    <a:p>
                      <a:pPr algn="ctr"/>
                      <a:r>
                        <a:rPr lang="en-US" sz="1800" b="1" dirty="0"/>
                        <a:t>Benefit Due</a:t>
                      </a:r>
                      <a:endParaRPr lang="en-US" sz="1800" b="1" dirty="0">
                        <a:solidFill>
                          <a:schemeClr val="tx1"/>
                        </a:solidFill>
                      </a:endParaRP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1800" b="1" dirty="0">
                        <a:solidFill>
                          <a:schemeClr val="bg1"/>
                        </a:solidFill>
                      </a:endParaRPr>
                    </a:p>
                    <a:p>
                      <a:pPr algn="l"/>
                      <a:endParaRPr lang="en-US" sz="1800" b="1" dirty="0">
                        <a:solidFill>
                          <a:schemeClr val="bg1"/>
                        </a:solidFill>
                      </a:endParaRPr>
                    </a:p>
                    <a:p>
                      <a:pPr algn="l"/>
                      <a:endParaRPr lang="en-US" sz="1800" b="1" dirty="0">
                        <a:solidFill>
                          <a:schemeClr val="bg1"/>
                        </a:solidFill>
                      </a:endParaRPr>
                    </a:p>
                    <a:p>
                      <a:pPr algn="l"/>
                      <a:endParaRPr lang="en-US" sz="1800" b="1" dirty="0">
                        <a:solidFill>
                          <a:schemeClr val="bg1"/>
                        </a:solidFill>
                      </a:endParaRPr>
                    </a:p>
                    <a:p>
                      <a:pPr algn="l"/>
                      <a:endParaRPr lang="en-US" sz="1800" b="1" dirty="0">
                        <a:solidFill>
                          <a:schemeClr val="bg1"/>
                        </a:solidFill>
                      </a:endParaRPr>
                    </a:p>
                    <a:p>
                      <a:pPr algn="l"/>
                      <a:r>
                        <a:rPr lang="en-US" sz="1800" b="1" dirty="0">
                          <a:solidFill>
                            <a:schemeClr val="bg1"/>
                          </a:solidFill>
                        </a:rPr>
                        <a:t>Notes</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5744">
                <a:tc>
                  <a:txBody>
                    <a:bodyPr/>
                    <a:lstStyle/>
                    <a:p>
                      <a:pPr algn="ctr"/>
                      <a:r>
                        <a:rPr lang="en-US" sz="1800" b="1" dirty="0">
                          <a:solidFill>
                            <a:schemeClr val="tx1"/>
                          </a:solidFill>
                          <a:effectLst/>
                        </a:rPr>
                        <a:t>4/3/16 - 4/9/16</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solidFill>
                            <a:schemeClr val="tx1"/>
                          </a:solidFill>
                          <a:effectLst/>
                        </a:rPr>
                        <a:t>400.00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solidFill>
                            <a:schemeClr val="tx1"/>
                          </a:solidFill>
                          <a:effectLst/>
                        </a:rPr>
                        <a:t>400.00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solidFill>
                            <a:schemeClr val="tx1"/>
                          </a:solidFill>
                          <a:effectLst/>
                        </a:rPr>
                        <a:t>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solidFill>
                            <a:schemeClr val="tx1"/>
                          </a:solidFill>
                          <a:effectLst/>
                        </a:rPr>
                        <a:t>WP not met</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5744">
                <a:tc>
                  <a:txBody>
                    <a:bodyPr/>
                    <a:lstStyle/>
                    <a:p>
                      <a:pPr algn="ctr"/>
                      <a:r>
                        <a:rPr lang="en-US" sz="1800" b="1" dirty="0"/>
                        <a:t>4/10/16 - 4/16/16</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380.00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a:solidFill>
                            <a:srgbClr val="FF0000"/>
                          </a:solidFill>
                          <a:effectLst>
                            <a:outerShdw blurRad="38100" dist="38100" dir="2700000" algn="tl">
                              <a:srgbClr val="000000">
                                <a:alpha val="43137"/>
                              </a:srgbClr>
                            </a:outerShdw>
                          </a:effectLst>
                        </a:rPr>
                        <a:t>780.00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t>$780 minus $700.00(WP)</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5744">
                <a:tc>
                  <a:txBody>
                    <a:bodyPr/>
                    <a:lstStyle/>
                    <a:p>
                      <a:pPr algn="ctr"/>
                      <a:r>
                        <a:rPr lang="en-US" sz="1800" b="1" dirty="0"/>
                        <a:t>4/17/16 - 4/23/16</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a:t>380.00</a:t>
                      </a:r>
                      <a:endParaRPr lang="en-US" sz="1800" b="1" dirty="0"/>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1160.00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380.00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t>Weekly partial benefit </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65744">
                <a:tc>
                  <a:txBody>
                    <a:bodyPr/>
                    <a:lstStyle/>
                    <a:p>
                      <a:pPr algn="ctr"/>
                      <a:r>
                        <a:rPr lang="en-US" sz="1800" b="1" dirty="0"/>
                        <a:t>4/24/16</a:t>
                      </a:r>
                      <a:r>
                        <a:rPr lang="en-US" sz="1800" b="1" baseline="0" dirty="0"/>
                        <a:t> </a:t>
                      </a:r>
                      <a:r>
                        <a:rPr lang="en-US" sz="1800" b="1" dirty="0"/>
                        <a:t>- 4/30/16</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a:t>380.00</a:t>
                      </a:r>
                      <a:endParaRPr lang="en-US" sz="1800" b="1" dirty="0"/>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1" dirty="0">
                          <a:solidFill>
                            <a:srgbClr val="FF0000"/>
                          </a:solidFill>
                          <a:effectLst>
                            <a:outerShdw blurRad="38100" dist="38100" dir="2700000" algn="tl">
                              <a:srgbClr val="000000">
                                <a:alpha val="43137"/>
                              </a:srgbClr>
                            </a:outerShdw>
                          </a:effectLst>
                        </a:rPr>
                        <a:t>1540.00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solidFill>
                            <a:schemeClr val="tx1"/>
                          </a:solidFill>
                          <a:effectLst/>
                        </a:rPr>
                        <a:t>1080.00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t>$700.00(WP) + $380 partials</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65744">
                <a:tc>
                  <a:txBody>
                    <a:bodyPr/>
                    <a:lstStyle/>
                    <a:p>
                      <a:pPr algn="ctr"/>
                      <a:r>
                        <a:rPr lang="en-US" sz="1800" b="1" dirty="0"/>
                        <a:t>5/1/16 - 5/7/16</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a:t>380.00</a:t>
                      </a:r>
                      <a:endParaRPr lang="en-US" sz="1800" b="1" dirty="0"/>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1920.00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b="1" dirty="0"/>
                        <a:t>380.00</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t>Weekly partial benefit</a:t>
                      </a:r>
                    </a:p>
                  </a:txBody>
                  <a:tcPr marT="45699" marB="456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680313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514600"/>
            <a:ext cx="8686799" cy="3962400"/>
          </a:xfrm>
        </p:spPr>
        <p:txBody>
          <a:bodyPr>
            <a:noAutofit/>
          </a:bodyPr>
          <a:lstStyle/>
          <a:p>
            <a:r>
              <a:rPr lang="en-US" sz="2600" b="1" dirty="0">
                <a:solidFill>
                  <a:schemeClr val="tx1"/>
                </a:solidFill>
              </a:rPr>
              <a:t>Compensation for actual loss of certain body parts</a:t>
            </a:r>
          </a:p>
          <a:p>
            <a:r>
              <a:rPr lang="en-US" sz="2600" b="1" dirty="0">
                <a:solidFill>
                  <a:schemeClr val="tx1"/>
                </a:solidFill>
              </a:rPr>
              <a:t>The incapacity is considered to continue from the loss of the body part to the end of the specified period</a:t>
            </a:r>
          </a:p>
          <a:p>
            <a:r>
              <a:rPr lang="en-US" sz="2600" b="1" dirty="0">
                <a:solidFill>
                  <a:schemeClr val="tx1"/>
                </a:solidFill>
              </a:rPr>
              <a:t>Compensation from the date of injury until the loss of the limb does not count toward the specified period (</a:t>
            </a:r>
            <a:r>
              <a:rPr lang="en-US" sz="2600" b="1" i="1" dirty="0">
                <a:solidFill>
                  <a:schemeClr val="tx1"/>
                </a:solidFill>
              </a:rPr>
              <a:t>Scott v Fraser Papers, Inc. – Maine Supreme Judicial Court, 2013</a:t>
            </a:r>
            <a:r>
              <a:rPr lang="en-US" sz="2600" b="1" dirty="0">
                <a:solidFill>
                  <a:schemeClr val="tx1"/>
                </a:solidFill>
              </a:rPr>
              <a:t>)</a:t>
            </a:r>
          </a:p>
          <a:p>
            <a:r>
              <a:rPr lang="en-US" sz="2600" b="1" dirty="0">
                <a:solidFill>
                  <a:schemeClr val="tx1"/>
                </a:solidFill>
              </a:rPr>
              <a:t>Incapacity beyond the specified period is compensable, even if the employee had returned to work, with no offset for those earnings  </a:t>
            </a:r>
          </a:p>
        </p:txBody>
      </p:sp>
      <p:sp>
        <p:nvSpPr>
          <p:cNvPr id="3" name="Title 2"/>
          <p:cNvSpPr>
            <a:spLocks noGrp="1"/>
          </p:cNvSpPr>
          <p:nvPr>
            <p:ph type="title"/>
          </p:nvPr>
        </p:nvSpPr>
        <p:spPr/>
        <p:txBody>
          <a:bodyPr>
            <a:normAutofit fontScale="90000"/>
          </a:bodyPr>
          <a:lstStyle/>
          <a:p>
            <a:r>
              <a:rPr lang="en-US" b="1" dirty="0"/>
              <a:t>Specific Loss Benefits</a:t>
            </a:r>
            <a:br>
              <a:rPr lang="en-US" b="1" dirty="0"/>
            </a:br>
            <a:r>
              <a:rPr lang="en-US" b="1" dirty="0"/>
              <a:t>Section 212.3 </a:t>
            </a:r>
          </a:p>
        </p:txBody>
      </p:sp>
    </p:spTree>
    <p:extLst>
      <p:ext uri="{BB962C8B-B14F-4D97-AF65-F5344CB8AC3E}">
        <p14:creationId xmlns:p14="http://schemas.microsoft.com/office/powerpoint/2010/main" val="1122434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133600"/>
            <a:ext cx="8763000" cy="4724400"/>
          </a:xfrm>
        </p:spPr>
        <p:txBody>
          <a:bodyPr>
            <a:normAutofit lnSpcReduction="10000"/>
          </a:bodyPr>
          <a:lstStyle/>
          <a:p>
            <a:pPr marL="0" indent="0">
              <a:buNone/>
            </a:pPr>
            <a:r>
              <a:rPr lang="en-US" b="1" dirty="0">
                <a:solidFill>
                  <a:schemeClr val="tx1"/>
                </a:solidFill>
              </a:rPr>
              <a:t>John injured his hand at work and went out on TTD, and four weeks later had his index finger amputated as a result of that injury.  Six weeks following the amputation, he returned to work full duty.  The specific loss period would begin at the date of the amputation (not the date of injury) and continue for the specified period (38 weeks), even though he returned to work within the 38 week period.  If he was then taken out of work after the 38 week period for that same injury, it would be treated as a new period of incapacity, with no offset for the earnings or benefits he had within that 38 weeks.  If the employee did not return to work within the specific loss period, a WCB-4 Modification should be filed to change from specific loss benefits to weekly compensation at the expiration of the 38 weeks. </a:t>
            </a:r>
          </a:p>
        </p:txBody>
      </p:sp>
      <p:sp>
        <p:nvSpPr>
          <p:cNvPr id="3" name="Title 2"/>
          <p:cNvSpPr>
            <a:spLocks noGrp="1"/>
          </p:cNvSpPr>
          <p:nvPr>
            <p:ph type="title"/>
          </p:nvPr>
        </p:nvSpPr>
        <p:spPr/>
        <p:txBody>
          <a:bodyPr/>
          <a:lstStyle/>
          <a:p>
            <a:r>
              <a:rPr lang="en-US" b="1" dirty="0"/>
              <a:t>Specific Loss - example</a:t>
            </a:r>
          </a:p>
        </p:txBody>
      </p:sp>
    </p:spTree>
    <p:extLst>
      <p:ext uri="{BB962C8B-B14F-4D97-AF65-F5344CB8AC3E}">
        <p14:creationId xmlns:p14="http://schemas.microsoft.com/office/powerpoint/2010/main" val="2051821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458200" cy="4373563"/>
          </a:xfrm>
        </p:spPr>
        <p:txBody>
          <a:bodyPr>
            <a:normAutofit/>
          </a:bodyPr>
          <a:lstStyle/>
          <a:p>
            <a:pPr>
              <a:defRPr/>
            </a:pPr>
            <a:r>
              <a:rPr lang="en-US" sz="2800" b="1" dirty="0">
                <a:solidFill>
                  <a:schemeClr val="tx1"/>
                </a:solidFill>
              </a:rPr>
              <a:t>Compensation for incapacity to work is not payable for the first 7 days (exception – Firefighters)</a:t>
            </a:r>
          </a:p>
          <a:p>
            <a:pPr marL="0" indent="0">
              <a:buNone/>
              <a:defRPr/>
            </a:pPr>
            <a:endParaRPr lang="en-US" sz="1000" b="1" dirty="0">
              <a:solidFill>
                <a:schemeClr val="tx1"/>
              </a:solidFill>
            </a:endParaRPr>
          </a:p>
          <a:p>
            <a:pPr>
              <a:defRPr/>
            </a:pPr>
            <a:r>
              <a:rPr lang="en-US" sz="2800" b="1" dirty="0">
                <a:solidFill>
                  <a:schemeClr val="tx1"/>
                </a:solidFill>
              </a:rPr>
              <a:t>Total incapacity – waiting period met after 7 consecutive days (</a:t>
            </a:r>
            <a:r>
              <a:rPr lang="en-US" sz="2800" b="1" dirty="0">
                <a:solidFill>
                  <a:srgbClr val="FF0000"/>
                </a:solidFill>
              </a:rPr>
              <a:t>regardless of wage loss</a:t>
            </a:r>
            <a:r>
              <a:rPr lang="en-US" sz="2800" b="1" dirty="0">
                <a:solidFill>
                  <a:schemeClr val="tx1"/>
                </a:solidFill>
              </a:rPr>
              <a:t>). </a:t>
            </a:r>
          </a:p>
          <a:p>
            <a:pPr marL="0" indent="0">
              <a:buNone/>
              <a:defRPr/>
            </a:pPr>
            <a:endParaRPr lang="en-US" sz="1000" b="1" dirty="0">
              <a:solidFill>
                <a:schemeClr val="tx1"/>
              </a:solidFill>
            </a:endParaRPr>
          </a:p>
          <a:p>
            <a:pPr>
              <a:defRPr/>
            </a:pPr>
            <a:r>
              <a:rPr lang="en-US" sz="2800" b="1" dirty="0">
                <a:solidFill>
                  <a:schemeClr val="tx1"/>
                </a:solidFill>
              </a:rPr>
              <a:t>In a broken period of incapacity, the waiting period may be determined by wages lost, or by benefits lost.</a:t>
            </a:r>
          </a:p>
        </p:txBody>
      </p:sp>
      <p:sp>
        <p:nvSpPr>
          <p:cNvPr id="5122" name="Title 1"/>
          <p:cNvSpPr>
            <a:spLocks noGrp="1"/>
          </p:cNvSpPr>
          <p:nvPr>
            <p:ph type="title"/>
          </p:nvPr>
        </p:nvSpPr>
        <p:spPr>
          <a:xfrm>
            <a:off x="0" y="609600"/>
            <a:ext cx="9144000" cy="1143000"/>
          </a:xfrm>
        </p:spPr>
        <p:txBody>
          <a:bodyPr>
            <a:normAutofit fontScale="90000"/>
          </a:bodyPr>
          <a:lstStyle/>
          <a:p>
            <a:r>
              <a:rPr lang="en-US" b="1" dirty="0">
                <a:solidFill>
                  <a:schemeClr val="bg1"/>
                </a:solidFill>
                <a:effectLst>
                  <a:outerShdw blurRad="38100" dist="38100" dir="2700000" algn="tl">
                    <a:srgbClr val="000000">
                      <a:alpha val="43137"/>
                    </a:srgbClr>
                  </a:outerShdw>
                </a:effectLst>
              </a:rPr>
              <a:t>Section 204: Waiting period; when compensation payable </a:t>
            </a:r>
            <a:br>
              <a:rPr lang="en-US" sz="3600" dirty="0"/>
            </a:br>
            <a:endParaRPr lang="en-US" sz="35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514600"/>
            <a:ext cx="8763000" cy="4343400"/>
          </a:xfrm>
        </p:spPr>
        <p:txBody>
          <a:bodyPr>
            <a:normAutofit/>
          </a:bodyPr>
          <a:lstStyle/>
          <a:p>
            <a:pPr marL="0" indent="0">
              <a:buNone/>
            </a:pPr>
            <a:r>
              <a:rPr lang="en-US" sz="2600" b="1" dirty="0">
                <a:solidFill>
                  <a:schemeClr val="tx1"/>
                </a:solidFill>
              </a:rPr>
              <a:t>Overpayments of benefits paid to the injured employee in error may only be recovered by requesting a return of the overpayment, in writing, and advising the injured employee that any such return of benefits is voluntary on their part.  </a:t>
            </a:r>
          </a:p>
          <a:p>
            <a:pPr marL="0" indent="0">
              <a:buNone/>
            </a:pPr>
            <a:endParaRPr lang="en-US" sz="1400" b="1" dirty="0">
              <a:solidFill>
                <a:schemeClr val="tx1"/>
              </a:solidFill>
            </a:endParaRPr>
          </a:p>
          <a:p>
            <a:pPr marL="0" indent="0">
              <a:buNone/>
            </a:pPr>
            <a:r>
              <a:rPr lang="en-US" sz="2600" b="1" dirty="0">
                <a:solidFill>
                  <a:schemeClr val="tx1"/>
                </a:solidFill>
              </a:rPr>
              <a:t>Overpayments may NOT be recovered by unilaterally taking a credit or “holiday” against future benefits, nor by requesting a return of the overpayment without indicating it is voluntary.    </a:t>
            </a:r>
          </a:p>
        </p:txBody>
      </p:sp>
      <p:sp>
        <p:nvSpPr>
          <p:cNvPr id="3" name="Title 2"/>
          <p:cNvSpPr>
            <a:spLocks noGrp="1"/>
          </p:cNvSpPr>
          <p:nvPr>
            <p:ph type="title"/>
          </p:nvPr>
        </p:nvSpPr>
        <p:spPr/>
        <p:txBody>
          <a:bodyPr/>
          <a:lstStyle/>
          <a:p>
            <a:r>
              <a:rPr lang="en-US" b="1" dirty="0"/>
              <a:t>Recovery of Overpayments</a:t>
            </a:r>
          </a:p>
        </p:txBody>
      </p:sp>
    </p:spTree>
    <p:extLst>
      <p:ext uri="{BB962C8B-B14F-4D97-AF65-F5344CB8AC3E}">
        <p14:creationId xmlns:p14="http://schemas.microsoft.com/office/powerpoint/2010/main" val="42048427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0"/>
            <a:ext cx="8153400" cy="4800600"/>
          </a:xfrm>
        </p:spPr>
        <p:txBody>
          <a:bodyPr>
            <a:normAutofit/>
          </a:bodyPr>
          <a:lstStyle/>
          <a:p>
            <a:r>
              <a:rPr lang="en-US" sz="3000" b="1" dirty="0">
                <a:solidFill>
                  <a:schemeClr val="tx1"/>
                </a:solidFill>
              </a:rPr>
              <a:t>The employee’s compensation for incapacity is subject to an offset for sick pay as a wage continuation plan (Section 221)</a:t>
            </a:r>
          </a:p>
          <a:p>
            <a:endParaRPr lang="en-US" sz="800" dirty="0">
              <a:solidFill>
                <a:schemeClr val="tx1"/>
              </a:solidFill>
            </a:endParaRPr>
          </a:p>
          <a:p>
            <a:r>
              <a:rPr lang="en-US" sz="3000" b="1" dirty="0">
                <a:solidFill>
                  <a:schemeClr val="tx1"/>
                </a:solidFill>
              </a:rPr>
              <a:t>Vacation pay is </a:t>
            </a:r>
            <a:r>
              <a:rPr lang="en-US" sz="3000" b="1" u="sng" dirty="0">
                <a:solidFill>
                  <a:schemeClr val="tx1"/>
                </a:solidFill>
              </a:rPr>
              <a:t>not</a:t>
            </a:r>
            <a:r>
              <a:rPr lang="en-US" sz="3000" b="1" dirty="0">
                <a:solidFill>
                  <a:schemeClr val="tx1"/>
                </a:solidFill>
              </a:rPr>
              <a:t> subject to offset</a:t>
            </a:r>
          </a:p>
          <a:p>
            <a:pPr marL="0" indent="0">
              <a:buNone/>
            </a:pPr>
            <a:endParaRPr lang="en-US" sz="800" b="1" dirty="0">
              <a:solidFill>
                <a:schemeClr val="tx1"/>
              </a:solidFill>
            </a:endParaRPr>
          </a:p>
          <a:p>
            <a:r>
              <a:rPr lang="en-US" sz="3000" b="1" dirty="0">
                <a:solidFill>
                  <a:srgbClr val="FF0000"/>
                </a:solidFill>
              </a:rPr>
              <a:t>“Paid time off” that is not distinguishable between sick and vacation/personal time is  subject to offset per recent legislation</a:t>
            </a:r>
          </a:p>
          <a:p>
            <a:endParaRPr lang="en-US" sz="600" b="1" dirty="0">
              <a:solidFill>
                <a:schemeClr val="tx1"/>
              </a:solidFill>
            </a:endParaRPr>
          </a:p>
          <a:p>
            <a:pPr marL="0" indent="0">
              <a:buNone/>
            </a:pPr>
            <a:r>
              <a:rPr lang="en-US" sz="2000" b="1" dirty="0">
                <a:solidFill>
                  <a:schemeClr val="tx1"/>
                </a:solidFill>
              </a:rPr>
              <a:t>     </a:t>
            </a:r>
          </a:p>
        </p:txBody>
      </p:sp>
      <p:sp>
        <p:nvSpPr>
          <p:cNvPr id="3" name="Title 2"/>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Earnings Offsets</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Sick Pay vs Vacation/PTO</a:t>
            </a:r>
          </a:p>
        </p:txBody>
      </p:sp>
    </p:spTree>
    <p:extLst>
      <p:ext uri="{BB962C8B-B14F-4D97-AF65-F5344CB8AC3E}">
        <p14:creationId xmlns:p14="http://schemas.microsoft.com/office/powerpoint/2010/main" val="25991082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0"/>
            <a:ext cx="8305800" cy="4343400"/>
          </a:xfrm>
        </p:spPr>
        <p:txBody>
          <a:bodyPr>
            <a:normAutofit/>
          </a:bodyPr>
          <a:lstStyle/>
          <a:p>
            <a:pPr marL="0" marR="0" indent="0">
              <a:spcBef>
                <a:spcPts val="0"/>
              </a:spcBef>
              <a:spcAft>
                <a:spcPts val="0"/>
              </a:spcAft>
              <a:buNone/>
            </a:pPr>
            <a:r>
              <a:rPr lang="en-US" sz="2600" b="1" u="sng" dirty="0">
                <a:solidFill>
                  <a:schemeClr val="tx1"/>
                </a:solidFill>
                <a:latin typeface="Arial"/>
                <a:ea typeface="Calibri"/>
                <a:cs typeface="Times New Roman"/>
              </a:rPr>
              <a:t>Old-age insurance benefit payments under the United States Social Security Act</a:t>
            </a:r>
            <a:endParaRPr lang="en-US" sz="2600" b="1" dirty="0">
              <a:solidFill>
                <a:schemeClr val="tx1"/>
              </a:solidFill>
              <a:latin typeface="Calibri"/>
              <a:ea typeface="Calibri"/>
              <a:cs typeface="Times New Roman"/>
            </a:endParaRPr>
          </a:p>
          <a:p>
            <a:pPr>
              <a:spcBef>
                <a:spcPts val="0"/>
              </a:spcBef>
            </a:pPr>
            <a:r>
              <a:rPr lang="en-US" sz="2600" b="1" dirty="0">
                <a:solidFill>
                  <a:schemeClr val="tx1"/>
                </a:solidFill>
                <a:latin typeface="Arial"/>
                <a:ea typeface="Calibri"/>
                <a:cs typeface="Times New Roman"/>
              </a:rPr>
              <a:t>Offset of 50% of social security benefits received</a:t>
            </a:r>
            <a:endParaRPr lang="en-US" sz="2600" b="1" dirty="0">
              <a:solidFill>
                <a:schemeClr val="tx1"/>
              </a:solidFill>
              <a:latin typeface="Calibri"/>
              <a:ea typeface="Calibri"/>
              <a:cs typeface="Times New Roman"/>
            </a:endParaRPr>
          </a:p>
          <a:p>
            <a:pPr>
              <a:spcBef>
                <a:spcPts val="0"/>
              </a:spcBef>
            </a:pPr>
            <a:r>
              <a:rPr lang="en-US" sz="2600" b="1" dirty="0">
                <a:solidFill>
                  <a:schemeClr val="tx1"/>
                </a:solidFill>
                <a:latin typeface="Arial"/>
                <a:ea typeface="Calibri"/>
                <a:cs typeface="Times New Roman"/>
              </a:rPr>
              <a:t>No offset if SS benefits began prior to date of injury, or if spouse’s benefits</a:t>
            </a:r>
            <a:endParaRPr lang="en-US" sz="2600" b="1" dirty="0">
              <a:solidFill>
                <a:schemeClr val="tx1"/>
              </a:solidFill>
              <a:latin typeface="Calibri"/>
              <a:ea typeface="Calibri"/>
              <a:cs typeface="Times New Roman"/>
            </a:endParaRPr>
          </a:p>
          <a:p>
            <a:pPr>
              <a:spcBef>
                <a:spcPts val="0"/>
              </a:spcBef>
            </a:pPr>
            <a:r>
              <a:rPr lang="en-US" sz="2600" b="1" dirty="0">
                <a:solidFill>
                  <a:schemeClr val="tx1"/>
                </a:solidFill>
                <a:latin typeface="Arial"/>
                <a:ea typeface="Calibri"/>
                <a:cs typeface="Times New Roman"/>
              </a:rPr>
              <a:t>No additional offset for SS COLA increases after benefits are coordinated</a:t>
            </a:r>
          </a:p>
          <a:p>
            <a:pPr marL="0" indent="0">
              <a:spcBef>
                <a:spcPts val="0"/>
              </a:spcBef>
              <a:buNone/>
            </a:pPr>
            <a:endParaRPr lang="en-US" sz="1000" b="1" dirty="0">
              <a:solidFill>
                <a:schemeClr val="tx1"/>
              </a:solidFill>
              <a:latin typeface="Calibri"/>
              <a:ea typeface="Calibri"/>
              <a:cs typeface="Times New Roman"/>
            </a:endParaRPr>
          </a:p>
          <a:p>
            <a:pPr marL="0" lvl="0" indent="0">
              <a:lnSpc>
                <a:spcPct val="115000"/>
              </a:lnSpc>
              <a:spcBef>
                <a:spcPts val="0"/>
              </a:spcBef>
              <a:buClr>
                <a:srgbClr val="FF388C"/>
              </a:buClr>
              <a:buNone/>
            </a:pPr>
            <a:r>
              <a:rPr lang="en-US" b="1" dirty="0">
                <a:solidFill>
                  <a:prstClr val="black"/>
                </a:solidFill>
                <a:latin typeface="Arial"/>
                <a:ea typeface="Calibri"/>
                <a:cs typeface="Times New Roman"/>
              </a:rPr>
              <a:t>Offsets do not apply to specific loss benefits</a:t>
            </a:r>
            <a:endParaRPr lang="en-US" b="1" dirty="0">
              <a:solidFill>
                <a:prstClr val="black"/>
              </a:solidFill>
              <a:latin typeface="Calibri"/>
              <a:ea typeface="Calibri"/>
              <a:cs typeface="Times New Roman"/>
            </a:endParaRPr>
          </a:p>
          <a:p>
            <a:pPr marL="0" marR="0" indent="0">
              <a:lnSpc>
                <a:spcPct val="115000"/>
              </a:lnSpc>
              <a:spcBef>
                <a:spcPts val="0"/>
              </a:spcBef>
              <a:spcAft>
                <a:spcPts val="0"/>
              </a:spcAft>
              <a:buNone/>
            </a:pPr>
            <a:endParaRPr lang="en-US" sz="1000" dirty="0">
              <a:latin typeface="Calibri"/>
              <a:ea typeface="Calibri"/>
              <a:cs typeface="Times New Roman"/>
            </a:endParaRPr>
          </a:p>
          <a:p>
            <a:pPr marL="0" indent="0">
              <a:buNone/>
            </a:pPr>
            <a:r>
              <a:rPr lang="en-US" b="1" dirty="0">
                <a:solidFill>
                  <a:prstClr val="black"/>
                </a:solidFill>
                <a:latin typeface="Arial"/>
                <a:ea typeface="Calibri"/>
                <a:cs typeface="Times New Roman"/>
              </a:rPr>
              <a:t>File a WCB-4 Modification of Compensation</a:t>
            </a:r>
            <a:endParaRPr lang="en-US" dirty="0"/>
          </a:p>
        </p:txBody>
      </p:sp>
      <p:sp>
        <p:nvSpPr>
          <p:cNvPr id="3" name="Title 2"/>
          <p:cNvSpPr>
            <a:spLocks noGrp="1"/>
          </p:cNvSpPr>
          <p:nvPr>
            <p:ph type="title"/>
          </p:nvPr>
        </p:nvSpPr>
        <p:spPr/>
        <p:txBody>
          <a:bodyPr>
            <a:normAutofit fontScale="90000"/>
          </a:bodyPr>
          <a:lstStyle/>
          <a:p>
            <a:r>
              <a:rPr lang="en-US" dirty="0"/>
              <a:t>Coordination of Benefits</a:t>
            </a:r>
            <a:br>
              <a:rPr lang="en-US" dirty="0"/>
            </a:br>
            <a:r>
              <a:rPr lang="en-US" dirty="0"/>
              <a:t>Section 221</a:t>
            </a:r>
          </a:p>
        </p:txBody>
      </p:sp>
    </p:spTree>
    <p:extLst>
      <p:ext uri="{BB962C8B-B14F-4D97-AF65-F5344CB8AC3E}">
        <p14:creationId xmlns:p14="http://schemas.microsoft.com/office/powerpoint/2010/main" val="3213483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barn(inVertical)">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133600"/>
            <a:ext cx="8839200" cy="4602163"/>
          </a:xfrm>
        </p:spPr>
        <p:txBody>
          <a:bodyPr>
            <a:normAutofit fontScale="85000" lnSpcReduction="20000"/>
          </a:bodyPr>
          <a:lstStyle/>
          <a:p>
            <a:pPr marL="0" marR="0" indent="0">
              <a:lnSpc>
                <a:spcPct val="115000"/>
              </a:lnSpc>
              <a:spcBef>
                <a:spcPts val="0"/>
              </a:spcBef>
              <a:spcAft>
                <a:spcPts val="0"/>
              </a:spcAft>
              <a:buNone/>
            </a:pPr>
            <a:r>
              <a:rPr lang="en-US" dirty="0">
                <a:latin typeface="Arial"/>
                <a:ea typeface="Calibri"/>
                <a:cs typeface="Times New Roman"/>
              </a:rPr>
              <a:t> </a:t>
            </a:r>
            <a:endParaRPr lang="en-US" sz="2000" b="1" dirty="0">
              <a:latin typeface="Calibri"/>
              <a:ea typeface="Calibri"/>
              <a:cs typeface="Times New Roman"/>
            </a:endParaRPr>
          </a:p>
          <a:p>
            <a:pPr marL="0" marR="0" indent="0">
              <a:lnSpc>
                <a:spcPct val="115000"/>
              </a:lnSpc>
              <a:spcBef>
                <a:spcPts val="0"/>
              </a:spcBef>
              <a:spcAft>
                <a:spcPts val="0"/>
              </a:spcAft>
              <a:buNone/>
            </a:pPr>
            <a:r>
              <a:rPr lang="en-US" sz="3100" b="1" u="sng" dirty="0">
                <a:solidFill>
                  <a:schemeClr val="tx1"/>
                </a:solidFill>
                <a:latin typeface="Arial"/>
                <a:ea typeface="Calibri"/>
                <a:cs typeface="Times New Roman"/>
              </a:rPr>
              <a:t>Employer – paid disability or wage continuation plan</a:t>
            </a:r>
            <a:endParaRPr lang="en-US" sz="3100" b="1" dirty="0">
              <a:solidFill>
                <a:schemeClr val="tx1"/>
              </a:solidFill>
              <a:latin typeface="Calibri"/>
              <a:ea typeface="Calibri"/>
              <a:cs typeface="Times New Roman"/>
            </a:endParaRPr>
          </a:p>
          <a:p>
            <a:pPr>
              <a:lnSpc>
                <a:spcPct val="134000"/>
              </a:lnSpc>
              <a:spcBef>
                <a:spcPts val="0"/>
              </a:spcBef>
            </a:pPr>
            <a:r>
              <a:rPr lang="en-US" sz="3100" b="1" dirty="0">
                <a:solidFill>
                  <a:srgbClr val="FF0000"/>
                </a:solidFill>
                <a:latin typeface="Arial"/>
                <a:ea typeface="Calibri"/>
                <a:cs typeface="Times New Roman"/>
              </a:rPr>
              <a:t>Also applies to some PTO plans per new legislation</a:t>
            </a:r>
            <a:r>
              <a:rPr lang="en-US" sz="3100" b="1" dirty="0">
                <a:solidFill>
                  <a:schemeClr val="tx1"/>
                </a:solidFill>
                <a:latin typeface="Arial"/>
                <a:ea typeface="Calibri"/>
                <a:cs typeface="Times New Roman"/>
              </a:rPr>
              <a:t> </a:t>
            </a:r>
          </a:p>
          <a:p>
            <a:pPr>
              <a:lnSpc>
                <a:spcPct val="134000"/>
              </a:lnSpc>
              <a:spcBef>
                <a:spcPts val="0"/>
              </a:spcBef>
            </a:pPr>
            <a:r>
              <a:rPr lang="en-US" sz="3100" b="1" dirty="0">
                <a:solidFill>
                  <a:schemeClr val="tx1"/>
                </a:solidFill>
                <a:latin typeface="Arial"/>
                <a:ea typeface="Calibri"/>
                <a:cs typeface="Times New Roman"/>
              </a:rPr>
              <a:t>Offset of 100% of the after tax amount of the payments, proportional offset if employee contributed to the plan</a:t>
            </a:r>
            <a:endParaRPr lang="en-US" sz="3100" b="1" dirty="0">
              <a:solidFill>
                <a:schemeClr val="tx1"/>
              </a:solidFill>
              <a:latin typeface="Calibri"/>
              <a:ea typeface="Calibri"/>
              <a:cs typeface="Times New Roman"/>
            </a:endParaRPr>
          </a:p>
          <a:p>
            <a:pPr>
              <a:lnSpc>
                <a:spcPct val="134000"/>
              </a:lnSpc>
              <a:spcBef>
                <a:spcPts val="0"/>
              </a:spcBef>
            </a:pPr>
            <a:r>
              <a:rPr lang="en-US" sz="3100" b="1" dirty="0">
                <a:solidFill>
                  <a:schemeClr val="tx1"/>
                </a:solidFill>
                <a:latin typeface="Arial"/>
                <a:ea typeface="Calibri"/>
                <a:cs typeface="Times New Roman"/>
              </a:rPr>
              <a:t>No additional offset for increases after benefits are coordinated</a:t>
            </a:r>
            <a:endParaRPr lang="en-US" sz="3100" b="1" dirty="0">
              <a:solidFill>
                <a:schemeClr val="tx1"/>
              </a:solidFill>
              <a:latin typeface="Calibri"/>
              <a:ea typeface="Calibri"/>
              <a:cs typeface="Times New Roman"/>
            </a:endParaRPr>
          </a:p>
          <a:p>
            <a:pPr marL="0" marR="0" indent="0">
              <a:lnSpc>
                <a:spcPct val="115000"/>
              </a:lnSpc>
              <a:spcBef>
                <a:spcPts val="0"/>
              </a:spcBef>
              <a:spcAft>
                <a:spcPts val="0"/>
              </a:spcAft>
              <a:buNone/>
            </a:pPr>
            <a:endParaRPr lang="en-US" sz="1500" b="1" dirty="0">
              <a:solidFill>
                <a:schemeClr val="tx1"/>
              </a:solidFill>
              <a:latin typeface="Calibri"/>
              <a:ea typeface="Calibri"/>
              <a:cs typeface="Times New Roman"/>
            </a:endParaRPr>
          </a:p>
          <a:p>
            <a:pPr marL="0" marR="0" indent="0">
              <a:lnSpc>
                <a:spcPct val="115000"/>
              </a:lnSpc>
              <a:spcBef>
                <a:spcPts val="0"/>
              </a:spcBef>
              <a:spcAft>
                <a:spcPts val="0"/>
              </a:spcAft>
              <a:buNone/>
            </a:pPr>
            <a:r>
              <a:rPr lang="en-US" sz="3100" b="1" dirty="0">
                <a:solidFill>
                  <a:schemeClr val="tx1"/>
                </a:solidFill>
                <a:latin typeface="Arial"/>
                <a:ea typeface="Calibri"/>
                <a:cs typeface="Times New Roman"/>
              </a:rPr>
              <a:t>Offsets do not apply to specific loss benefits</a:t>
            </a:r>
            <a:endParaRPr lang="en-US" sz="3100" b="1" dirty="0">
              <a:solidFill>
                <a:schemeClr val="tx1"/>
              </a:solidFill>
              <a:latin typeface="Calibri"/>
              <a:ea typeface="Calibri"/>
              <a:cs typeface="Times New Roman"/>
            </a:endParaRPr>
          </a:p>
          <a:p>
            <a:pPr marL="0" marR="0" indent="0">
              <a:lnSpc>
                <a:spcPct val="115000"/>
              </a:lnSpc>
              <a:spcBef>
                <a:spcPts val="0"/>
              </a:spcBef>
              <a:spcAft>
                <a:spcPts val="0"/>
              </a:spcAft>
              <a:buNone/>
            </a:pPr>
            <a:endParaRPr lang="en-US" sz="1500" b="1" dirty="0">
              <a:solidFill>
                <a:schemeClr val="tx1"/>
              </a:solidFill>
              <a:latin typeface="Calibri"/>
              <a:ea typeface="Calibri"/>
              <a:cs typeface="Times New Roman"/>
            </a:endParaRPr>
          </a:p>
          <a:p>
            <a:pPr marL="0" marR="0" indent="0">
              <a:lnSpc>
                <a:spcPct val="115000"/>
              </a:lnSpc>
              <a:spcBef>
                <a:spcPts val="0"/>
              </a:spcBef>
              <a:spcAft>
                <a:spcPts val="0"/>
              </a:spcAft>
              <a:buNone/>
            </a:pPr>
            <a:r>
              <a:rPr lang="en-US" sz="3100" b="1" dirty="0">
                <a:solidFill>
                  <a:schemeClr val="tx1"/>
                </a:solidFill>
                <a:latin typeface="Arial"/>
                <a:ea typeface="Calibri"/>
                <a:cs typeface="Times New Roman"/>
              </a:rPr>
              <a:t>File a WCB-4 Modification of Compensation  </a:t>
            </a:r>
            <a:endParaRPr lang="en-US" sz="3100" b="1" dirty="0">
              <a:solidFill>
                <a:schemeClr val="tx1"/>
              </a:solidFill>
              <a:latin typeface="Calibri"/>
              <a:ea typeface="Calibri"/>
              <a:cs typeface="Times New Roman"/>
            </a:endParaRPr>
          </a:p>
          <a:p>
            <a:endParaRPr lang="en-US" dirty="0"/>
          </a:p>
        </p:txBody>
      </p:sp>
      <p:sp>
        <p:nvSpPr>
          <p:cNvPr id="3" name="Title 2"/>
          <p:cNvSpPr>
            <a:spLocks noGrp="1"/>
          </p:cNvSpPr>
          <p:nvPr>
            <p:ph type="title"/>
          </p:nvPr>
        </p:nvSpPr>
        <p:spPr/>
        <p:txBody>
          <a:bodyPr>
            <a:normAutofit fontScale="90000"/>
          </a:bodyPr>
          <a:lstStyle/>
          <a:p>
            <a:r>
              <a:rPr lang="en-US" dirty="0"/>
              <a:t>Coordination of Benefits</a:t>
            </a:r>
            <a:br>
              <a:rPr lang="en-US" dirty="0"/>
            </a:br>
            <a:r>
              <a:rPr lang="en-US" dirty="0"/>
              <a:t>Section 221</a:t>
            </a:r>
          </a:p>
        </p:txBody>
      </p:sp>
    </p:spTree>
    <p:extLst>
      <p:ext uri="{BB962C8B-B14F-4D97-AF65-F5344CB8AC3E}">
        <p14:creationId xmlns:p14="http://schemas.microsoft.com/office/powerpoint/2010/main" val="2398485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 y="2362200"/>
            <a:ext cx="4572000" cy="3657600"/>
          </a:xfrm>
        </p:spPr>
      </p:pic>
      <p:sp>
        <p:nvSpPr>
          <p:cNvPr id="35842" name="Rectangle 2"/>
          <p:cNvSpPr>
            <a:spLocks noGrp="1" noChangeArrowheads="1"/>
          </p:cNvSpPr>
          <p:nvPr>
            <p:ph type="title"/>
          </p:nvPr>
        </p:nvSpPr>
        <p:spPr>
          <a:xfrm>
            <a:off x="457200" y="2743200"/>
            <a:ext cx="8229600" cy="1252728"/>
          </a:xfrm>
        </p:spPr>
        <p:txBody>
          <a:bodyPr/>
          <a:lstStyle/>
          <a:p>
            <a:pPr eaLnBrk="1" hangingPunct="1"/>
            <a:r>
              <a:rPr lang="en-US" dirty="0"/>
              <a:t> </a:t>
            </a:r>
          </a:p>
        </p:txBody>
      </p:sp>
      <p:sp>
        <p:nvSpPr>
          <p:cNvPr id="4" name="TextBox 3"/>
          <p:cNvSpPr txBox="1"/>
          <p:nvPr/>
        </p:nvSpPr>
        <p:spPr>
          <a:xfrm>
            <a:off x="1447800" y="533400"/>
            <a:ext cx="6829425" cy="1015663"/>
          </a:xfrm>
          <a:prstGeom prst="rect">
            <a:avLst/>
          </a:prstGeom>
          <a:noFill/>
        </p:spPr>
        <p:txBody>
          <a:bodyPr wrap="square" rtlCol="0">
            <a:spAutoFit/>
          </a:bodyPr>
          <a:lstStyle/>
          <a:p>
            <a:pPr algn="r"/>
            <a:r>
              <a:rPr lang="en-US" sz="6000" b="1" dirty="0">
                <a:solidFill>
                  <a:schemeClr val="bg1"/>
                </a:solidFill>
                <a:latin typeface="+mj-lt"/>
              </a:rPr>
              <a:t>QUESTIONS???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304800" y="1371600"/>
            <a:ext cx="8629650" cy="5486400"/>
          </a:xfrm>
        </p:spPr>
        <p:txBody>
          <a:bodyPr>
            <a:normAutofit/>
          </a:bodyPr>
          <a:lstStyle/>
          <a:p>
            <a:pPr marL="0" indent="0" eaLnBrk="1" hangingPunct="1">
              <a:buFontTx/>
              <a:buNone/>
              <a:defRPr/>
            </a:pPr>
            <a:endParaRPr lang="en-US" sz="3200" b="1" dirty="0">
              <a:solidFill>
                <a:schemeClr val="tx1"/>
              </a:solidFill>
            </a:endParaRPr>
          </a:p>
          <a:p>
            <a:pPr marL="0" indent="0" eaLnBrk="1" hangingPunct="1">
              <a:buFontTx/>
              <a:buNone/>
              <a:defRPr/>
            </a:pPr>
            <a:endParaRPr lang="en-US" sz="800" b="1" dirty="0">
              <a:solidFill>
                <a:schemeClr val="tx1"/>
              </a:solidFill>
            </a:endParaRPr>
          </a:p>
          <a:p>
            <a:pPr eaLnBrk="1" hangingPunct="1">
              <a:defRPr/>
            </a:pPr>
            <a:r>
              <a:rPr lang="en-US" sz="2800" b="1" dirty="0">
                <a:solidFill>
                  <a:schemeClr val="tx1"/>
                </a:solidFill>
              </a:rPr>
              <a:t>AWW Method</a:t>
            </a:r>
          </a:p>
          <a:p>
            <a:pPr lvl="1" eaLnBrk="1" hangingPunct="1">
              <a:defRPr/>
            </a:pPr>
            <a:r>
              <a:rPr lang="en-US" sz="2400" b="1" dirty="0">
                <a:solidFill>
                  <a:schemeClr val="tx1"/>
                </a:solidFill>
              </a:rPr>
              <a:t>Waiting period is met when the injured employee loses earnings equal to the employee’s pre-injury AWW.</a:t>
            </a:r>
          </a:p>
          <a:p>
            <a:pPr marL="457200" lvl="1" indent="0" eaLnBrk="1" hangingPunct="1">
              <a:buNone/>
              <a:defRPr/>
            </a:pPr>
            <a:endParaRPr lang="en-US" sz="800" dirty="0">
              <a:solidFill>
                <a:schemeClr val="tx1"/>
              </a:solidFill>
            </a:endParaRPr>
          </a:p>
          <a:p>
            <a:pPr eaLnBrk="1" hangingPunct="1">
              <a:defRPr/>
            </a:pPr>
            <a:r>
              <a:rPr lang="en-US" sz="2800" b="1" dirty="0">
                <a:solidFill>
                  <a:schemeClr val="tx1"/>
                </a:solidFill>
              </a:rPr>
              <a:t>Comp Rate Method</a:t>
            </a:r>
          </a:p>
          <a:p>
            <a:pPr lvl="1">
              <a:defRPr/>
            </a:pPr>
            <a:r>
              <a:rPr lang="en-US" sz="2400" b="1" dirty="0">
                <a:solidFill>
                  <a:schemeClr val="tx1"/>
                </a:solidFill>
              </a:rPr>
              <a:t>Waiting period is met when the injured employee’s accrued weekly benefits are equal to the employee’s WCR.</a:t>
            </a:r>
          </a:p>
          <a:p>
            <a:pPr marL="301943" lvl="1" indent="0" eaLnBrk="1" hangingPunct="1">
              <a:buNone/>
              <a:defRPr/>
            </a:pPr>
            <a:endParaRPr lang="en-US" sz="800" b="1" dirty="0">
              <a:solidFill>
                <a:schemeClr val="tx1"/>
              </a:solidFill>
            </a:endParaRPr>
          </a:p>
          <a:p>
            <a:pPr marL="0" lvl="0" indent="0">
              <a:buClr>
                <a:srgbClr val="31B6FD"/>
              </a:buClr>
              <a:buNone/>
              <a:defRPr/>
            </a:pPr>
            <a:r>
              <a:rPr lang="en-US" b="1" dirty="0">
                <a:solidFill>
                  <a:schemeClr val="tx1"/>
                </a:solidFill>
              </a:rPr>
              <a:t>The first day of compensability (MOP box 22) is the first day lost earnings </a:t>
            </a:r>
            <a:r>
              <a:rPr lang="en-US" b="1" u="sng" dirty="0">
                <a:solidFill>
                  <a:schemeClr val="tx1"/>
                </a:solidFill>
              </a:rPr>
              <a:t>exceed</a:t>
            </a:r>
            <a:r>
              <a:rPr lang="en-US" b="1" dirty="0">
                <a:solidFill>
                  <a:schemeClr val="tx1"/>
                </a:solidFill>
              </a:rPr>
              <a:t> AWW (AWW method), or first day accrued benefits </a:t>
            </a:r>
            <a:r>
              <a:rPr lang="en-US" b="1" u="sng" dirty="0">
                <a:solidFill>
                  <a:schemeClr val="tx1"/>
                </a:solidFill>
              </a:rPr>
              <a:t>exceed</a:t>
            </a:r>
            <a:r>
              <a:rPr lang="en-US" b="1" dirty="0">
                <a:solidFill>
                  <a:schemeClr val="tx1"/>
                </a:solidFill>
              </a:rPr>
              <a:t> WCR (Comp Rate method).  </a:t>
            </a:r>
          </a:p>
          <a:p>
            <a:pPr>
              <a:defRPr/>
            </a:pPr>
            <a:endParaRPr lang="en-US" sz="2600" b="1" dirty="0"/>
          </a:p>
          <a:p>
            <a:pPr marL="457200" lvl="1" indent="0" eaLnBrk="1" hangingPunct="1">
              <a:buNone/>
              <a:defRPr/>
            </a:pPr>
            <a:endParaRPr lang="en-US" sz="800" dirty="0"/>
          </a:p>
          <a:p>
            <a:pPr marL="0" indent="0" eaLnBrk="1" hangingPunct="1">
              <a:buFontTx/>
              <a:buNone/>
              <a:defRPr/>
            </a:pPr>
            <a:endParaRPr lang="en-US" dirty="0"/>
          </a:p>
        </p:txBody>
      </p:sp>
      <p:sp>
        <p:nvSpPr>
          <p:cNvPr id="6146" name="Rectangle 2"/>
          <p:cNvSpPr>
            <a:spLocks noGrp="1" noChangeArrowheads="1"/>
          </p:cNvSpPr>
          <p:nvPr>
            <p:ph type="title"/>
          </p:nvPr>
        </p:nvSpPr>
        <p:spPr>
          <a:xfrm>
            <a:off x="-12290" y="457200"/>
            <a:ext cx="9144000" cy="1143000"/>
          </a:xfrm>
        </p:spPr>
        <p:txBody>
          <a:bodyPr>
            <a:normAutofit fontScale="90000"/>
          </a:bodyPr>
          <a:lstStyle/>
          <a:p>
            <a:pPr eaLnBrk="1" hangingPunct="1"/>
            <a:r>
              <a:rPr lang="en-US" b="1" dirty="0">
                <a:solidFill>
                  <a:schemeClr val="bg1"/>
                </a:solidFill>
              </a:rPr>
              <a:t>Waiting period </a:t>
            </a:r>
            <a:br>
              <a:rPr lang="en-US" b="1" dirty="0">
                <a:solidFill>
                  <a:schemeClr val="bg1"/>
                </a:solidFill>
              </a:rPr>
            </a:br>
            <a:r>
              <a:rPr lang="en-US" b="1" dirty="0">
                <a:solidFill>
                  <a:schemeClr val="bg1"/>
                </a:solidFill>
              </a:rPr>
              <a:t>When compensation payable</a:t>
            </a:r>
            <a:r>
              <a:rPr lang="en-US" b="1" u="sng" dirty="0">
                <a:solidFill>
                  <a:schemeClr val="bg1"/>
                </a:solidFill>
              </a:rPr>
              <a:t> </a:t>
            </a:r>
            <a:br>
              <a:rPr lang="en-US" sz="3200" b="1" u="sng" dirty="0">
                <a:solidFill>
                  <a:srgbClr val="002060"/>
                </a:solidFill>
              </a:rPr>
            </a:br>
            <a:endParaRPr lang="en-US" sz="3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52400" y="1828800"/>
            <a:ext cx="8629650" cy="5029200"/>
          </a:xfrm>
        </p:spPr>
        <p:txBody>
          <a:bodyPr>
            <a:normAutofit/>
          </a:bodyPr>
          <a:lstStyle/>
          <a:p>
            <a:pPr marL="0" indent="0" eaLnBrk="1" hangingPunct="1">
              <a:buFontTx/>
              <a:buNone/>
              <a:defRPr/>
            </a:pPr>
            <a:endParaRPr lang="en-US" sz="3200" b="1" dirty="0">
              <a:solidFill>
                <a:schemeClr val="tx1"/>
              </a:solidFill>
            </a:endParaRPr>
          </a:p>
          <a:p>
            <a:pPr marL="0" indent="0" eaLnBrk="1" hangingPunct="1">
              <a:buFontTx/>
              <a:buNone/>
              <a:defRPr/>
            </a:pPr>
            <a:endParaRPr lang="en-US" sz="800" b="1" dirty="0">
              <a:solidFill>
                <a:schemeClr val="tx1"/>
              </a:solidFill>
            </a:endParaRPr>
          </a:p>
          <a:p>
            <a:pPr eaLnBrk="1" hangingPunct="1">
              <a:defRPr/>
            </a:pPr>
            <a:r>
              <a:rPr lang="en-US" sz="2800" b="1" dirty="0">
                <a:solidFill>
                  <a:schemeClr val="tx1"/>
                </a:solidFill>
              </a:rPr>
              <a:t>In a broken period of incapacity, it is acceptable to use the last day of the pay week in which the waiting period is exceeded as the first day of compensability (MOP box 22).</a:t>
            </a:r>
          </a:p>
          <a:p>
            <a:pPr marL="0" indent="0" eaLnBrk="1" hangingPunct="1">
              <a:buNone/>
              <a:defRPr/>
            </a:pPr>
            <a:endParaRPr lang="en-US" sz="1200" b="1" dirty="0">
              <a:solidFill>
                <a:schemeClr val="tx1"/>
              </a:solidFill>
            </a:endParaRPr>
          </a:p>
          <a:p>
            <a:pPr eaLnBrk="1" hangingPunct="1">
              <a:defRPr/>
            </a:pPr>
            <a:r>
              <a:rPr lang="en-US" sz="2800" b="1" dirty="0">
                <a:solidFill>
                  <a:schemeClr val="tx1"/>
                </a:solidFill>
              </a:rPr>
              <a:t>The waiting period is payable when lost earnings have exceeded 2 x AWW (AWW method), or accrued benefits exceed 2 x WCR (Comp Rate method).  </a:t>
            </a:r>
          </a:p>
          <a:p>
            <a:pPr eaLnBrk="1" hangingPunct="1">
              <a:defRPr/>
            </a:pPr>
            <a:endParaRPr lang="en-US" sz="2800" b="1" dirty="0">
              <a:solidFill>
                <a:schemeClr val="tx1"/>
              </a:solidFill>
            </a:endParaRPr>
          </a:p>
          <a:p>
            <a:pPr eaLnBrk="1" hangingPunct="1">
              <a:defRPr/>
            </a:pPr>
            <a:endParaRPr lang="en-US" b="1" dirty="0">
              <a:solidFill>
                <a:schemeClr val="tx1"/>
              </a:solidFill>
            </a:endParaRPr>
          </a:p>
          <a:p>
            <a:pPr>
              <a:defRPr/>
            </a:pPr>
            <a:endParaRPr lang="en-US" sz="2600" b="1" dirty="0"/>
          </a:p>
          <a:p>
            <a:pPr marL="457200" lvl="1" indent="0" eaLnBrk="1" hangingPunct="1">
              <a:buNone/>
              <a:defRPr/>
            </a:pPr>
            <a:endParaRPr lang="en-US" sz="800" dirty="0"/>
          </a:p>
          <a:p>
            <a:pPr marL="0" indent="0" eaLnBrk="1" hangingPunct="1">
              <a:buFontTx/>
              <a:buNone/>
              <a:defRPr/>
            </a:pPr>
            <a:endParaRPr lang="en-US" dirty="0"/>
          </a:p>
        </p:txBody>
      </p:sp>
      <p:sp>
        <p:nvSpPr>
          <p:cNvPr id="6146" name="Rectangle 2"/>
          <p:cNvSpPr>
            <a:spLocks noGrp="1" noChangeArrowheads="1"/>
          </p:cNvSpPr>
          <p:nvPr>
            <p:ph type="title"/>
          </p:nvPr>
        </p:nvSpPr>
        <p:spPr>
          <a:xfrm>
            <a:off x="-12290" y="457200"/>
            <a:ext cx="9144000" cy="1143000"/>
          </a:xfrm>
        </p:spPr>
        <p:txBody>
          <a:bodyPr>
            <a:normAutofit fontScale="90000"/>
          </a:bodyPr>
          <a:lstStyle/>
          <a:p>
            <a:pPr eaLnBrk="1" hangingPunct="1"/>
            <a:r>
              <a:rPr lang="en-US" b="1" dirty="0">
                <a:solidFill>
                  <a:schemeClr val="bg1"/>
                </a:solidFill>
              </a:rPr>
              <a:t>Waiting period </a:t>
            </a:r>
            <a:br>
              <a:rPr lang="en-US" b="1" dirty="0">
                <a:solidFill>
                  <a:schemeClr val="bg1"/>
                </a:solidFill>
              </a:rPr>
            </a:br>
            <a:r>
              <a:rPr lang="en-US" b="1" dirty="0">
                <a:solidFill>
                  <a:schemeClr val="bg1"/>
                </a:solidFill>
              </a:rPr>
              <a:t>When compensation payable</a:t>
            </a:r>
            <a:r>
              <a:rPr lang="en-US" b="1" u="sng" dirty="0">
                <a:solidFill>
                  <a:schemeClr val="bg1"/>
                </a:solidFill>
              </a:rPr>
              <a:t> </a:t>
            </a:r>
            <a:br>
              <a:rPr lang="en-US" sz="3200" b="1" u="sng" dirty="0">
                <a:solidFill>
                  <a:srgbClr val="002060"/>
                </a:solidFill>
              </a:rPr>
            </a:br>
            <a:endParaRPr lang="en-US" sz="3500" dirty="0"/>
          </a:p>
        </p:txBody>
      </p:sp>
    </p:spTree>
    <p:extLst>
      <p:ext uri="{BB962C8B-B14F-4D97-AF65-F5344CB8AC3E}">
        <p14:creationId xmlns:p14="http://schemas.microsoft.com/office/powerpoint/2010/main" val="1710969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457200" y="2286000"/>
            <a:ext cx="8077200" cy="4267200"/>
          </a:xfrm>
        </p:spPr>
        <p:txBody>
          <a:bodyPr>
            <a:normAutofit/>
          </a:bodyPr>
          <a:lstStyle/>
          <a:p>
            <a:pPr>
              <a:defRPr/>
            </a:pPr>
            <a:r>
              <a:rPr lang="en-US" sz="2800" b="1" dirty="0">
                <a:solidFill>
                  <a:schemeClr val="tx1"/>
                </a:solidFill>
              </a:rPr>
              <a:t>Example: </a:t>
            </a:r>
          </a:p>
          <a:p>
            <a:pPr marL="0" indent="0">
              <a:buNone/>
              <a:defRPr/>
            </a:pPr>
            <a:endParaRPr lang="en-US" sz="800" b="1" dirty="0">
              <a:solidFill>
                <a:schemeClr val="tx1"/>
              </a:solidFill>
            </a:endParaRPr>
          </a:p>
          <a:p>
            <a:pPr lvl="1">
              <a:defRPr/>
            </a:pPr>
            <a:r>
              <a:rPr lang="en-US" sz="2800" b="1" dirty="0">
                <a:solidFill>
                  <a:schemeClr val="tx1"/>
                </a:solidFill>
              </a:rPr>
              <a:t>DOI 3/14/16 – RTW limited duty</a:t>
            </a:r>
          </a:p>
          <a:p>
            <a:pPr marL="301943" lvl="1" indent="0">
              <a:buNone/>
              <a:defRPr/>
            </a:pPr>
            <a:endParaRPr lang="en-US" sz="800" b="1" dirty="0">
              <a:solidFill>
                <a:schemeClr val="tx1"/>
              </a:solidFill>
            </a:endParaRPr>
          </a:p>
          <a:p>
            <a:pPr lvl="1">
              <a:defRPr/>
            </a:pPr>
            <a:r>
              <a:rPr lang="en-US" sz="2800" b="1" dirty="0">
                <a:solidFill>
                  <a:schemeClr val="tx1"/>
                </a:solidFill>
              </a:rPr>
              <a:t>Pay period Sunday – Saturday</a:t>
            </a:r>
          </a:p>
          <a:p>
            <a:pPr lvl="1">
              <a:defRPr/>
            </a:pPr>
            <a:endParaRPr lang="en-US" sz="800" b="1" dirty="0">
              <a:solidFill>
                <a:schemeClr val="tx1"/>
              </a:solidFill>
            </a:endParaRPr>
          </a:p>
          <a:p>
            <a:pPr lvl="1">
              <a:defRPr/>
            </a:pPr>
            <a:r>
              <a:rPr lang="en-US" sz="2800" b="1" dirty="0">
                <a:solidFill>
                  <a:schemeClr val="tx1"/>
                </a:solidFill>
              </a:rPr>
              <a:t>Pre-injury AWW $750 / WCR $500.00</a:t>
            </a:r>
          </a:p>
          <a:p>
            <a:pPr marL="301943" lvl="1" indent="0">
              <a:buNone/>
              <a:defRPr/>
            </a:pPr>
            <a:endParaRPr lang="en-US" sz="800" b="1" dirty="0">
              <a:solidFill>
                <a:schemeClr val="tx1"/>
              </a:solidFill>
            </a:endParaRPr>
          </a:p>
          <a:p>
            <a:pPr lvl="1">
              <a:defRPr/>
            </a:pPr>
            <a:r>
              <a:rPr lang="en-US" sz="2800" b="1" dirty="0">
                <a:solidFill>
                  <a:schemeClr val="tx1"/>
                </a:solidFill>
              </a:rPr>
              <a:t>Post-injury actual earnings $450 / WCR $300.00</a:t>
            </a:r>
          </a:p>
          <a:p>
            <a:pPr marL="301943" lvl="1" indent="0">
              <a:buNone/>
              <a:defRPr/>
            </a:pPr>
            <a:endParaRPr lang="en-US" sz="800" b="1" dirty="0">
              <a:solidFill>
                <a:schemeClr val="tx1"/>
              </a:solidFill>
            </a:endParaRPr>
          </a:p>
          <a:p>
            <a:pPr lvl="1">
              <a:defRPr/>
            </a:pPr>
            <a:r>
              <a:rPr lang="en-US" sz="2800" b="1" dirty="0">
                <a:solidFill>
                  <a:schemeClr val="tx1"/>
                </a:solidFill>
              </a:rPr>
              <a:t>Partial rate = ($750.00 - $450.00) x 2/3 = $200.00</a:t>
            </a:r>
          </a:p>
          <a:p>
            <a:pPr lvl="1">
              <a:defRPr/>
            </a:pPr>
            <a:endParaRPr lang="en-US" dirty="0"/>
          </a:p>
        </p:txBody>
      </p:sp>
      <p:sp>
        <p:nvSpPr>
          <p:cNvPr id="9218" name="Title 1"/>
          <p:cNvSpPr>
            <a:spLocks noGrp="1"/>
          </p:cNvSpPr>
          <p:nvPr>
            <p:ph type="title"/>
          </p:nvPr>
        </p:nvSpPr>
        <p:spPr>
          <a:xfrm>
            <a:off x="228600" y="381000"/>
            <a:ext cx="8686800" cy="1371600"/>
          </a:xfrm>
        </p:spPr>
        <p:txBody>
          <a:bodyPr>
            <a:normAutofit fontScale="90000"/>
          </a:bodyPr>
          <a:lstStyle/>
          <a:p>
            <a:r>
              <a:rPr lang="en-US" b="1" dirty="0"/>
              <a:t>Waiting period; when compensation payable </a:t>
            </a:r>
            <a:br>
              <a:rPr lang="en-US" sz="3500" dirty="0"/>
            </a:br>
            <a:endParaRPr lang="en-US" sz="3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0" y="1905000"/>
            <a:ext cx="8763000" cy="5105400"/>
          </a:xfrm>
        </p:spPr>
        <p:txBody>
          <a:bodyPr>
            <a:normAutofit/>
          </a:bodyPr>
          <a:lstStyle/>
          <a:p>
            <a:pPr>
              <a:defRPr/>
            </a:pPr>
            <a:endParaRPr lang="en-US" sz="2600" b="1" dirty="0">
              <a:solidFill>
                <a:schemeClr val="tx1"/>
              </a:solidFill>
            </a:endParaRPr>
          </a:p>
          <a:p>
            <a:pPr>
              <a:defRPr/>
            </a:pPr>
            <a:r>
              <a:rPr lang="en-US" sz="2800" b="1" dirty="0">
                <a:solidFill>
                  <a:schemeClr val="tx1"/>
                </a:solidFill>
                <a:effectLst>
                  <a:outerShdw blurRad="38100" dist="38100" dir="2700000" algn="tl">
                    <a:srgbClr val="000000">
                      <a:alpha val="43137"/>
                    </a:srgbClr>
                  </a:outerShdw>
                </a:effectLst>
              </a:rPr>
              <a:t>AWW=$750.00  WCR=$500.00</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sz="800" dirty="0"/>
          </a:p>
          <a:p>
            <a:pPr>
              <a:defRPr/>
            </a:pPr>
            <a:r>
              <a:rPr lang="en-US" sz="2400" b="1" dirty="0">
                <a:solidFill>
                  <a:schemeClr val="tx1"/>
                </a:solidFill>
              </a:rPr>
              <a:t>First day of compensability (MOP Box 22): 4/2/16</a:t>
            </a:r>
          </a:p>
          <a:p>
            <a:pPr marL="0" indent="0">
              <a:buFontTx/>
              <a:buNone/>
              <a:defRPr/>
            </a:pPr>
            <a:endParaRPr lang="en-US" dirty="0"/>
          </a:p>
          <a:p>
            <a:pPr marL="457200" lvl="1" indent="0">
              <a:buFontTx/>
              <a:buNone/>
              <a:defRPr/>
            </a:pPr>
            <a:endParaRPr lang="en-US" dirty="0"/>
          </a:p>
          <a:p>
            <a:pPr lvl="1">
              <a:defRPr/>
            </a:pPr>
            <a:endParaRPr lang="en-US" dirty="0"/>
          </a:p>
        </p:txBody>
      </p:sp>
      <p:sp>
        <p:nvSpPr>
          <p:cNvPr id="10242" name="Title 1"/>
          <p:cNvSpPr>
            <a:spLocks noGrp="1"/>
          </p:cNvSpPr>
          <p:nvPr>
            <p:ph type="title"/>
          </p:nvPr>
        </p:nvSpPr>
        <p:spPr>
          <a:xfrm>
            <a:off x="0" y="381000"/>
            <a:ext cx="9144000" cy="1371600"/>
          </a:xfrm>
        </p:spPr>
        <p:txBody>
          <a:bodyPr>
            <a:normAutofit fontScale="90000"/>
          </a:bodyPr>
          <a:lstStyle/>
          <a:p>
            <a:r>
              <a:rPr lang="en-US" b="1" dirty="0"/>
              <a:t>Waiting period; when compensation payable (AWW Method)</a:t>
            </a:r>
            <a:br>
              <a:rPr lang="en-US" sz="3500" dirty="0"/>
            </a:br>
            <a:endParaRPr lang="en-US" sz="3500" dirty="0"/>
          </a:p>
        </p:txBody>
      </p:sp>
      <p:graphicFrame>
        <p:nvGraphicFramePr>
          <p:cNvPr id="2" name="Table 1"/>
          <p:cNvGraphicFramePr>
            <a:graphicFrameLocks noGrp="1"/>
          </p:cNvGraphicFramePr>
          <p:nvPr>
            <p:extLst>
              <p:ext uri="{D42A27DB-BD31-4B8C-83A1-F6EECF244321}">
                <p14:modId xmlns:p14="http://schemas.microsoft.com/office/powerpoint/2010/main" val="3487814967"/>
              </p:ext>
            </p:extLst>
          </p:nvPr>
        </p:nvGraphicFramePr>
        <p:xfrm>
          <a:off x="152400" y="3048000"/>
          <a:ext cx="8610600" cy="2804080"/>
        </p:xfrm>
        <a:graphic>
          <a:graphicData uri="http://schemas.openxmlformats.org/drawingml/2006/table">
            <a:tbl>
              <a:tblPr firstRow="1" bandRow="1">
                <a:tableStyleId>{5940675A-B579-460E-94D1-54222C63F5DA}</a:tableStyleId>
              </a:tblPr>
              <a:tblGrid>
                <a:gridCol w="1435100">
                  <a:extLst>
                    <a:ext uri="{9D8B030D-6E8A-4147-A177-3AD203B41FA5}">
                      <a16:colId xmlns:a16="http://schemas.microsoft.com/office/drawing/2014/main" val="20000"/>
                    </a:ext>
                  </a:extLst>
                </a:gridCol>
                <a:gridCol w="1435100">
                  <a:extLst>
                    <a:ext uri="{9D8B030D-6E8A-4147-A177-3AD203B41FA5}">
                      <a16:colId xmlns:a16="http://schemas.microsoft.com/office/drawing/2014/main" val="20001"/>
                    </a:ext>
                  </a:extLst>
                </a:gridCol>
                <a:gridCol w="1435100">
                  <a:extLst>
                    <a:ext uri="{9D8B030D-6E8A-4147-A177-3AD203B41FA5}">
                      <a16:colId xmlns:a16="http://schemas.microsoft.com/office/drawing/2014/main" val="20002"/>
                    </a:ext>
                  </a:extLst>
                </a:gridCol>
                <a:gridCol w="1435100">
                  <a:extLst>
                    <a:ext uri="{9D8B030D-6E8A-4147-A177-3AD203B41FA5}">
                      <a16:colId xmlns:a16="http://schemas.microsoft.com/office/drawing/2014/main" val="20003"/>
                    </a:ext>
                  </a:extLst>
                </a:gridCol>
                <a:gridCol w="1435100">
                  <a:extLst>
                    <a:ext uri="{9D8B030D-6E8A-4147-A177-3AD203B41FA5}">
                      <a16:colId xmlns:a16="http://schemas.microsoft.com/office/drawing/2014/main" val="20004"/>
                    </a:ext>
                  </a:extLst>
                </a:gridCol>
                <a:gridCol w="1435100">
                  <a:extLst>
                    <a:ext uri="{9D8B030D-6E8A-4147-A177-3AD203B41FA5}">
                      <a16:colId xmlns:a16="http://schemas.microsoft.com/office/drawing/2014/main" val="20005"/>
                    </a:ext>
                  </a:extLst>
                </a:gridCol>
              </a:tblGrid>
              <a:tr h="1188704">
                <a:tc>
                  <a:txBody>
                    <a:bodyPr/>
                    <a:lstStyle/>
                    <a:p>
                      <a:pPr algn="ctr"/>
                      <a:endParaRPr lang="en-US" sz="1800" b="1" dirty="0"/>
                    </a:p>
                    <a:p>
                      <a:pPr algn="ctr"/>
                      <a:endParaRPr lang="en-US" sz="1800" b="1" dirty="0"/>
                    </a:p>
                    <a:p>
                      <a:pPr algn="ctr"/>
                      <a:r>
                        <a:rPr lang="en-US" sz="1800" b="1" dirty="0"/>
                        <a:t>Pay</a:t>
                      </a:r>
                    </a:p>
                    <a:p>
                      <a:pPr algn="ctr"/>
                      <a:r>
                        <a:rPr lang="en-US" sz="1800" b="1" dirty="0"/>
                        <a:t>Period</a:t>
                      </a:r>
                    </a:p>
                  </a:txBody>
                  <a:tcPr marT="45712" marB="45712"/>
                </a:tc>
                <a:tc>
                  <a:txBody>
                    <a:bodyPr/>
                    <a:lstStyle/>
                    <a:p>
                      <a:pPr algn="ctr"/>
                      <a:endParaRPr lang="en-US" sz="1800" b="1" dirty="0"/>
                    </a:p>
                    <a:p>
                      <a:pPr algn="ctr"/>
                      <a:endParaRPr lang="en-US" sz="1800" b="1" dirty="0"/>
                    </a:p>
                    <a:p>
                      <a:pPr algn="ctr"/>
                      <a:endParaRPr lang="en-US" sz="1800" b="1" dirty="0"/>
                    </a:p>
                    <a:p>
                      <a:pPr algn="ctr"/>
                      <a:r>
                        <a:rPr lang="en-US" sz="1800" b="1" dirty="0"/>
                        <a:t>AWW</a:t>
                      </a:r>
                      <a:endParaRPr lang="en-US" sz="1800" b="1" dirty="0">
                        <a:solidFill>
                          <a:schemeClr val="tx1"/>
                        </a:solidFill>
                      </a:endParaRPr>
                    </a:p>
                  </a:txBody>
                  <a:tcPr marT="45712" marB="45712"/>
                </a:tc>
                <a:tc>
                  <a:txBody>
                    <a:bodyPr/>
                    <a:lstStyle/>
                    <a:p>
                      <a:pPr algn="ctr"/>
                      <a:endParaRPr lang="en-US" sz="1800" b="1" dirty="0"/>
                    </a:p>
                    <a:p>
                      <a:pPr algn="ctr"/>
                      <a:endParaRPr lang="en-US" sz="1800" b="1" dirty="0"/>
                    </a:p>
                    <a:p>
                      <a:pPr algn="ctr"/>
                      <a:endParaRPr lang="en-US" sz="1800" b="1" dirty="0"/>
                    </a:p>
                    <a:p>
                      <a:pPr algn="ctr"/>
                      <a:r>
                        <a:rPr lang="en-US" sz="1800" b="1" dirty="0"/>
                        <a:t>Earnings</a:t>
                      </a:r>
                      <a:endParaRPr lang="en-US" sz="1800" b="1" dirty="0">
                        <a:solidFill>
                          <a:schemeClr val="tx1"/>
                        </a:solidFill>
                      </a:endParaRPr>
                    </a:p>
                  </a:txBody>
                  <a:tcPr marT="45712" marB="45712"/>
                </a:tc>
                <a:tc>
                  <a:txBody>
                    <a:bodyPr/>
                    <a:lstStyle/>
                    <a:p>
                      <a:pPr algn="ctr"/>
                      <a:endParaRPr lang="en-US" sz="1800" b="1" dirty="0"/>
                    </a:p>
                    <a:p>
                      <a:pPr algn="ctr"/>
                      <a:endParaRPr lang="en-US" sz="1800" b="1" dirty="0"/>
                    </a:p>
                    <a:p>
                      <a:pPr algn="ctr"/>
                      <a:r>
                        <a:rPr lang="en-US" sz="1800" b="1" dirty="0"/>
                        <a:t>Lost Earnings</a:t>
                      </a:r>
                      <a:endParaRPr lang="en-US" sz="1800" b="1" dirty="0">
                        <a:solidFill>
                          <a:schemeClr val="tx1"/>
                        </a:solidFill>
                      </a:endParaRPr>
                    </a:p>
                  </a:txBody>
                  <a:tcPr marT="45712" marB="45712"/>
                </a:tc>
                <a:tc>
                  <a:txBody>
                    <a:bodyPr/>
                    <a:lstStyle/>
                    <a:p>
                      <a:pPr algn="ctr"/>
                      <a:endParaRPr lang="en-US" sz="1800" b="1" dirty="0">
                        <a:solidFill>
                          <a:schemeClr val="tx1"/>
                        </a:solidFill>
                      </a:endParaRPr>
                    </a:p>
                    <a:p>
                      <a:pPr algn="ctr"/>
                      <a:r>
                        <a:rPr lang="en-US" sz="1800" b="1" dirty="0">
                          <a:solidFill>
                            <a:schemeClr val="tx1"/>
                          </a:solidFill>
                        </a:rPr>
                        <a:t>Cumulative</a:t>
                      </a:r>
                    </a:p>
                    <a:p>
                      <a:pPr algn="ctr"/>
                      <a:r>
                        <a:rPr lang="en-US" sz="1800" b="1" dirty="0">
                          <a:solidFill>
                            <a:schemeClr val="tx1"/>
                          </a:solidFill>
                        </a:rPr>
                        <a:t>Lost</a:t>
                      </a:r>
                    </a:p>
                    <a:p>
                      <a:pPr algn="ctr"/>
                      <a:r>
                        <a:rPr lang="en-US" sz="1800" b="1" dirty="0">
                          <a:solidFill>
                            <a:schemeClr val="tx1"/>
                          </a:solidFill>
                        </a:rPr>
                        <a:t>Earnings</a:t>
                      </a:r>
                    </a:p>
                  </a:txBody>
                  <a:tcPr marT="45712" marB="45712"/>
                </a:tc>
                <a:tc>
                  <a:txBody>
                    <a:bodyPr/>
                    <a:lstStyle/>
                    <a:p>
                      <a:pPr algn="ctr"/>
                      <a:endParaRPr lang="en-US" sz="1800" b="1" dirty="0">
                        <a:solidFill>
                          <a:schemeClr val="tx1"/>
                        </a:solidFill>
                      </a:endParaRPr>
                    </a:p>
                    <a:p>
                      <a:pPr algn="ctr"/>
                      <a:endParaRPr lang="en-US" sz="1800" b="1" dirty="0">
                        <a:solidFill>
                          <a:schemeClr val="tx1"/>
                        </a:solidFill>
                      </a:endParaRPr>
                    </a:p>
                  </a:txBody>
                  <a:tcPr marT="45712" marB="45712"/>
                </a:tc>
                <a:extLst>
                  <a:ext uri="{0D108BD9-81ED-4DB2-BD59-A6C34878D82A}">
                    <a16:rowId xmlns:a16="http://schemas.microsoft.com/office/drawing/2014/main" val="10000"/>
                  </a:ext>
                </a:extLst>
              </a:tr>
              <a:tr h="370765">
                <a:tc>
                  <a:txBody>
                    <a:bodyPr/>
                    <a:lstStyle/>
                    <a:p>
                      <a:pPr algn="ctr"/>
                      <a:r>
                        <a:rPr lang="en-US" sz="2000" b="1" dirty="0"/>
                        <a:t>3/13-3/19/16</a:t>
                      </a:r>
                    </a:p>
                  </a:txBody>
                  <a:tcPr marT="45712" marB="45712">
                    <a:solidFill>
                      <a:schemeClr val="accent1">
                        <a:lumMod val="20000"/>
                        <a:lumOff val="80000"/>
                      </a:schemeClr>
                    </a:solidFill>
                  </a:tcPr>
                </a:tc>
                <a:tc>
                  <a:txBody>
                    <a:bodyPr/>
                    <a:lstStyle/>
                    <a:p>
                      <a:pPr algn="ctr"/>
                      <a:r>
                        <a:rPr lang="en-US" sz="2000" b="1" dirty="0"/>
                        <a:t>750.00</a:t>
                      </a:r>
                    </a:p>
                  </a:txBody>
                  <a:tcPr marT="45712" marB="45712">
                    <a:solidFill>
                      <a:schemeClr val="accent1">
                        <a:lumMod val="20000"/>
                        <a:lumOff val="80000"/>
                      </a:schemeClr>
                    </a:solidFill>
                  </a:tcPr>
                </a:tc>
                <a:tc>
                  <a:txBody>
                    <a:bodyPr/>
                    <a:lstStyle/>
                    <a:p>
                      <a:pPr algn="ctr"/>
                      <a:r>
                        <a:rPr lang="en-US" sz="2000" b="1" dirty="0"/>
                        <a:t>450.00</a:t>
                      </a:r>
                    </a:p>
                  </a:txBody>
                  <a:tcPr marT="45712" marB="45712">
                    <a:solidFill>
                      <a:schemeClr val="accent1">
                        <a:lumMod val="20000"/>
                        <a:lumOff val="80000"/>
                      </a:schemeClr>
                    </a:solidFill>
                  </a:tcPr>
                </a:tc>
                <a:tc>
                  <a:txBody>
                    <a:bodyPr/>
                    <a:lstStyle/>
                    <a:p>
                      <a:pPr algn="ctr"/>
                      <a:r>
                        <a:rPr lang="en-US" sz="2000" b="1" dirty="0"/>
                        <a:t>300.00</a:t>
                      </a:r>
                    </a:p>
                  </a:txBody>
                  <a:tcPr marT="45712" marB="45712">
                    <a:solidFill>
                      <a:schemeClr val="accent1">
                        <a:lumMod val="20000"/>
                        <a:lumOff val="80000"/>
                      </a:schemeClr>
                    </a:solidFill>
                  </a:tcPr>
                </a:tc>
                <a:tc>
                  <a:txBody>
                    <a:bodyPr/>
                    <a:lstStyle/>
                    <a:p>
                      <a:pPr algn="ctr"/>
                      <a:r>
                        <a:rPr lang="en-US" sz="2000" b="1" dirty="0"/>
                        <a:t>300.00</a:t>
                      </a:r>
                    </a:p>
                  </a:txBody>
                  <a:tcPr marT="45712" marB="45712">
                    <a:solidFill>
                      <a:schemeClr val="accent1">
                        <a:lumMod val="20000"/>
                        <a:lumOff val="80000"/>
                      </a:schemeClr>
                    </a:solidFill>
                  </a:tcPr>
                </a:tc>
                <a:tc>
                  <a:txBody>
                    <a:bodyPr/>
                    <a:lstStyle/>
                    <a:p>
                      <a:pPr algn="ctr"/>
                      <a:endParaRPr lang="en-US" sz="2000" b="1" dirty="0"/>
                    </a:p>
                  </a:txBody>
                  <a:tcPr marT="45712" marB="45712">
                    <a:solidFill>
                      <a:schemeClr val="accent1">
                        <a:lumMod val="20000"/>
                        <a:lumOff val="80000"/>
                      </a:schemeClr>
                    </a:solidFill>
                  </a:tcPr>
                </a:tc>
                <a:extLst>
                  <a:ext uri="{0D108BD9-81ED-4DB2-BD59-A6C34878D82A}">
                    <a16:rowId xmlns:a16="http://schemas.microsoft.com/office/drawing/2014/main" val="10001"/>
                  </a:ext>
                </a:extLst>
              </a:tr>
              <a:tr h="370765">
                <a:tc>
                  <a:txBody>
                    <a:bodyPr/>
                    <a:lstStyle/>
                    <a:p>
                      <a:pPr algn="ctr"/>
                      <a:r>
                        <a:rPr lang="en-US" sz="2000" b="1" dirty="0"/>
                        <a:t>3/20-3/26/16</a:t>
                      </a:r>
                    </a:p>
                  </a:txBody>
                  <a:tcPr marT="45712" marB="45712"/>
                </a:tc>
                <a:tc>
                  <a:txBody>
                    <a:bodyPr/>
                    <a:lstStyle/>
                    <a:p>
                      <a:pPr algn="ctr"/>
                      <a:r>
                        <a:rPr lang="en-US" sz="2000" b="1"/>
                        <a:t>750.00</a:t>
                      </a:r>
                      <a:endParaRPr lang="en-US" sz="2000" b="1" dirty="0"/>
                    </a:p>
                  </a:txBody>
                  <a:tcPr marT="45712" marB="45712"/>
                </a:tc>
                <a:tc>
                  <a:txBody>
                    <a:bodyPr/>
                    <a:lstStyle/>
                    <a:p>
                      <a:pPr algn="ctr"/>
                      <a:r>
                        <a:rPr lang="en-US" sz="2000" b="1"/>
                        <a:t>450.00</a:t>
                      </a:r>
                      <a:endParaRPr lang="en-US" sz="2000" b="1" dirty="0"/>
                    </a:p>
                  </a:txBody>
                  <a:tcPr marT="45712" marB="45712"/>
                </a:tc>
                <a:tc>
                  <a:txBody>
                    <a:bodyPr/>
                    <a:lstStyle/>
                    <a:p>
                      <a:pPr algn="ctr"/>
                      <a:r>
                        <a:rPr lang="en-US" sz="2000" b="1"/>
                        <a:t>300.00</a:t>
                      </a:r>
                      <a:endParaRPr lang="en-US" sz="2000" b="1" dirty="0"/>
                    </a:p>
                  </a:txBody>
                  <a:tcPr marT="45712" marB="45712"/>
                </a:tc>
                <a:tc>
                  <a:txBody>
                    <a:bodyPr/>
                    <a:lstStyle/>
                    <a:p>
                      <a:pPr algn="ctr"/>
                      <a:r>
                        <a:rPr lang="en-US" sz="2000" b="1" dirty="0"/>
                        <a:t>600.00</a:t>
                      </a:r>
                    </a:p>
                  </a:txBody>
                  <a:tcPr marT="45712" marB="45712"/>
                </a:tc>
                <a:tc>
                  <a:txBody>
                    <a:bodyPr/>
                    <a:lstStyle/>
                    <a:p>
                      <a:pPr algn="ctr"/>
                      <a:endParaRPr lang="en-US" sz="2000" b="1" dirty="0"/>
                    </a:p>
                  </a:txBody>
                  <a:tcPr marT="45712" marB="45712"/>
                </a:tc>
                <a:extLst>
                  <a:ext uri="{0D108BD9-81ED-4DB2-BD59-A6C34878D82A}">
                    <a16:rowId xmlns:a16="http://schemas.microsoft.com/office/drawing/2014/main" val="10002"/>
                  </a:ext>
                </a:extLst>
              </a:tr>
              <a:tr h="370765">
                <a:tc>
                  <a:txBody>
                    <a:bodyPr/>
                    <a:lstStyle/>
                    <a:p>
                      <a:pPr algn="ctr"/>
                      <a:r>
                        <a:rPr lang="en-US" sz="2000" b="1" dirty="0"/>
                        <a:t>3/27-4/2/16</a:t>
                      </a:r>
                    </a:p>
                  </a:txBody>
                  <a:tcPr marT="45712" marB="45712">
                    <a:solidFill>
                      <a:schemeClr val="accent1">
                        <a:lumMod val="20000"/>
                        <a:lumOff val="80000"/>
                      </a:schemeClr>
                    </a:solidFill>
                  </a:tcPr>
                </a:tc>
                <a:tc>
                  <a:txBody>
                    <a:bodyPr/>
                    <a:lstStyle/>
                    <a:p>
                      <a:pPr algn="ctr"/>
                      <a:r>
                        <a:rPr lang="en-US" sz="2000" b="1" dirty="0"/>
                        <a:t>750.00</a:t>
                      </a:r>
                    </a:p>
                  </a:txBody>
                  <a:tcPr marT="45712" marB="45712">
                    <a:solidFill>
                      <a:schemeClr val="accent1">
                        <a:lumMod val="20000"/>
                        <a:lumOff val="80000"/>
                      </a:schemeClr>
                    </a:solidFill>
                  </a:tcPr>
                </a:tc>
                <a:tc>
                  <a:txBody>
                    <a:bodyPr/>
                    <a:lstStyle/>
                    <a:p>
                      <a:pPr algn="ctr"/>
                      <a:r>
                        <a:rPr lang="en-US" sz="2000" b="1" dirty="0"/>
                        <a:t>450.00</a:t>
                      </a:r>
                    </a:p>
                  </a:txBody>
                  <a:tcPr marT="45712" marB="45712">
                    <a:solidFill>
                      <a:schemeClr val="accent1">
                        <a:lumMod val="20000"/>
                        <a:lumOff val="80000"/>
                      </a:schemeClr>
                    </a:solidFill>
                  </a:tcPr>
                </a:tc>
                <a:tc>
                  <a:txBody>
                    <a:bodyPr/>
                    <a:lstStyle/>
                    <a:p>
                      <a:pPr algn="ctr"/>
                      <a:r>
                        <a:rPr lang="en-US" sz="2000" b="1"/>
                        <a:t>300.00</a:t>
                      </a:r>
                      <a:endParaRPr lang="en-US" sz="2000" b="1" dirty="0"/>
                    </a:p>
                  </a:txBody>
                  <a:tcPr marT="45712" marB="45712">
                    <a:solidFill>
                      <a:schemeClr val="accent1">
                        <a:lumMod val="20000"/>
                        <a:lumOff val="80000"/>
                      </a:schemeClr>
                    </a:solidFill>
                  </a:tcPr>
                </a:tc>
                <a:tc>
                  <a:txBody>
                    <a:bodyPr/>
                    <a:lstStyle/>
                    <a:p>
                      <a:pPr algn="ctr"/>
                      <a:r>
                        <a:rPr lang="en-US" sz="2200" b="1" dirty="0">
                          <a:solidFill>
                            <a:srgbClr val="FF0000"/>
                          </a:solidFill>
                        </a:rPr>
                        <a:t>900.00</a:t>
                      </a:r>
                    </a:p>
                  </a:txBody>
                  <a:tcPr marT="45712" marB="45712">
                    <a:solidFill>
                      <a:schemeClr val="accent1">
                        <a:lumMod val="20000"/>
                        <a:lumOff val="80000"/>
                      </a:schemeClr>
                    </a:solidFill>
                  </a:tcPr>
                </a:tc>
                <a:tc>
                  <a:txBody>
                    <a:bodyPr/>
                    <a:lstStyle/>
                    <a:p>
                      <a:pPr algn="ctr"/>
                      <a:r>
                        <a:rPr lang="en-US" sz="2200" b="1" dirty="0">
                          <a:solidFill>
                            <a:srgbClr val="FF0000"/>
                          </a:solidFill>
                        </a:rPr>
                        <a:t>WP MET</a:t>
                      </a:r>
                    </a:p>
                  </a:txBody>
                  <a:tcPr marT="45712" marB="45712">
                    <a:solidFill>
                      <a:schemeClr val="accent1">
                        <a:lumMod val="20000"/>
                        <a:lumOff val="80000"/>
                      </a:schemeClr>
                    </a:solidFill>
                  </a:tcPr>
                </a:tc>
                <a:extLst>
                  <a:ext uri="{0D108BD9-81ED-4DB2-BD59-A6C34878D82A}">
                    <a16:rowId xmlns:a16="http://schemas.microsoft.com/office/drawing/2014/main" val="10003"/>
                  </a:ext>
                </a:extLst>
              </a:tr>
              <a:tr h="370765">
                <a:tc>
                  <a:txBody>
                    <a:bodyPr/>
                    <a:lstStyle/>
                    <a:p>
                      <a:pPr algn="ctr"/>
                      <a:r>
                        <a:rPr lang="en-US" sz="2000" b="1" dirty="0"/>
                        <a:t>4/3-4/9/16</a:t>
                      </a:r>
                    </a:p>
                  </a:txBody>
                  <a:tcPr marT="45712" marB="45712"/>
                </a:tc>
                <a:tc>
                  <a:txBody>
                    <a:bodyPr/>
                    <a:lstStyle/>
                    <a:p>
                      <a:pPr algn="ctr"/>
                      <a:r>
                        <a:rPr lang="en-US" sz="2000" b="1" dirty="0"/>
                        <a:t>750.00</a:t>
                      </a:r>
                    </a:p>
                  </a:txBody>
                  <a:tcPr marT="45712" marB="45712"/>
                </a:tc>
                <a:tc>
                  <a:txBody>
                    <a:bodyPr/>
                    <a:lstStyle/>
                    <a:p>
                      <a:pPr algn="ctr"/>
                      <a:r>
                        <a:rPr lang="en-US" sz="2000" b="1" dirty="0"/>
                        <a:t>450.00</a:t>
                      </a:r>
                    </a:p>
                  </a:txBody>
                  <a:tcPr marT="45712" marB="45712"/>
                </a:tc>
                <a:tc>
                  <a:txBody>
                    <a:bodyPr/>
                    <a:lstStyle/>
                    <a:p>
                      <a:pPr algn="ctr"/>
                      <a:r>
                        <a:rPr lang="en-US" sz="2000" b="1" dirty="0"/>
                        <a:t>300.00</a:t>
                      </a:r>
                    </a:p>
                  </a:txBody>
                  <a:tcPr marT="45712" marB="45712"/>
                </a:tc>
                <a:tc>
                  <a:txBody>
                    <a:bodyPr/>
                    <a:lstStyle/>
                    <a:p>
                      <a:pPr algn="ctr"/>
                      <a:r>
                        <a:rPr lang="en-US" sz="2000" b="1" dirty="0"/>
                        <a:t>1200.00</a:t>
                      </a:r>
                    </a:p>
                  </a:txBody>
                  <a:tcPr marT="45712" marB="45712"/>
                </a:tc>
                <a:tc>
                  <a:txBody>
                    <a:bodyPr/>
                    <a:lstStyle/>
                    <a:p>
                      <a:pPr algn="ctr"/>
                      <a:endParaRPr lang="en-US" sz="2000" b="1" dirty="0"/>
                    </a:p>
                  </a:txBody>
                  <a:tcPr marT="45712" marB="45712"/>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10" end="10"/>
                                            </p:txEl>
                                          </p:spTgt>
                                        </p:tgtEl>
                                        <p:attrNameLst>
                                          <p:attrName>style.visibility</p:attrName>
                                        </p:attrNameLst>
                                      </p:cBhvr>
                                      <p:to>
                                        <p:strVal val="visible"/>
                                      </p:to>
                                    </p:set>
                                    <p:anim calcmode="lin" valueType="num">
                                      <p:cBhvr additive="base">
                                        <p:cTn id="7" dur="500" fill="hold"/>
                                        <p:tgtEl>
                                          <p:spTgt spid="6147">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609600" y="2156337"/>
            <a:ext cx="7408333" cy="4667250"/>
          </a:xfrm>
        </p:spPr>
        <p:txBody>
          <a:bodyPr>
            <a:normAutofit/>
          </a:bodyPr>
          <a:lstStyle/>
          <a:p>
            <a:pPr>
              <a:defRPr/>
            </a:pPr>
            <a:r>
              <a:rPr lang="en-US" sz="2800" b="1" dirty="0">
                <a:solidFill>
                  <a:schemeClr val="tx1"/>
                </a:solidFill>
              </a:rPr>
              <a:t>AWW=$750.00  </a:t>
            </a:r>
            <a:r>
              <a:rPr lang="en-US" sz="2800" b="1" dirty="0">
                <a:solidFill>
                  <a:schemeClr val="tx1"/>
                </a:solidFill>
                <a:effectLst>
                  <a:outerShdw blurRad="38100" dist="38100" dir="2700000" algn="tl">
                    <a:srgbClr val="000000">
                      <a:alpha val="43137"/>
                    </a:srgbClr>
                  </a:outerShdw>
                </a:effectLst>
              </a:rPr>
              <a:t>WCR=$500.00</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marL="0" indent="0">
              <a:buNone/>
              <a:defRPr/>
            </a:pPr>
            <a:endParaRPr lang="en-US" sz="400" dirty="0"/>
          </a:p>
          <a:p>
            <a:pPr>
              <a:defRPr/>
            </a:pPr>
            <a:endParaRPr lang="en-US" sz="2400" b="1" dirty="0">
              <a:solidFill>
                <a:schemeClr val="tx1"/>
              </a:solidFill>
            </a:endParaRPr>
          </a:p>
          <a:p>
            <a:pPr>
              <a:defRPr/>
            </a:pPr>
            <a:r>
              <a:rPr lang="en-US" sz="2400" b="1" dirty="0">
                <a:solidFill>
                  <a:schemeClr val="tx1"/>
                </a:solidFill>
              </a:rPr>
              <a:t>First day of compensability (MOP Box 22): 4/2/16</a:t>
            </a:r>
          </a:p>
          <a:p>
            <a:pPr marL="0" indent="0">
              <a:buFontTx/>
              <a:buNone/>
              <a:defRPr/>
            </a:pPr>
            <a:endParaRPr lang="en-US" dirty="0"/>
          </a:p>
          <a:p>
            <a:pPr marL="457200" lvl="1" indent="0">
              <a:buFontTx/>
              <a:buNone/>
              <a:defRPr/>
            </a:pPr>
            <a:endParaRPr lang="en-US" dirty="0"/>
          </a:p>
          <a:p>
            <a:pPr lvl="1">
              <a:defRPr/>
            </a:pPr>
            <a:endParaRPr lang="en-US" dirty="0"/>
          </a:p>
        </p:txBody>
      </p:sp>
      <p:sp>
        <p:nvSpPr>
          <p:cNvPr id="10242" name="Title 1"/>
          <p:cNvSpPr>
            <a:spLocks noGrp="1"/>
          </p:cNvSpPr>
          <p:nvPr>
            <p:ph type="title"/>
          </p:nvPr>
        </p:nvSpPr>
        <p:spPr>
          <a:xfrm>
            <a:off x="0" y="381000"/>
            <a:ext cx="9144000" cy="1371600"/>
          </a:xfrm>
        </p:spPr>
        <p:txBody>
          <a:bodyPr>
            <a:normAutofit fontScale="90000"/>
          </a:bodyPr>
          <a:lstStyle/>
          <a:p>
            <a:r>
              <a:rPr lang="en-US" b="1" dirty="0"/>
              <a:t>Waiting period; when compensation payable (WCR Method)</a:t>
            </a:r>
            <a:br>
              <a:rPr lang="en-US" sz="3500" dirty="0"/>
            </a:br>
            <a:endParaRPr lang="en-US" sz="3500" dirty="0"/>
          </a:p>
        </p:txBody>
      </p:sp>
      <p:graphicFrame>
        <p:nvGraphicFramePr>
          <p:cNvPr id="2" name="Table 1"/>
          <p:cNvGraphicFramePr>
            <a:graphicFrameLocks noGrp="1"/>
          </p:cNvGraphicFramePr>
          <p:nvPr>
            <p:extLst>
              <p:ext uri="{D42A27DB-BD31-4B8C-83A1-F6EECF244321}">
                <p14:modId xmlns:p14="http://schemas.microsoft.com/office/powerpoint/2010/main" val="1949091556"/>
              </p:ext>
            </p:extLst>
          </p:nvPr>
        </p:nvGraphicFramePr>
        <p:xfrm>
          <a:off x="1219200" y="2819400"/>
          <a:ext cx="6096000" cy="280408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1188704">
                <a:tc>
                  <a:txBody>
                    <a:bodyPr/>
                    <a:lstStyle/>
                    <a:p>
                      <a:pPr algn="ctr"/>
                      <a:endParaRPr lang="en-US" sz="1800" b="1" dirty="0"/>
                    </a:p>
                    <a:p>
                      <a:pPr algn="ctr"/>
                      <a:endParaRPr lang="en-US" sz="1800" b="1" dirty="0"/>
                    </a:p>
                    <a:p>
                      <a:pPr algn="ctr"/>
                      <a:r>
                        <a:rPr lang="en-US" sz="1800" b="1" dirty="0"/>
                        <a:t>Pay</a:t>
                      </a:r>
                    </a:p>
                    <a:p>
                      <a:pPr algn="ctr"/>
                      <a:r>
                        <a:rPr lang="en-US" sz="1800" b="1" dirty="0"/>
                        <a:t>Period</a:t>
                      </a:r>
                    </a:p>
                  </a:txBody>
                  <a:tcPr marT="45712" marB="45712"/>
                </a:tc>
                <a:tc>
                  <a:txBody>
                    <a:bodyPr/>
                    <a:lstStyle/>
                    <a:p>
                      <a:pPr algn="ctr"/>
                      <a:endParaRPr lang="en-US" sz="1800" b="1" dirty="0"/>
                    </a:p>
                    <a:p>
                      <a:pPr algn="ctr"/>
                      <a:r>
                        <a:rPr lang="en-US" sz="1800" b="1" dirty="0"/>
                        <a:t>Partial Weekly Benefit Rate</a:t>
                      </a:r>
                      <a:endParaRPr lang="en-US" sz="1800" b="1" dirty="0">
                        <a:solidFill>
                          <a:schemeClr val="tx1"/>
                        </a:solidFill>
                      </a:endParaRPr>
                    </a:p>
                  </a:txBody>
                  <a:tcPr marT="45712" marB="45712"/>
                </a:tc>
                <a:tc>
                  <a:txBody>
                    <a:bodyPr/>
                    <a:lstStyle/>
                    <a:p>
                      <a:pPr algn="ctr"/>
                      <a:r>
                        <a:rPr lang="en-US" sz="1800" b="1" dirty="0"/>
                        <a:t>Cumulative Partial Weekly Benefit Rate</a:t>
                      </a:r>
                      <a:endParaRPr lang="en-US" sz="1800" b="1" dirty="0">
                        <a:solidFill>
                          <a:schemeClr val="tx1"/>
                        </a:solidFill>
                      </a:endParaRPr>
                    </a:p>
                  </a:txBody>
                  <a:tcPr marT="45712" marB="45712"/>
                </a:tc>
                <a:tc>
                  <a:txBody>
                    <a:bodyPr/>
                    <a:lstStyle/>
                    <a:p>
                      <a:pPr algn="ctr"/>
                      <a:endParaRPr lang="en-US" sz="1800" b="1" dirty="0"/>
                    </a:p>
                  </a:txBody>
                  <a:tcPr marT="45712" marB="45712"/>
                </a:tc>
                <a:extLst>
                  <a:ext uri="{0D108BD9-81ED-4DB2-BD59-A6C34878D82A}">
                    <a16:rowId xmlns:a16="http://schemas.microsoft.com/office/drawing/2014/main" val="10000"/>
                  </a:ext>
                </a:extLst>
              </a:tr>
              <a:tr h="370765">
                <a:tc>
                  <a:txBody>
                    <a:bodyPr/>
                    <a:lstStyle/>
                    <a:p>
                      <a:pPr algn="ctr"/>
                      <a:r>
                        <a:rPr lang="en-US" sz="2000" b="1" dirty="0"/>
                        <a:t>3/13-3/19/16</a:t>
                      </a:r>
                    </a:p>
                  </a:txBody>
                  <a:tcPr marT="45712" marB="45712">
                    <a:solidFill>
                      <a:schemeClr val="accent1">
                        <a:lumMod val="20000"/>
                        <a:lumOff val="80000"/>
                      </a:schemeClr>
                    </a:solidFill>
                  </a:tcPr>
                </a:tc>
                <a:tc>
                  <a:txBody>
                    <a:bodyPr/>
                    <a:lstStyle/>
                    <a:p>
                      <a:pPr algn="ctr"/>
                      <a:r>
                        <a:rPr lang="en-US" sz="2000" b="1" dirty="0"/>
                        <a:t>200.00</a:t>
                      </a:r>
                    </a:p>
                  </a:txBody>
                  <a:tcPr marT="45712" marB="45712">
                    <a:solidFill>
                      <a:schemeClr val="accent1">
                        <a:lumMod val="20000"/>
                        <a:lumOff val="80000"/>
                      </a:schemeClr>
                    </a:solidFill>
                  </a:tcPr>
                </a:tc>
                <a:tc>
                  <a:txBody>
                    <a:bodyPr/>
                    <a:lstStyle/>
                    <a:p>
                      <a:pPr algn="ctr"/>
                      <a:r>
                        <a:rPr lang="en-US" sz="2000" b="1" dirty="0"/>
                        <a:t>200.00</a:t>
                      </a:r>
                    </a:p>
                  </a:txBody>
                  <a:tcPr marT="45712" marB="45712">
                    <a:solidFill>
                      <a:schemeClr val="accent1">
                        <a:lumMod val="20000"/>
                        <a:lumOff val="80000"/>
                      </a:schemeClr>
                    </a:solidFill>
                  </a:tcPr>
                </a:tc>
                <a:tc>
                  <a:txBody>
                    <a:bodyPr/>
                    <a:lstStyle/>
                    <a:p>
                      <a:pPr algn="ctr"/>
                      <a:endParaRPr lang="en-US" sz="2000" b="1" dirty="0"/>
                    </a:p>
                  </a:txBody>
                  <a:tcPr marT="45712" marB="45712">
                    <a:solidFill>
                      <a:schemeClr val="accent1">
                        <a:lumMod val="20000"/>
                        <a:lumOff val="80000"/>
                      </a:schemeClr>
                    </a:solidFill>
                  </a:tcPr>
                </a:tc>
                <a:extLst>
                  <a:ext uri="{0D108BD9-81ED-4DB2-BD59-A6C34878D82A}">
                    <a16:rowId xmlns:a16="http://schemas.microsoft.com/office/drawing/2014/main" val="10001"/>
                  </a:ext>
                </a:extLst>
              </a:tr>
              <a:tr h="370765">
                <a:tc>
                  <a:txBody>
                    <a:bodyPr/>
                    <a:lstStyle/>
                    <a:p>
                      <a:pPr algn="ctr"/>
                      <a:r>
                        <a:rPr lang="en-US" sz="2000" b="1" dirty="0"/>
                        <a:t>3/20-3/26/16</a:t>
                      </a:r>
                    </a:p>
                  </a:txBody>
                  <a:tcPr marT="45712" marB="45712"/>
                </a:tc>
                <a:tc>
                  <a:txBody>
                    <a:bodyPr/>
                    <a:lstStyle/>
                    <a:p>
                      <a:pPr algn="ctr"/>
                      <a:r>
                        <a:rPr lang="en-US" sz="2000" b="1" dirty="0"/>
                        <a:t>200.00</a:t>
                      </a:r>
                    </a:p>
                  </a:txBody>
                  <a:tcPr marT="45712" marB="45712"/>
                </a:tc>
                <a:tc>
                  <a:txBody>
                    <a:bodyPr/>
                    <a:lstStyle/>
                    <a:p>
                      <a:pPr algn="ctr"/>
                      <a:r>
                        <a:rPr lang="en-US" sz="2000" b="1" dirty="0"/>
                        <a:t>400.00</a:t>
                      </a:r>
                    </a:p>
                  </a:txBody>
                  <a:tcPr marT="45712" marB="45712"/>
                </a:tc>
                <a:tc>
                  <a:txBody>
                    <a:bodyPr/>
                    <a:lstStyle/>
                    <a:p>
                      <a:pPr algn="ctr"/>
                      <a:endParaRPr lang="en-US" sz="2000" b="1" dirty="0"/>
                    </a:p>
                  </a:txBody>
                  <a:tcPr marT="45712" marB="45712"/>
                </a:tc>
                <a:extLst>
                  <a:ext uri="{0D108BD9-81ED-4DB2-BD59-A6C34878D82A}">
                    <a16:rowId xmlns:a16="http://schemas.microsoft.com/office/drawing/2014/main" val="10002"/>
                  </a:ext>
                </a:extLst>
              </a:tr>
              <a:tr h="370765">
                <a:tc>
                  <a:txBody>
                    <a:bodyPr/>
                    <a:lstStyle/>
                    <a:p>
                      <a:pPr algn="ctr"/>
                      <a:r>
                        <a:rPr lang="en-US" sz="2000" b="1" dirty="0"/>
                        <a:t>3/27-4/2/16</a:t>
                      </a:r>
                    </a:p>
                  </a:txBody>
                  <a:tcPr marT="45712" marB="45712">
                    <a:solidFill>
                      <a:schemeClr val="accent1">
                        <a:lumMod val="20000"/>
                        <a:lumOff val="80000"/>
                      </a:schemeClr>
                    </a:solidFill>
                  </a:tcPr>
                </a:tc>
                <a:tc>
                  <a:txBody>
                    <a:bodyPr/>
                    <a:lstStyle/>
                    <a:p>
                      <a:pPr algn="ctr"/>
                      <a:r>
                        <a:rPr lang="en-US" sz="2000" b="1" dirty="0"/>
                        <a:t>200.00</a:t>
                      </a:r>
                    </a:p>
                  </a:txBody>
                  <a:tcPr marT="45712" marB="45712">
                    <a:solidFill>
                      <a:schemeClr val="accent1">
                        <a:lumMod val="20000"/>
                        <a:lumOff val="80000"/>
                      </a:schemeClr>
                    </a:solidFill>
                  </a:tcPr>
                </a:tc>
                <a:tc>
                  <a:txBody>
                    <a:bodyPr/>
                    <a:lstStyle/>
                    <a:p>
                      <a:pPr algn="ctr"/>
                      <a:r>
                        <a:rPr lang="en-US" sz="2200" b="1" dirty="0">
                          <a:solidFill>
                            <a:srgbClr val="FF0000"/>
                          </a:solidFill>
                        </a:rPr>
                        <a:t>600.00</a:t>
                      </a:r>
                    </a:p>
                  </a:txBody>
                  <a:tcPr marT="45712" marB="45712">
                    <a:solidFill>
                      <a:schemeClr val="accent1">
                        <a:lumMod val="20000"/>
                        <a:lumOff val="80000"/>
                      </a:schemeClr>
                    </a:solidFill>
                  </a:tcPr>
                </a:tc>
                <a:tc>
                  <a:txBody>
                    <a:bodyPr/>
                    <a:lstStyle/>
                    <a:p>
                      <a:pPr algn="ctr"/>
                      <a:r>
                        <a:rPr lang="en-US" sz="2200" b="1" dirty="0">
                          <a:solidFill>
                            <a:srgbClr val="FF0000"/>
                          </a:solidFill>
                        </a:rPr>
                        <a:t>WP MET</a:t>
                      </a:r>
                    </a:p>
                  </a:txBody>
                  <a:tcPr marT="45712" marB="45712">
                    <a:solidFill>
                      <a:schemeClr val="accent1">
                        <a:lumMod val="20000"/>
                        <a:lumOff val="80000"/>
                      </a:schemeClr>
                    </a:solidFill>
                  </a:tcPr>
                </a:tc>
                <a:extLst>
                  <a:ext uri="{0D108BD9-81ED-4DB2-BD59-A6C34878D82A}">
                    <a16:rowId xmlns:a16="http://schemas.microsoft.com/office/drawing/2014/main" val="10003"/>
                  </a:ext>
                </a:extLst>
              </a:tr>
              <a:tr h="370765">
                <a:tc>
                  <a:txBody>
                    <a:bodyPr/>
                    <a:lstStyle/>
                    <a:p>
                      <a:pPr algn="ctr"/>
                      <a:r>
                        <a:rPr lang="en-US" sz="2000" b="1" dirty="0"/>
                        <a:t>4/3-4/9/16</a:t>
                      </a:r>
                    </a:p>
                  </a:txBody>
                  <a:tcPr marT="45712" marB="45712"/>
                </a:tc>
                <a:tc>
                  <a:txBody>
                    <a:bodyPr/>
                    <a:lstStyle/>
                    <a:p>
                      <a:pPr algn="ctr"/>
                      <a:r>
                        <a:rPr lang="en-US" sz="2000" b="1" dirty="0"/>
                        <a:t>200.00</a:t>
                      </a:r>
                    </a:p>
                  </a:txBody>
                  <a:tcPr marT="45712" marB="45712"/>
                </a:tc>
                <a:tc>
                  <a:txBody>
                    <a:bodyPr/>
                    <a:lstStyle/>
                    <a:p>
                      <a:pPr algn="ctr"/>
                      <a:r>
                        <a:rPr lang="en-US" sz="2000" b="1" dirty="0"/>
                        <a:t>800.00</a:t>
                      </a:r>
                    </a:p>
                  </a:txBody>
                  <a:tcPr marT="45712" marB="45712"/>
                </a:tc>
                <a:tc>
                  <a:txBody>
                    <a:bodyPr/>
                    <a:lstStyle/>
                    <a:p>
                      <a:pPr algn="ctr"/>
                      <a:endParaRPr lang="en-US" sz="2000" b="1" dirty="0"/>
                    </a:p>
                  </a:txBody>
                  <a:tcPr marT="45712" marB="45712"/>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17643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9" end="9"/>
                                            </p:txEl>
                                          </p:spTgt>
                                        </p:tgtEl>
                                        <p:attrNameLst>
                                          <p:attrName>style.visibility</p:attrName>
                                        </p:attrNameLst>
                                      </p:cBhvr>
                                      <p:to>
                                        <p:strVal val="visible"/>
                                      </p:to>
                                    </p:set>
                                    <p:anim calcmode="lin" valueType="num">
                                      <p:cBhvr additive="base">
                                        <p:cTn id="7" dur="500" fill="hold"/>
                                        <p:tgtEl>
                                          <p:spTgt spid="614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3934</TotalTime>
  <Words>3281</Words>
  <Application>Microsoft Office PowerPoint</Application>
  <PresentationFormat>On-screen Show (4:3)</PresentationFormat>
  <Paragraphs>628</Paragraphs>
  <Slides>44</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Candara</vt:lpstr>
      <vt:lpstr>Symbol</vt:lpstr>
      <vt:lpstr>Wingdings</vt:lpstr>
      <vt:lpstr>Waveform</vt:lpstr>
      <vt:lpstr>PowerPoint Presentation</vt:lpstr>
      <vt:lpstr>Payment with Prejudice </vt:lpstr>
      <vt:lpstr>PowerPoint Presentation</vt:lpstr>
      <vt:lpstr>Section 204: Waiting period; when compensation payable  </vt:lpstr>
      <vt:lpstr>Waiting period  When compensation payable  </vt:lpstr>
      <vt:lpstr>Waiting period  When compensation payable  </vt:lpstr>
      <vt:lpstr>Waiting period; when compensation payable  </vt:lpstr>
      <vt:lpstr>Waiting period; when compensation payable (AWW Method) </vt:lpstr>
      <vt:lpstr>Waiting period; when compensation payable (WCR Method) </vt:lpstr>
      <vt:lpstr>Waiting period; when compensation payable  </vt:lpstr>
      <vt:lpstr>Waiting period – when payable  (AWW Method)</vt:lpstr>
      <vt:lpstr>Waiting period – when payable  (WCR Method) </vt:lpstr>
      <vt:lpstr>Benefit payment  Section 205 and Rule 1.1</vt:lpstr>
      <vt:lpstr>Benefit payment Section 205 and Rule 8.4</vt:lpstr>
      <vt:lpstr>Discontinuance or reduction of payments  Section 205.9 and Rule 8.11</vt:lpstr>
      <vt:lpstr>Discontinuance or reduction of payments  Section 205.9</vt:lpstr>
      <vt:lpstr>Discontinuance or reduction of payments  Section 205.9 and Rule 8.15</vt:lpstr>
      <vt:lpstr>Discontinuance or reduction of payments Examples </vt:lpstr>
      <vt:lpstr>Discontinuance or reduction of payments Examples (continued)</vt:lpstr>
      <vt:lpstr>Discontinuance or reduction of payments Examples (continued)</vt:lpstr>
      <vt:lpstr>How Do We Discontinue?</vt:lpstr>
      <vt:lpstr>Maximum benefit levels Section 211</vt:lpstr>
      <vt:lpstr>Compensation for total incapacity Section 212</vt:lpstr>
      <vt:lpstr>Title 39-A, Section 212 Compensation for Total Incapacity</vt:lpstr>
      <vt:lpstr>Title 39-A, Section 213 Compensation for Partial Incapacity</vt:lpstr>
      <vt:lpstr>Compensation for partial incapacity Section 213 and Rule 8.8</vt:lpstr>
      <vt:lpstr>Compensation for partial incapacity Section 213 and Rule 8.8</vt:lpstr>
      <vt:lpstr>Modifications from Total to  Partial or Partial to Total</vt:lpstr>
      <vt:lpstr>Modifications from Total to  Partial or Partial to Total</vt:lpstr>
      <vt:lpstr>Modifications from Total to  Partial or Partial to Total</vt:lpstr>
      <vt:lpstr>Modifications from Total to  Partial or Partial to Total</vt:lpstr>
      <vt:lpstr>Modifications from Total to  Partial or Partial to Total</vt:lpstr>
      <vt:lpstr>Modifications from Total to  Partial or Partial to Total</vt:lpstr>
      <vt:lpstr>Compensation for partial incapacity Section 213 and Rule 8.8</vt:lpstr>
      <vt:lpstr>Modifications from Total to  Partial or Partial to Total</vt:lpstr>
      <vt:lpstr>Modifications from Total to  Partial or Partial to Total</vt:lpstr>
      <vt:lpstr>Waiting period; when compensation payable  </vt:lpstr>
      <vt:lpstr>Specific Loss Benefits Section 212.3 </vt:lpstr>
      <vt:lpstr>Specific Loss - example</vt:lpstr>
      <vt:lpstr>Recovery of Overpayments</vt:lpstr>
      <vt:lpstr>Earnings Offsets Sick Pay vs Vacation/PTO</vt:lpstr>
      <vt:lpstr>Coordination of Benefits Section 221</vt:lpstr>
      <vt:lpstr>Coordination of Benefits Section 221</vt:lpstr>
      <vt:lpstr> </vt:lpstr>
    </vt:vector>
  </TitlesOfParts>
  <Company>State of Maine, DAFS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Paid Indemnity Benefits</dc:title>
  <dc:creator>SOM Admin</dc:creator>
  <cp:lastModifiedBy>Hogan, Joseph</cp:lastModifiedBy>
  <cp:revision>352</cp:revision>
  <cp:lastPrinted>2017-04-03T18:05:23Z</cp:lastPrinted>
  <dcterms:created xsi:type="dcterms:W3CDTF">2011-10-17T12:10:39Z</dcterms:created>
  <dcterms:modified xsi:type="dcterms:W3CDTF">2023-08-03T12:12:57Z</dcterms:modified>
</cp:coreProperties>
</file>