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37" r:id="rId1"/>
  </p:sldMasterIdLst>
  <p:notesMasterIdLst>
    <p:notesMasterId r:id="rId28"/>
  </p:notesMasterIdLst>
  <p:sldIdLst>
    <p:sldId id="256" r:id="rId2"/>
    <p:sldId id="392" r:id="rId3"/>
    <p:sldId id="278" r:id="rId4"/>
    <p:sldId id="270" r:id="rId5"/>
    <p:sldId id="271" r:id="rId6"/>
    <p:sldId id="272" r:id="rId7"/>
    <p:sldId id="273" r:id="rId8"/>
    <p:sldId id="274" r:id="rId9"/>
    <p:sldId id="262" r:id="rId10"/>
    <p:sldId id="263" r:id="rId11"/>
    <p:sldId id="264" r:id="rId12"/>
    <p:sldId id="381" r:id="rId13"/>
    <p:sldId id="400" r:id="rId14"/>
    <p:sldId id="394" r:id="rId15"/>
    <p:sldId id="395" r:id="rId16"/>
    <p:sldId id="401" r:id="rId17"/>
    <p:sldId id="406" r:id="rId18"/>
    <p:sldId id="405" r:id="rId19"/>
    <p:sldId id="396" r:id="rId20"/>
    <p:sldId id="402" r:id="rId21"/>
    <p:sldId id="397" r:id="rId22"/>
    <p:sldId id="403" r:id="rId23"/>
    <p:sldId id="398" r:id="rId24"/>
    <p:sldId id="404" r:id="rId25"/>
    <p:sldId id="399" r:id="rId26"/>
    <p:sldId id="407"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556821-D630-4E28-9EB8-725A545F1CFE}" v="952" dt="2026-02-05T14:44:50.1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29" autoAdjust="0"/>
    <p:restoredTop sz="94660"/>
  </p:normalViewPr>
  <p:slideViewPr>
    <p:cSldViewPr snapToGrid="0">
      <p:cViewPr varScale="1">
        <p:scale>
          <a:sx n="105" d="100"/>
          <a:sy n="105" d="100"/>
        </p:scale>
        <p:origin x="852"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row-Mortelliti, Jennifer" userId="938db8ee-1745-4993-babd-c98f0d655562" providerId="ADAL" clId="{F7070B98-155F-441C-8371-721291F5770E}"/>
    <pc:docChg chg="undo custSel addSld delSld modSld sldOrd">
      <pc:chgData name="Harrow-Mortelliti, Jennifer" userId="938db8ee-1745-4993-babd-c98f0d655562" providerId="ADAL" clId="{F7070B98-155F-441C-8371-721291F5770E}" dt="2026-02-05T13:17:58.953" v="9270" actId="1076"/>
      <pc:docMkLst>
        <pc:docMk/>
      </pc:docMkLst>
      <pc:sldChg chg="addSp delSp modSp mod addAnim delAnim delDesignElem">
        <pc:chgData name="Harrow-Mortelliti, Jennifer" userId="938db8ee-1745-4993-babd-c98f0d655562" providerId="ADAL" clId="{F7070B98-155F-441C-8371-721291F5770E}" dt="2026-01-20T17:17:02.920" v="1240" actId="478"/>
        <pc:sldMkLst>
          <pc:docMk/>
          <pc:sldMk cId="592026374" sldId="256"/>
        </pc:sldMkLst>
        <pc:spChg chg="mod">
          <ac:chgData name="Harrow-Mortelliti, Jennifer" userId="938db8ee-1745-4993-babd-c98f0d655562" providerId="ADAL" clId="{F7070B98-155F-441C-8371-721291F5770E}" dt="2026-01-20T15:22:46.665" v="529" actId="207"/>
          <ac:spMkLst>
            <pc:docMk/>
            <pc:sldMk cId="592026374" sldId="256"/>
            <ac:spMk id="2" creationId="{60A2540A-A7E8-D159-BF08-AB1E371D1CC3}"/>
          </ac:spMkLst>
        </pc:spChg>
        <pc:grpChg chg="add del">
          <ac:chgData name="Harrow-Mortelliti, Jennifer" userId="938db8ee-1745-4993-babd-c98f0d655562" providerId="ADAL" clId="{F7070B98-155F-441C-8371-721291F5770E}" dt="2026-01-20T15:21:57.774" v="527"/>
          <ac:grpSpMkLst>
            <pc:docMk/>
            <pc:sldMk cId="592026374" sldId="256"/>
            <ac:grpSpMk id="34" creationId="{0C5EAE72-3D24-4A03-9BDF-FBE8C100AF82}"/>
          </ac:grpSpMkLst>
        </pc:grpChg>
        <pc:picChg chg="add del">
          <ac:chgData name="Harrow-Mortelliti, Jennifer" userId="938db8ee-1745-4993-babd-c98f0d655562" providerId="ADAL" clId="{F7070B98-155F-441C-8371-721291F5770E}" dt="2026-01-20T15:07:08.295" v="493" actId="478"/>
          <ac:picMkLst>
            <pc:docMk/>
            <pc:sldMk cId="592026374" sldId="256"/>
            <ac:picMk id="4" creationId="{1D737BA4-EEC6-D5B5-BA4E-1C1C1541230D}"/>
          </ac:picMkLst>
        </pc:picChg>
      </pc:sldChg>
      <pc:sldChg chg="addSp delSp modSp mod delDesignElem">
        <pc:chgData name="Harrow-Mortelliti, Jennifer" userId="938db8ee-1745-4993-babd-c98f0d655562" providerId="ADAL" clId="{F7070B98-155F-441C-8371-721291F5770E}" dt="2026-01-20T19:13:49.197" v="3570" actId="122"/>
        <pc:sldMkLst>
          <pc:docMk/>
          <pc:sldMk cId="3941253714" sldId="262"/>
        </pc:sldMkLst>
        <pc:spChg chg="mod">
          <ac:chgData name="Harrow-Mortelliti, Jennifer" userId="938db8ee-1745-4993-babd-c98f0d655562" providerId="ADAL" clId="{F7070B98-155F-441C-8371-721291F5770E}" dt="2026-01-20T19:13:49.197" v="3570" actId="122"/>
          <ac:spMkLst>
            <pc:docMk/>
            <pc:sldMk cId="3941253714" sldId="262"/>
            <ac:spMk id="2" creationId="{C2EA6E72-9691-64BF-7064-68327D8DF298}"/>
          </ac:spMkLst>
        </pc:spChg>
        <pc:spChg chg="add del">
          <ac:chgData name="Harrow-Mortelliti, Jennifer" userId="938db8ee-1745-4993-babd-c98f0d655562" providerId="ADAL" clId="{F7070B98-155F-441C-8371-721291F5770E}" dt="2026-01-20T15:21:57.774" v="527"/>
          <ac:spMkLst>
            <pc:docMk/>
            <pc:sldMk cId="3941253714" sldId="262"/>
            <ac:spMk id="8" creationId="{324E43EB-867C-4B35-9A5C-E435157C7297}"/>
          </ac:spMkLst>
        </pc:spChg>
        <pc:grpChg chg="add del">
          <ac:chgData name="Harrow-Mortelliti, Jennifer" userId="938db8ee-1745-4993-babd-c98f0d655562" providerId="ADAL" clId="{F7070B98-155F-441C-8371-721291F5770E}" dt="2026-01-20T15:21:57.774" v="527"/>
          <ac:grpSpMkLst>
            <pc:docMk/>
            <pc:sldMk cId="3941253714" sldId="262"/>
            <ac:grpSpMk id="10" creationId="{01B1A260-8A72-4E08-82CC-DB3DB0A49F35}"/>
          </ac:grpSpMkLst>
        </pc:grpChg>
      </pc:sldChg>
      <pc:sldChg chg="modSp">
        <pc:chgData name="Harrow-Mortelliti, Jennifer" userId="938db8ee-1745-4993-babd-c98f0d655562" providerId="ADAL" clId="{F7070B98-155F-441C-8371-721291F5770E}" dt="2026-01-20T19:15:37.805" v="3573" actId="20577"/>
        <pc:sldMkLst>
          <pc:docMk/>
          <pc:sldMk cId="2140084335" sldId="263"/>
        </pc:sldMkLst>
        <pc:spChg chg="mod">
          <ac:chgData name="Harrow-Mortelliti, Jennifer" userId="938db8ee-1745-4993-babd-c98f0d655562" providerId="ADAL" clId="{F7070B98-155F-441C-8371-721291F5770E}" dt="2026-01-20T19:15:37.805" v="3573" actId="20577"/>
          <ac:spMkLst>
            <pc:docMk/>
            <pc:sldMk cId="2140084335" sldId="263"/>
            <ac:spMk id="3" creationId="{279059DE-2CF9-B9E4-0643-2B82A8B133EF}"/>
          </ac:spMkLst>
        </pc:spChg>
      </pc:sldChg>
      <pc:sldChg chg="addSp delSp modSp mod delDesignElem">
        <pc:chgData name="Harrow-Mortelliti, Jennifer" userId="938db8ee-1745-4993-babd-c98f0d655562" providerId="ADAL" clId="{F7070B98-155F-441C-8371-721291F5770E}" dt="2026-01-22T12:59:40.836" v="7517" actId="27636"/>
        <pc:sldMkLst>
          <pc:docMk/>
          <pc:sldMk cId="2560634876" sldId="271"/>
        </pc:sldMkLst>
        <pc:spChg chg="mod">
          <ac:chgData name="Harrow-Mortelliti, Jennifer" userId="938db8ee-1745-4993-babd-c98f0d655562" providerId="ADAL" clId="{F7070B98-155F-441C-8371-721291F5770E}" dt="2026-01-20T19:13:57.427" v="3571" actId="122"/>
          <ac:spMkLst>
            <pc:docMk/>
            <pc:sldMk cId="2560634876" sldId="271"/>
            <ac:spMk id="2" creationId="{622081AA-2C75-4E2E-C3CB-2E2BB3F48154}"/>
          </ac:spMkLst>
        </pc:spChg>
        <pc:spChg chg="mod">
          <ac:chgData name="Harrow-Mortelliti, Jennifer" userId="938db8ee-1745-4993-babd-c98f0d655562" providerId="ADAL" clId="{F7070B98-155F-441C-8371-721291F5770E}" dt="2026-01-22T12:59:40.836" v="7517" actId="27636"/>
          <ac:spMkLst>
            <pc:docMk/>
            <pc:sldMk cId="2560634876" sldId="271"/>
            <ac:spMk id="3" creationId="{C3538706-8840-2DA8-4D91-92E7F706F63D}"/>
          </ac:spMkLst>
        </pc:spChg>
        <pc:spChg chg="add del">
          <ac:chgData name="Harrow-Mortelliti, Jennifer" userId="938db8ee-1745-4993-babd-c98f0d655562" providerId="ADAL" clId="{F7070B98-155F-441C-8371-721291F5770E}" dt="2026-01-20T15:21:57.774" v="527"/>
          <ac:spMkLst>
            <pc:docMk/>
            <pc:sldMk cId="2560634876" sldId="271"/>
            <ac:spMk id="8" creationId="{324E43EB-867C-4B35-9A5C-E435157C7297}"/>
          </ac:spMkLst>
        </pc:spChg>
        <pc:grpChg chg="add del">
          <ac:chgData name="Harrow-Mortelliti, Jennifer" userId="938db8ee-1745-4993-babd-c98f0d655562" providerId="ADAL" clId="{F7070B98-155F-441C-8371-721291F5770E}" dt="2026-01-20T15:21:57.774" v="527"/>
          <ac:grpSpMkLst>
            <pc:docMk/>
            <pc:sldMk cId="2560634876" sldId="271"/>
            <ac:grpSpMk id="10" creationId="{01B1A260-8A72-4E08-82CC-DB3DB0A49F35}"/>
          </ac:grpSpMkLst>
        </pc:grpChg>
      </pc:sldChg>
      <pc:sldChg chg="addSp delSp modSp mod modAnim delDesignElem">
        <pc:chgData name="Harrow-Mortelliti, Jennifer" userId="938db8ee-1745-4993-babd-c98f0d655562" providerId="ADAL" clId="{F7070B98-155F-441C-8371-721291F5770E}" dt="2026-01-22T13:02:41.097" v="7536" actId="5793"/>
        <pc:sldMkLst>
          <pc:docMk/>
          <pc:sldMk cId="879759492" sldId="273"/>
        </pc:sldMkLst>
        <pc:spChg chg="mod">
          <ac:chgData name="Harrow-Mortelliti, Jennifer" userId="938db8ee-1745-4993-babd-c98f0d655562" providerId="ADAL" clId="{F7070B98-155F-441C-8371-721291F5770E}" dt="2026-01-20T19:14:10.576" v="3572" actId="122"/>
          <ac:spMkLst>
            <pc:docMk/>
            <pc:sldMk cId="879759492" sldId="273"/>
            <ac:spMk id="2" creationId="{03825F6A-BEFA-789B-CA27-E38962379441}"/>
          </ac:spMkLst>
        </pc:spChg>
        <pc:spChg chg="mod">
          <ac:chgData name="Harrow-Mortelliti, Jennifer" userId="938db8ee-1745-4993-babd-c98f0d655562" providerId="ADAL" clId="{F7070B98-155F-441C-8371-721291F5770E}" dt="2026-01-22T13:02:41.097" v="7536" actId="5793"/>
          <ac:spMkLst>
            <pc:docMk/>
            <pc:sldMk cId="879759492" sldId="273"/>
            <ac:spMk id="3" creationId="{F1DC2406-6EC3-EEA0-4071-619FEC70159E}"/>
          </ac:spMkLst>
        </pc:spChg>
        <pc:spChg chg="add del">
          <ac:chgData name="Harrow-Mortelliti, Jennifer" userId="938db8ee-1745-4993-babd-c98f0d655562" providerId="ADAL" clId="{F7070B98-155F-441C-8371-721291F5770E}" dt="2026-01-20T15:21:57.774" v="527"/>
          <ac:spMkLst>
            <pc:docMk/>
            <pc:sldMk cId="879759492" sldId="273"/>
            <ac:spMk id="8" creationId="{324E43EB-867C-4B35-9A5C-E435157C7297}"/>
          </ac:spMkLst>
        </pc:spChg>
        <pc:grpChg chg="add del">
          <ac:chgData name="Harrow-Mortelliti, Jennifer" userId="938db8ee-1745-4993-babd-c98f0d655562" providerId="ADAL" clId="{F7070B98-155F-441C-8371-721291F5770E}" dt="2026-01-20T15:21:57.774" v="527"/>
          <ac:grpSpMkLst>
            <pc:docMk/>
            <pc:sldMk cId="879759492" sldId="273"/>
            <ac:grpSpMk id="10" creationId="{01B1A260-8A72-4E08-82CC-DB3DB0A49F35}"/>
          </ac:grpSpMkLst>
        </pc:grpChg>
      </pc:sldChg>
      <pc:sldChg chg="modSp mod">
        <pc:chgData name="Harrow-Mortelliti, Jennifer" userId="938db8ee-1745-4993-babd-c98f0d655562" providerId="ADAL" clId="{F7070B98-155F-441C-8371-721291F5770E}" dt="2026-01-20T15:20:55.726" v="514"/>
        <pc:sldMkLst>
          <pc:docMk/>
          <pc:sldMk cId="3039188121" sldId="278"/>
        </pc:sldMkLst>
        <pc:spChg chg="mod">
          <ac:chgData name="Harrow-Mortelliti, Jennifer" userId="938db8ee-1745-4993-babd-c98f0d655562" providerId="ADAL" clId="{F7070B98-155F-441C-8371-721291F5770E}" dt="2026-01-20T15:20:55.726" v="514"/>
          <ac:spMkLst>
            <pc:docMk/>
            <pc:sldMk cId="3039188121" sldId="278"/>
            <ac:spMk id="2" creationId="{1D91938C-64A5-7E6C-642D-A0884D6DFA93}"/>
          </ac:spMkLst>
        </pc:spChg>
      </pc:sldChg>
      <pc:sldChg chg="addSp delSp modSp add del mod setBg delAnim modAnim delDesignElem">
        <pc:chgData name="Harrow-Mortelliti, Jennifer" userId="938db8ee-1745-4993-babd-c98f0d655562" providerId="ADAL" clId="{F7070B98-155F-441C-8371-721291F5770E}" dt="2026-01-22T13:04:26.917" v="7538" actId="20577"/>
        <pc:sldMkLst>
          <pc:docMk/>
          <pc:sldMk cId="2152032507" sldId="381"/>
        </pc:sldMkLst>
        <pc:spChg chg="mod">
          <ac:chgData name="Harrow-Mortelliti, Jennifer" userId="938db8ee-1745-4993-babd-c98f0d655562" providerId="ADAL" clId="{F7070B98-155F-441C-8371-721291F5770E}" dt="2026-01-22T13:04:26.917" v="7538" actId="20577"/>
          <ac:spMkLst>
            <pc:docMk/>
            <pc:sldMk cId="2152032507" sldId="381"/>
            <ac:spMk id="2" creationId="{CE3426BC-4B00-F1C5-08F8-679914B9C792}"/>
          </ac:spMkLst>
        </pc:spChg>
        <pc:spChg chg="add mod">
          <ac:chgData name="Harrow-Mortelliti, Jennifer" userId="938db8ee-1745-4993-babd-c98f0d655562" providerId="ADAL" clId="{F7070B98-155F-441C-8371-721291F5770E}" dt="2026-01-20T18:52:11.560" v="3499" actId="20577"/>
          <ac:spMkLst>
            <pc:docMk/>
            <pc:sldMk cId="2152032507" sldId="381"/>
            <ac:spMk id="5" creationId="{3A7D5171-4EB6-B76B-1FE0-AE94F107F899}"/>
          </ac:spMkLst>
        </pc:spChg>
      </pc:sldChg>
      <pc:sldChg chg="addSp delSp modSp add mod modTransition modAnim delDesignElem">
        <pc:chgData name="Harrow-Mortelliti, Jennifer" userId="938db8ee-1745-4993-babd-c98f0d655562" providerId="ADAL" clId="{F7070B98-155F-441C-8371-721291F5770E}" dt="2026-02-05T13:17:58.953" v="9270" actId="1076"/>
        <pc:sldMkLst>
          <pc:docMk/>
          <pc:sldMk cId="3700420887" sldId="392"/>
        </pc:sldMkLst>
        <pc:spChg chg="add del mod">
          <ac:chgData name="Harrow-Mortelliti, Jennifer" userId="938db8ee-1745-4993-babd-c98f0d655562" providerId="ADAL" clId="{F7070B98-155F-441C-8371-721291F5770E}" dt="2026-01-20T16:58:21.431" v="1140" actId="1076"/>
          <ac:spMkLst>
            <pc:docMk/>
            <pc:sldMk cId="3700420887" sldId="392"/>
            <ac:spMk id="2" creationId="{D337EE03-B081-6039-4A0E-322532FB8909}"/>
          </ac:spMkLst>
        </pc:spChg>
        <pc:spChg chg="mod">
          <ac:chgData name="Harrow-Mortelliti, Jennifer" userId="938db8ee-1745-4993-babd-c98f0d655562" providerId="ADAL" clId="{F7070B98-155F-441C-8371-721291F5770E}" dt="2026-02-05T13:17:58.953" v="9270" actId="1076"/>
          <ac:spMkLst>
            <pc:docMk/>
            <pc:sldMk cId="3700420887" sldId="392"/>
            <ac:spMk id="6" creationId="{87452B07-7902-E8E1-B917-F3AAFB393A74}"/>
          </ac:spMkLst>
        </pc:spChg>
        <pc:grpChg chg="add del">
          <ac:chgData name="Harrow-Mortelliti, Jennifer" userId="938db8ee-1745-4993-babd-c98f0d655562" providerId="ADAL" clId="{F7070B98-155F-441C-8371-721291F5770E}" dt="2026-01-20T15:21:57.774" v="527"/>
          <ac:grpSpMkLst>
            <pc:docMk/>
            <pc:sldMk cId="3700420887" sldId="392"/>
            <ac:grpSpMk id="34" creationId="{F47E40AA-C24E-0C6D-95CC-A3F796072130}"/>
          </ac:grpSpMkLst>
        </pc:grpChg>
      </pc:sldChg>
      <pc:sldChg chg="addSp delSp modSp new mod ord modTransition setBg">
        <pc:chgData name="Harrow-Mortelliti, Jennifer" userId="938db8ee-1745-4993-babd-c98f0d655562" providerId="ADAL" clId="{F7070B98-155F-441C-8371-721291F5770E}" dt="2026-01-20T16:00:48.170" v="646" actId="1076"/>
        <pc:sldMkLst>
          <pc:docMk/>
          <pc:sldMk cId="2426553805" sldId="394"/>
        </pc:sldMkLst>
        <pc:spChg chg="mod">
          <ac:chgData name="Harrow-Mortelliti, Jennifer" userId="938db8ee-1745-4993-babd-c98f0d655562" providerId="ADAL" clId="{F7070B98-155F-441C-8371-721291F5770E}" dt="2026-01-20T15:41:56.213" v="639" actId="207"/>
          <ac:spMkLst>
            <pc:docMk/>
            <pc:sldMk cId="2426553805" sldId="394"/>
            <ac:spMk id="2" creationId="{18B49E81-BB23-6386-45A9-BF18590616E3}"/>
          </ac:spMkLst>
        </pc:spChg>
        <pc:picChg chg="add mod">
          <ac:chgData name="Harrow-Mortelliti, Jennifer" userId="938db8ee-1745-4993-babd-c98f0d655562" providerId="ADAL" clId="{F7070B98-155F-441C-8371-721291F5770E}" dt="2026-01-20T16:00:48.170" v="646" actId="1076"/>
          <ac:picMkLst>
            <pc:docMk/>
            <pc:sldMk cId="2426553805" sldId="394"/>
            <ac:picMk id="5" creationId="{B4421205-E6F5-3FB1-5DE2-C24282734811}"/>
          </ac:picMkLst>
        </pc:picChg>
        <pc:picChg chg="add mod">
          <ac:chgData name="Harrow-Mortelliti, Jennifer" userId="938db8ee-1745-4993-babd-c98f0d655562" providerId="ADAL" clId="{F7070B98-155F-441C-8371-721291F5770E}" dt="2026-01-20T16:00:43.369" v="645" actId="1076"/>
          <ac:picMkLst>
            <pc:docMk/>
            <pc:sldMk cId="2426553805" sldId="394"/>
            <ac:picMk id="7" creationId="{2BD8B81C-1989-D4DC-F149-8D5BDA959EF2}"/>
          </ac:picMkLst>
        </pc:picChg>
        <pc:picChg chg="add mod">
          <ac:chgData name="Harrow-Mortelliti, Jennifer" userId="938db8ee-1745-4993-babd-c98f0d655562" providerId="ADAL" clId="{F7070B98-155F-441C-8371-721291F5770E}" dt="2026-01-20T16:00:26.931" v="643"/>
          <ac:picMkLst>
            <pc:docMk/>
            <pc:sldMk cId="2426553805" sldId="394"/>
            <ac:picMk id="8" creationId="{56AF8932-A384-8817-2363-2B2C030BEB2C}"/>
          </ac:picMkLst>
        </pc:picChg>
      </pc:sldChg>
      <pc:sldChg chg="addSp modSp add mod ord modAnim">
        <pc:chgData name="Harrow-Mortelliti, Jennifer" userId="938db8ee-1745-4993-babd-c98f0d655562" providerId="ADAL" clId="{F7070B98-155F-441C-8371-721291F5770E}" dt="2026-01-27T18:44:52.101" v="7648" actId="20577"/>
        <pc:sldMkLst>
          <pc:docMk/>
          <pc:sldMk cId="430548489" sldId="395"/>
        </pc:sldMkLst>
        <pc:spChg chg="mod">
          <ac:chgData name="Harrow-Mortelliti, Jennifer" userId="938db8ee-1745-4993-babd-c98f0d655562" providerId="ADAL" clId="{F7070B98-155F-441C-8371-721291F5770E}" dt="2026-01-22T13:06:42.176" v="7540" actId="20577"/>
          <ac:spMkLst>
            <pc:docMk/>
            <pc:sldMk cId="430548489" sldId="395"/>
            <ac:spMk id="2" creationId="{01F085BA-845D-7406-0470-4C9EE1185EA7}"/>
          </ac:spMkLst>
        </pc:spChg>
        <pc:spChg chg="mod">
          <ac:chgData name="Harrow-Mortelliti, Jennifer" userId="938db8ee-1745-4993-babd-c98f0d655562" providerId="ADAL" clId="{F7070B98-155F-441C-8371-721291F5770E}" dt="2026-01-21T17:06:38.444" v="4006" actId="12"/>
          <ac:spMkLst>
            <pc:docMk/>
            <pc:sldMk cId="430548489" sldId="395"/>
            <ac:spMk id="3" creationId="{B819FAC8-286F-C252-226F-B1B90FF8F673}"/>
          </ac:spMkLst>
        </pc:spChg>
        <pc:spChg chg="add mod">
          <ac:chgData name="Harrow-Mortelliti, Jennifer" userId="938db8ee-1745-4993-babd-c98f0d655562" providerId="ADAL" clId="{F7070B98-155F-441C-8371-721291F5770E}" dt="2026-01-27T18:44:52.101" v="7648" actId="20577"/>
          <ac:spMkLst>
            <pc:docMk/>
            <pc:sldMk cId="430548489" sldId="395"/>
            <ac:spMk id="4" creationId="{D984D717-0421-08A4-A085-8AF0F2D8F6EB}"/>
          </ac:spMkLst>
        </pc:spChg>
      </pc:sldChg>
      <pc:sldChg chg="addSp modSp add mod modAnim">
        <pc:chgData name="Harrow-Mortelliti, Jennifer" userId="938db8ee-1745-4993-babd-c98f0d655562" providerId="ADAL" clId="{F7070B98-155F-441C-8371-721291F5770E}" dt="2026-01-27T18:45:28.423" v="7649" actId="20577"/>
        <pc:sldMkLst>
          <pc:docMk/>
          <pc:sldMk cId="349368317" sldId="396"/>
        </pc:sldMkLst>
        <pc:spChg chg="mod">
          <ac:chgData name="Harrow-Mortelliti, Jennifer" userId="938db8ee-1745-4993-babd-c98f0d655562" providerId="ADAL" clId="{F7070B98-155F-441C-8371-721291F5770E}" dt="2026-01-21T17:01:27.260" v="3913" actId="20577"/>
          <ac:spMkLst>
            <pc:docMk/>
            <pc:sldMk cId="349368317" sldId="396"/>
            <ac:spMk id="2" creationId="{DD29F553-47FE-F864-19AE-FC83CD74D74D}"/>
          </ac:spMkLst>
        </pc:spChg>
        <pc:spChg chg="add mod">
          <ac:chgData name="Harrow-Mortelliti, Jennifer" userId="938db8ee-1745-4993-babd-c98f0d655562" providerId="ADAL" clId="{F7070B98-155F-441C-8371-721291F5770E}" dt="2026-01-27T18:45:28.423" v="7649" actId="20577"/>
          <ac:spMkLst>
            <pc:docMk/>
            <pc:sldMk cId="349368317" sldId="396"/>
            <ac:spMk id="4" creationId="{4E324AA0-893B-3972-F1F1-6443717CF9B5}"/>
          </ac:spMkLst>
        </pc:spChg>
      </pc:sldChg>
      <pc:sldChg chg="addSp delSp modSp add mod delAnim modAnim">
        <pc:chgData name="Harrow-Mortelliti, Jennifer" userId="938db8ee-1745-4993-babd-c98f0d655562" providerId="ADAL" clId="{F7070B98-155F-441C-8371-721291F5770E}" dt="2026-01-27T18:46:03.603" v="7654" actId="20577"/>
        <pc:sldMkLst>
          <pc:docMk/>
          <pc:sldMk cId="2166766492" sldId="397"/>
        </pc:sldMkLst>
        <pc:spChg chg="mod">
          <ac:chgData name="Harrow-Mortelliti, Jennifer" userId="938db8ee-1745-4993-babd-c98f0d655562" providerId="ADAL" clId="{F7070B98-155F-441C-8371-721291F5770E}" dt="2026-01-22T13:06:54.109" v="7544" actId="20577"/>
          <ac:spMkLst>
            <pc:docMk/>
            <pc:sldMk cId="2166766492" sldId="397"/>
            <ac:spMk id="2" creationId="{488D303E-4341-99AD-4F89-3AF5611A8B19}"/>
          </ac:spMkLst>
        </pc:spChg>
        <pc:spChg chg="add mod">
          <ac:chgData name="Harrow-Mortelliti, Jennifer" userId="938db8ee-1745-4993-babd-c98f0d655562" providerId="ADAL" clId="{F7070B98-155F-441C-8371-721291F5770E}" dt="2026-01-27T18:46:03.603" v="7654" actId="20577"/>
          <ac:spMkLst>
            <pc:docMk/>
            <pc:sldMk cId="2166766492" sldId="397"/>
            <ac:spMk id="6" creationId="{AE5BB1F6-1C00-6C74-5134-AA23E5FA6249}"/>
          </ac:spMkLst>
        </pc:spChg>
      </pc:sldChg>
      <pc:sldChg chg="addSp delSp modSp add mod delAnim modAnim">
        <pc:chgData name="Harrow-Mortelliti, Jennifer" userId="938db8ee-1745-4993-babd-c98f0d655562" providerId="ADAL" clId="{F7070B98-155F-441C-8371-721291F5770E}" dt="2026-01-21T17:33:21.184" v="6272" actId="20577"/>
        <pc:sldMkLst>
          <pc:docMk/>
          <pc:sldMk cId="3087879055" sldId="398"/>
        </pc:sldMkLst>
        <pc:spChg chg="mod">
          <ac:chgData name="Harrow-Mortelliti, Jennifer" userId="938db8ee-1745-4993-babd-c98f0d655562" providerId="ADAL" clId="{F7070B98-155F-441C-8371-721291F5770E}" dt="2026-01-20T16:55:20.662" v="1091" actId="115"/>
          <ac:spMkLst>
            <pc:docMk/>
            <pc:sldMk cId="3087879055" sldId="398"/>
            <ac:spMk id="2" creationId="{886A8F78-6C10-6709-056E-CE879A7BE488}"/>
          </ac:spMkLst>
        </pc:spChg>
        <pc:spChg chg="add mod">
          <ac:chgData name="Harrow-Mortelliti, Jennifer" userId="938db8ee-1745-4993-babd-c98f0d655562" providerId="ADAL" clId="{F7070B98-155F-441C-8371-721291F5770E}" dt="2026-01-21T17:33:21.184" v="6272" actId="20577"/>
          <ac:spMkLst>
            <pc:docMk/>
            <pc:sldMk cId="3087879055" sldId="398"/>
            <ac:spMk id="6" creationId="{3BA967D4-03EC-E834-91A8-B1C3732A388F}"/>
          </ac:spMkLst>
        </pc:spChg>
      </pc:sldChg>
      <pc:sldChg chg="addSp modSp add mod modAnim">
        <pc:chgData name="Harrow-Mortelliti, Jennifer" userId="938db8ee-1745-4993-babd-c98f0d655562" providerId="ADAL" clId="{F7070B98-155F-441C-8371-721291F5770E}" dt="2026-01-21T17:44:03.260" v="6923" actId="20577"/>
        <pc:sldMkLst>
          <pc:docMk/>
          <pc:sldMk cId="4287718186" sldId="399"/>
        </pc:sldMkLst>
        <pc:spChg chg="mod">
          <ac:chgData name="Harrow-Mortelliti, Jennifer" userId="938db8ee-1745-4993-babd-c98f0d655562" providerId="ADAL" clId="{F7070B98-155F-441C-8371-721291F5770E}" dt="2026-01-21T17:03:51.674" v="3945" actId="20577"/>
          <ac:spMkLst>
            <pc:docMk/>
            <pc:sldMk cId="4287718186" sldId="399"/>
            <ac:spMk id="2" creationId="{C3117D85-BF34-978F-F1BA-5AB0A25A076E}"/>
          </ac:spMkLst>
        </pc:spChg>
        <pc:spChg chg="mod">
          <ac:chgData name="Harrow-Mortelliti, Jennifer" userId="938db8ee-1745-4993-babd-c98f0d655562" providerId="ADAL" clId="{F7070B98-155F-441C-8371-721291F5770E}" dt="2026-01-21T17:37:53.108" v="6882" actId="1076"/>
          <ac:spMkLst>
            <pc:docMk/>
            <pc:sldMk cId="4287718186" sldId="399"/>
            <ac:spMk id="3" creationId="{44D6A354-66DE-8B0C-2EB7-43E5CD8179C2}"/>
          </ac:spMkLst>
        </pc:spChg>
        <pc:spChg chg="add mod">
          <ac:chgData name="Harrow-Mortelliti, Jennifer" userId="938db8ee-1745-4993-babd-c98f0d655562" providerId="ADAL" clId="{F7070B98-155F-441C-8371-721291F5770E}" dt="2026-01-21T17:44:03.260" v="6923" actId="20577"/>
          <ac:spMkLst>
            <pc:docMk/>
            <pc:sldMk cId="4287718186" sldId="399"/>
            <ac:spMk id="4" creationId="{313C8EAA-315E-DFEE-B9A4-0C0D8BD0FB91}"/>
          </ac:spMkLst>
        </pc:spChg>
      </pc:sldChg>
      <pc:sldChg chg="addSp delSp modSp add mod">
        <pc:chgData name="Harrow-Mortelliti, Jennifer" userId="938db8ee-1745-4993-babd-c98f0d655562" providerId="ADAL" clId="{F7070B98-155F-441C-8371-721291F5770E}" dt="2026-01-20T18:44:09.115" v="3384" actId="1076"/>
        <pc:sldMkLst>
          <pc:docMk/>
          <pc:sldMk cId="4011918996" sldId="400"/>
        </pc:sldMkLst>
        <pc:picChg chg="add mod ord">
          <ac:chgData name="Harrow-Mortelliti, Jennifer" userId="938db8ee-1745-4993-babd-c98f0d655562" providerId="ADAL" clId="{F7070B98-155F-441C-8371-721291F5770E}" dt="2026-01-20T18:44:09.115" v="3384" actId="1076"/>
          <ac:picMkLst>
            <pc:docMk/>
            <pc:sldMk cId="4011918996" sldId="400"/>
            <ac:picMk id="7" creationId="{A169B435-F9C3-3210-8667-A4A674629F6D}"/>
          </ac:picMkLst>
        </pc:picChg>
      </pc:sldChg>
      <pc:sldChg chg="addSp delSp modSp add mod ord modNotesTx">
        <pc:chgData name="Harrow-Mortelliti, Jennifer" userId="938db8ee-1745-4993-babd-c98f0d655562" providerId="ADAL" clId="{F7070B98-155F-441C-8371-721291F5770E}" dt="2026-02-04T15:49:18.611" v="8247" actId="20577"/>
        <pc:sldMkLst>
          <pc:docMk/>
          <pc:sldMk cId="1247646149" sldId="401"/>
        </pc:sldMkLst>
        <pc:spChg chg="mod">
          <ac:chgData name="Harrow-Mortelliti, Jennifer" userId="938db8ee-1745-4993-babd-c98f0d655562" providerId="ADAL" clId="{F7070B98-155F-441C-8371-721291F5770E}" dt="2026-01-20T19:09:28.860" v="3541" actId="20577"/>
          <ac:spMkLst>
            <pc:docMk/>
            <pc:sldMk cId="1247646149" sldId="401"/>
            <ac:spMk id="2" creationId="{11E390DD-224A-B53B-C9D7-01C799851F59}"/>
          </ac:spMkLst>
        </pc:spChg>
        <pc:picChg chg="add mod">
          <ac:chgData name="Harrow-Mortelliti, Jennifer" userId="938db8ee-1745-4993-babd-c98f0d655562" providerId="ADAL" clId="{F7070B98-155F-441C-8371-721291F5770E}" dt="2026-01-20T19:10:48.888" v="3553" actId="1076"/>
          <ac:picMkLst>
            <pc:docMk/>
            <pc:sldMk cId="1247646149" sldId="401"/>
            <ac:picMk id="4" creationId="{FC541F4F-04D1-17CD-797F-A30752CD6CE4}"/>
          </ac:picMkLst>
        </pc:picChg>
        <pc:picChg chg="add mod">
          <ac:chgData name="Harrow-Mortelliti, Jennifer" userId="938db8ee-1745-4993-babd-c98f0d655562" providerId="ADAL" clId="{F7070B98-155F-441C-8371-721291F5770E}" dt="2026-01-20T19:11:37.458" v="3557" actId="208"/>
          <ac:picMkLst>
            <pc:docMk/>
            <pc:sldMk cId="1247646149" sldId="401"/>
            <ac:picMk id="9" creationId="{24DF3069-0A6D-FE5B-ED92-726CBDABD3D4}"/>
          </ac:picMkLst>
        </pc:picChg>
      </pc:sldChg>
      <pc:sldChg chg="add ord modNotesTx">
        <pc:chgData name="Harrow-Mortelliti, Jennifer" userId="938db8ee-1745-4993-babd-c98f0d655562" providerId="ADAL" clId="{F7070B98-155F-441C-8371-721291F5770E}" dt="2026-02-04T15:51:58.325" v="8405" actId="20577"/>
        <pc:sldMkLst>
          <pc:docMk/>
          <pc:sldMk cId="1305684490" sldId="402"/>
        </pc:sldMkLst>
      </pc:sldChg>
      <pc:sldChg chg="add ord modNotesTx">
        <pc:chgData name="Harrow-Mortelliti, Jennifer" userId="938db8ee-1745-4993-babd-c98f0d655562" providerId="ADAL" clId="{F7070B98-155F-441C-8371-721291F5770E}" dt="2026-02-04T20:43:54.849" v="9053" actId="20577"/>
        <pc:sldMkLst>
          <pc:docMk/>
          <pc:sldMk cId="1058511689" sldId="403"/>
        </pc:sldMkLst>
      </pc:sldChg>
      <pc:sldChg chg="add ord modNotesTx">
        <pc:chgData name="Harrow-Mortelliti, Jennifer" userId="938db8ee-1745-4993-babd-c98f0d655562" providerId="ADAL" clId="{F7070B98-155F-441C-8371-721291F5770E}" dt="2026-02-04T15:55:14.838" v="8666" actId="20577"/>
        <pc:sldMkLst>
          <pc:docMk/>
          <pc:sldMk cId="535811798" sldId="404"/>
        </pc:sldMkLst>
      </pc:sldChg>
      <pc:sldChg chg="add ord modNotesTx">
        <pc:chgData name="Harrow-Mortelliti, Jennifer" userId="938db8ee-1745-4993-babd-c98f0d655562" providerId="ADAL" clId="{F7070B98-155F-441C-8371-721291F5770E}" dt="2026-02-04T15:50:39.623" v="8306" actId="20577"/>
        <pc:sldMkLst>
          <pc:docMk/>
          <pc:sldMk cId="2075830564" sldId="405"/>
        </pc:sldMkLst>
      </pc:sldChg>
      <pc:sldChg chg="addSp modSp add mod ord modAnim">
        <pc:chgData name="Harrow-Mortelliti, Jennifer" userId="938db8ee-1745-4993-babd-c98f0d655562" providerId="ADAL" clId="{F7070B98-155F-441C-8371-721291F5770E}" dt="2026-01-22T13:06:47.393" v="7542" actId="20577"/>
        <pc:sldMkLst>
          <pc:docMk/>
          <pc:sldMk cId="3186619644" sldId="406"/>
        </pc:sldMkLst>
        <pc:spChg chg="mod">
          <ac:chgData name="Harrow-Mortelliti, Jennifer" userId="938db8ee-1745-4993-babd-c98f0d655562" providerId="ADAL" clId="{F7070B98-155F-441C-8371-721291F5770E}" dt="2026-01-22T13:06:47.393" v="7542" actId="20577"/>
          <ac:spMkLst>
            <pc:docMk/>
            <pc:sldMk cId="3186619644" sldId="406"/>
            <ac:spMk id="2" creationId="{9F31FC12-1EF5-CBB7-D5E1-D58C238B4141}"/>
          </ac:spMkLst>
        </pc:spChg>
        <pc:spChg chg="add mod">
          <ac:chgData name="Harrow-Mortelliti, Jennifer" userId="938db8ee-1745-4993-babd-c98f0d655562" providerId="ADAL" clId="{F7070B98-155F-441C-8371-721291F5770E}" dt="2026-01-22T12:46:17.384" v="7296" actId="1076"/>
          <ac:spMkLst>
            <pc:docMk/>
            <pc:sldMk cId="3186619644" sldId="406"/>
            <ac:spMk id="4" creationId="{2E71B6AC-2731-FF38-17BB-FAD4779FB547}"/>
          </ac:spMkLst>
        </pc:spChg>
      </pc:sldChg>
      <pc:sldChg chg="add ord modNotesTx">
        <pc:chgData name="Harrow-Mortelliti, Jennifer" userId="938db8ee-1745-4993-babd-c98f0d655562" providerId="ADAL" clId="{F7070B98-155F-441C-8371-721291F5770E}" dt="2026-02-04T20:57:18.747" v="9254" actId="20577"/>
        <pc:sldMkLst>
          <pc:docMk/>
          <pc:sldMk cId="3668149442" sldId="40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831738-BF4F-43B1-9013-7BB97DB9D324}" type="datetimeFigureOut">
              <a:rPr lang="en-US" smtClean="0"/>
              <a:t>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866D80-AE0A-4776-86A5-9D13E963926F}" type="slidenum">
              <a:rPr lang="en-US" smtClean="0"/>
              <a:t>‹#›</a:t>
            </a:fld>
            <a:endParaRPr lang="en-US"/>
          </a:p>
        </p:txBody>
      </p:sp>
    </p:spTree>
    <p:extLst>
      <p:ext uri="{BB962C8B-B14F-4D97-AF65-F5344CB8AC3E}">
        <p14:creationId xmlns:p14="http://schemas.microsoft.com/office/powerpoint/2010/main" val="1457092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866D80-AE0A-4776-86A5-9D13E963926F}" type="slidenum">
              <a:rPr lang="en-US" smtClean="0"/>
              <a:t>1</a:t>
            </a:fld>
            <a:endParaRPr lang="en-US"/>
          </a:p>
        </p:txBody>
      </p:sp>
    </p:spTree>
    <p:extLst>
      <p:ext uri="{BB962C8B-B14F-4D97-AF65-F5344CB8AC3E}">
        <p14:creationId xmlns:p14="http://schemas.microsoft.com/office/powerpoint/2010/main" val="2540235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Would the change in occupation affect the Average Weekly Wage? In what way? </a:t>
            </a:r>
          </a:p>
        </p:txBody>
      </p:sp>
      <p:sp>
        <p:nvSpPr>
          <p:cNvPr id="4" name="Slide Number Placeholder 3"/>
          <p:cNvSpPr>
            <a:spLocks noGrp="1"/>
          </p:cNvSpPr>
          <p:nvPr>
            <p:ph type="sldNum" sz="quarter" idx="5"/>
          </p:nvPr>
        </p:nvSpPr>
        <p:spPr/>
        <p:txBody>
          <a:bodyPr/>
          <a:lstStyle/>
          <a:p>
            <a:fld id="{B1866D80-AE0A-4776-86A5-9D13E963926F}" type="slidenum">
              <a:rPr lang="en-US" smtClean="0"/>
              <a:t>16</a:t>
            </a:fld>
            <a:endParaRPr lang="en-US"/>
          </a:p>
        </p:txBody>
      </p:sp>
    </p:spTree>
    <p:extLst>
      <p:ext uri="{BB962C8B-B14F-4D97-AF65-F5344CB8AC3E}">
        <p14:creationId xmlns:p14="http://schemas.microsoft.com/office/powerpoint/2010/main" val="2623396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Should the retroactive pay increase be excluded from the Average Weekly Wage? </a:t>
            </a:r>
          </a:p>
          <a:p>
            <a:endParaRPr lang="en-US" dirty="0"/>
          </a:p>
        </p:txBody>
      </p:sp>
      <p:sp>
        <p:nvSpPr>
          <p:cNvPr id="4" name="Slide Number Placeholder 3"/>
          <p:cNvSpPr>
            <a:spLocks noGrp="1"/>
          </p:cNvSpPr>
          <p:nvPr>
            <p:ph type="sldNum" sz="quarter" idx="5"/>
          </p:nvPr>
        </p:nvSpPr>
        <p:spPr/>
        <p:txBody>
          <a:bodyPr/>
          <a:lstStyle/>
          <a:p>
            <a:fld id="{B1866D80-AE0A-4776-86A5-9D13E963926F}" type="slidenum">
              <a:rPr lang="en-US" smtClean="0"/>
              <a:t>18</a:t>
            </a:fld>
            <a:endParaRPr lang="en-US"/>
          </a:p>
        </p:txBody>
      </p:sp>
    </p:spTree>
    <p:extLst>
      <p:ext uri="{BB962C8B-B14F-4D97-AF65-F5344CB8AC3E}">
        <p14:creationId xmlns:p14="http://schemas.microsoft.com/office/powerpoint/2010/main" val="3555227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What Average Weekly Wage calculation method should be used? A/B/C/D</a:t>
            </a:r>
          </a:p>
        </p:txBody>
      </p:sp>
      <p:sp>
        <p:nvSpPr>
          <p:cNvPr id="4" name="Slide Number Placeholder 3"/>
          <p:cNvSpPr>
            <a:spLocks noGrp="1"/>
          </p:cNvSpPr>
          <p:nvPr>
            <p:ph type="sldNum" sz="quarter" idx="5"/>
          </p:nvPr>
        </p:nvSpPr>
        <p:spPr/>
        <p:txBody>
          <a:bodyPr/>
          <a:lstStyle/>
          <a:p>
            <a:fld id="{B1866D80-AE0A-4776-86A5-9D13E963926F}" type="slidenum">
              <a:rPr lang="en-US" smtClean="0"/>
              <a:t>20</a:t>
            </a:fld>
            <a:endParaRPr lang="en-US"/>
          </a:p>
        </p:txBody>
      </p:sp>
    </p:spTree>
    <p:extLst>
      <p:ext uri="{BB962C8B-B14F-4D97-AF65-F5344CB8AC3E}">
        <p14:creationId xmlns:p14="http://schemas.microsoft.com/office/powerpoint/2010/main" val="1700064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Would the Average Weekly Wage only be based on the part-time wages? </a:t>
            </a:r>
          </a:p>
        </p:txBody>
      </p:sp>
      <p:sp>
        <p:nvSpPr>
          <p:cNvPr id="4" name="Slide Number Placeholder 3"/>
          <p:cNvSpPr>
            <a:spLocks noGrp="1"/>
          </p:cNvSpPr>
          <p:nvPr>
            <p:ph type="sldNum" sz="quarter" idx="5"/>
          </p:nvPr>
        </p:nvSpPr>
        <p:spPr/>
        <p:txBody>
          <a:bodyPr/>
          <a:lstStyle/>
          <a:p>
            <a:fld id="{B1866D80-AE0A-4776-86A5-9D13E963926F}" type="slidenum">
              <a:rPr lang="en-US" smtClean="0"/>
              <a:t>22</a:t>
            </a:fld>
            <a:endParaRPr lang="en-US"/>
          </a:p>
        </p:txBody>
      </p:sp>
    </p:spTree>
    <p:extLst>
      <p:ext uri="{BB962C8B-B14F-4D97-AF65-F5344CB8AC3E}">
        <p14:creationId xmlns:p14="http://schemas.microsoft.com/office/powerpoint/2010/main" val="641127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Should the tuition reimbursement be considered a fringe benefit? </a:t>
            </a:r>
          </a:p>
        </p:txBody>
      </p:sp>
      <p:sp>
        <p:nvSpPr>
          <p:cNvPr id="4" name="Slide Number Placeholder 3"/>
          <p:cNvSpPr>
            <a:spLocks noGrp="1"/>
          </p:cNvSpPr>
          <p:nvPr>
            <p:ph type="sldNum" sz="quarter" idx="5"/>
          </p:nvPr>
        </p:nvSpPr>
        <p:spPr/>
        <p:txBody>
          <a:bodyPr/>
          <a:lstStyle/>
          <a:p>
            <a:fld id="{B1866D80-AE0A-4776-86A5-9D13E963926F}" type="slidenum">
              <a:rPr lang="en-US" smtClean="0"/>
              <a:t>24</a:t>
            </a:fld>
            <a:endParaRPr lang="en-US"/>
          </a:p>
        </p:txBody>
      </p:sp>
    </p:spTree>
    <p:extLst>
      <p:ext uri="{BB962C8B-B14F-4D97-AF65-F5344CB8AC3E}">
        <p14:creationId xmlns:p14="http://schemas.microsoft.com/office/powerpoint/2010/main" val="651419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F7133-4F86-F65D-5CE3-A984907C0B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ACDDF7-70AF-29DB-C6DF-876ABC4B07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0B73D1-8A93-D66E-52D1-9B3F2348E2E1}"/>
              </a:ext>
            </a:extLst>
          </p:cNvPr>
          <p:cNvSpPr>
            <a:spLocks noGrp="1"/>
          </p:cNvSpPr>
          <p:nvPr>
            <p:ph type="body" idx="1"/>
          </p:nvPr>
        </p:nvSpPr>
        <p:spPr/>
        <p:txBody>
          <a:bodyPr/>
          <a:lstStyle/>
          <a:p>
            <a:r>
              <a:rPr lang="en-US" dirty="0"/>
              <a:t>1. Should the fringe benefit value of the standby flight be based on the cost of a normal flight ticket or the taxes the Employer paid for the seat? </a:t>
            </a:r>
          </a:p>
        </p:txBody>
      </p:sp>
      <p:sp>
        <p:nvSpPr>
          <p:cNvPr id="4" name="Slide Number Placeholder 3">
            <a:extLst>
              <a:ext uri="{FF2B5EF4-FFF2-40B4-BE49-F238E27FC236}">
                <a16:creationId xmlns:a16="http://schemas.microsoft.com/office/drawing/2014/main" id="{B6162FCD-9011-4788-88DF-BE7D439AD68C}"/>
              </a:ext>
            </a:extLst>
          </p:cNvPr>
          <p:cNvSpPr>
            <a:spLocks noGrp="1"/>
          </p:cNvSpPr>
          <p:nvPr>
            <p:ph type="sldNum" sz="quarter" idx="5"/>
          </p:nvPr>
        </p:nvSpPr>
        <p:spPr/>
        <p:txBody>
          <a:bodyPr/>
          <a:lstStyle/>
          <a:p>
            <a:fld id="{B1866D80-AE0A-4776-86A5-9D13E963926F}" type="slidenum">
              <a:rPr lang="en-US" smtClean="0"/>
              <a:t>26</a:t>
            </a:fld>
            <a:endParaRPr lang="en-US"/>
          </a:p>
        </p:txBody>
      </p:sp>
    </p:spTree>
    <p:extLst>
      <p:ext uri="{BB962C8B-B14F-4D97-AF65-F5344CB8AC3E}">
        <p14:creationId xmlns:p14="http://schemas.microsoft.com/office/powerpoint/2010/main" val="8655175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B61BEF0D-F0BB-DE4B-95CE-6DB70DBA9567}" type="datetimeFigureOut">
              <a:rPr lang="en-US" smtClean="0"/>
              <a:pPr/>
              <a:t>2/5/2026</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34700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16524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3393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37283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31548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44250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77583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955278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864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9420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7656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5237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86799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23686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38235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8068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1386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US"/>
            </a:p>
          </p:txBody>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B61BEF0D-F0BB-DE4B-95CE-6DB70DBA9567}" type="datetimeFigureOut">
              <a:rPr lang="en-US" smtClean="0"/>
              <a:pPr/>
              <a:t>2/5/2026</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8544972"/>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 id="2147483949" r:id="rId12"/>
    <p:sldLayoutId id="2147483950" r:id="rId13"/>
    <p:sldLayoutId id="2147483951" r:id="rId14"/>
    <p:sldLayoutId id="2147483952" r:id="rId15"/>
    <p:sldLayoutId id="2147483953" r:id="rId16"/>
    <p:sldLayoutId id="2147483954"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sv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2540A-A7E8-D159-BF08-AB1E371D1CC3}"/>
              </a:ext>
            </a:extLst>
          </p:cNvPr>
          <p:cNvSpPr>
            <a:spLocks noGrp="1"/>
          </p:cNvSpPr>
          <p:nvPr>
            <p:ph type="ctrTitle"/>
          </p:nvPr>
        </p:nvSpPr>
        <p:spPr>
          <a:xfrm>
            <a:off x="5866317" y="2300522"/>
            <a:ext cx="5428551" cy="2816254"/>
          </a:xfrm>
        </p:spPr>
        <p:txBody>
          <a:bodyPr>
            <a:normAutofit/>
          </a:bodyPr>
          <a:lstStyle/>
          <a:p>
            <a:pPr algn="ctr">
              <a:lnSpc>
                <a:spcPct val="90000"/>
              </a:lnSpc>
            </a:pPr>
            <a:r>
              <a:rPr lang="en-US" sz="4000" u="sng" dirty="0">
                <a:solidFill>
                  <a:schemeClr val="bg1"/>
                </a:solidFill>
              </a:rPr>
              <a:t>Adjuster 201 Training</a:t>
            </a:r>
            <a:br>
              <a:rPr lang="en-US" sz="4000" dirty="0">
                <a:solidFill>
                  <a:schemeClr val="bg1"/>
                </a:solidFill>
              </a:rPr>
            </a:br>
            <a:br>
              <a:rPr lang="en-US" sz="4000" dirty="0">
                <a:solidFill>
                  <a:schemeClr val="bg1"/>
                </a:solidFill>
              </a:rPr>
            </a:br>
            <a:r>
              <a:rPr lang="en-US" sz="2800" dirty="0">
                <a:solidFill>
                  <a:srgbClr val="92D050"/>
                </a:solidFill>
              </a:rPr>
              <a:t>The Dispute Resolution Team</a:t>
            </a:r>
            <a:r>
              <a:rPr lang="en-US" sz="2800" dirty="0">
                <a:solidFill>
                  <a:schemeClr val="bg1"/>
                </a:solidFill>
              </a:rPr>
              <a:t> </a:t>
            </a:r>
            <a:br>
              <a:rPr lang="en-US" sz="4000" dirty="0">
                <a:solidFill>
                  <a:schemeClr val="bg1"/>
                </a:solidFill>
              </a:rPr>
            </a:br>
            <a:r>
              <a:rPr lang="en-US" sz="4000" dirty="0">
                <a:solidFill>
                  <a:schemeClr val="bg1"/>
                </a:solidFill>
              </a:rPr>
              <a:t> </a:t>
            </a:r>
          </a:p>
        </p:txBody>
      </p:sp>
      <p:grpSp>
        <p:nvGrpSpPr>
          <p:cNvPr id="34" name="Group 33">
            <a:extLst>
              <a:ext uri="{FF2B5EF4-FFF2-40B4-BE49-F238E27FC236}">
                <a16:creationId xmlns:a16="http://schemas.microsoft.com/office/drawing/2014/main" id="{0C5EAE72-3D24-4A03-9BDF-FBE8C100AF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3335" y="396836"/>
            <a:ext cx="4992158" cy="6058999"/>
            <a:chOff x="423335" y="396836"/>
            <a:chExt cx="4992158" cy="6058999"/>
          </a:xfrm>
        </p:grpSpPr>
        <p:sp>
          <p:nvSpPr>
            <p:cNvPr id="35" name="Rectangle 34">
              <a:extLst>
                <a:ext uri="{FF2B5EF4-FFF2-40B4-BE49-F238E27FC236}">
                  <a16:creationId xmlns:a16="http://schemas.microsoft.com/office/drawing/2014/main" id="{B76F2A6D-EB50-477B-BD17-230CCC88FF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flipH="1">
              <a:off x="423335"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6" name="Freeform 5">
              <a:extLst>
                <a:ext uri="{FF2B5EF4-FFF2-40B4-BE49-F238E27FC236}">
                  <a16:creationId xmlns:a16="http://schemas.microsoft.com/office/drawing/2014/main" id="{8FBA8B6C-1D72-481E-A101-FBBBF888BA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400000" flipH="1">
              <a:off x="170217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37" name="Freeform 5">
              <a:extLst>
                <a:ext uri="{FF2B5EF4-FFF2-40B4-BE49-F238E27FC236}">
                  <a16:creationId xmlns:a16="http://schemas.microsoft.com/office/drawing/2014/main" id="{46FCD9A8-07DA-4FCE-B3CC-44762A40BD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677511" flipH="1">
              <a:off x="3545327"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grpSp>
      <p:pic>
        <p:nvPicPr>
          <p:cNvPr id="4" name="Picture 3">
            <a:extLst>
              <a:ext uri="{FF2B5EF4-FFF2-40B4-BE49-F238E27FC236}">
                <a16:creationId xmlns:a16="http://schemas.microsoft.com/office/drawing/2014/main" id="{1D737BA4-EEC6-D5B5-BA4E-1C1C154123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1929" y="901238"/>
            <a:ext cx="3526244" cy="4501588"/>
          </a:xfrm>
          <a:prstGeom prst="rect">
            <a:avLst/>
          </a:prstGeom>
        </p:spPr>
      </p:pic>
    </p:spTree>
    <p:extLst>
      <p:ext uri="{BB962C8B-B14F-4D97-AF65-F5344CB8AC3E}">
        <p14:creationId xmlns:p14="http://schemas.microsoft.com/office/powerpoint/2010/main" val="592026374"/>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0F54B-0687-F2A9-AC17-8585C2568E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177DC3-A561-A33F-D90C-A9655CA9E69E}"/>
              </a:ext>
            </a:extLst>
          </p:cNvPr>
          <p:cNvSpPr>
            <a:spLocks noGrp="1"/>
          </p:cNvSpPr>
          <p:nvPr>
            <p:ph type="title"/>
          </p:nvPr>
        </p:nvSpPr>
        <p:spPr>
          <a:xfrm>
            <a:off x="1968488" y="847062"/>
            <a:ext cx="8596668" cy="994608"/>
          </a:xfrm>
        </p:spPr>
        <p:txBody>
          <a:bodyPr>
            <a:noAutofit/>
          </a:bodyPr>
          <a:lstStyle/>
          <a:p>
            <a:pPr algn="ctr"/>
            <a:r>
              <a:rPr lang="en-US" sz="3500" u="sng" dirty="0"/>
              <a:t>Fringe Benefits: §102(4)(H) </a:t>
            </a:r>
          </a:p>
        </p:txBody>
      </p:sp>
      <p:sp>
        <p:nvSpPr>
          <p:cNvPr id="3" name="Content Placeholder 2">
            <a:extLst>
              <a:ext uri="{FF2B5EF4-FFF2-40B4-BE49-F238E27FC236}">
                <a16:creationId xmlns:a16="http://schemas.microsoft.com/office/drawing/2014/main" id="{279059DE-2CF9-B9E4-0643-2B82A8B133EF}"/>
              </a:ext>
            </a:extLst>
          </p:cNvPr>
          <p:cNvSpPr>
            <a:spLocks noGrp="1"/>
          </p:cNvSpPr>
          <p:nvPr>
            <p:ph idx="1"/>
          </p:nvPr>
        </p:nvSpPr>
        <p:spPr>
          <a:xfrm>
            <a:off x="677334" y="2471895"/>
            <a:ext cx="10590434" cy="4133552"/>
          </a:xfrm>
        </p:spPr>
        <p:txBody>
          <a:bodyPr>
            <a:normAutofit/>
          </a:bodyPr>
          <a:lstStyle/>
          <a:p>
            <a:r>
              <a:rPr lang="en-US" sz="1800" dirty="0"/>
              <a:t>“Average weekly wages, earnings or salary” does not include any fringe or other benefits paid by the employer that continue during disability. Any fringe or other benefits paid by the employer that does not continue during the disability must be included for purposes of determining an employee’s average weekly wage </a:t>
            </a:r>
            <a:r>
              <a:rPr lang="en-US" sz="1800" b="1" u="sng" dirty="0"/>
              <a:t>to the extent that the inclusion of the fringe or other benefit will not result in a weekly benefit amount that is greater than 2/3 of the state average weekly wage at the time of the injury. </a:t>
            </a:r>
          </a:p>
          <a:p>
            <a:pPr marL="0" indent="0">
              <a:buNone/>
            </a:pPr>
            <a:endParaRPr lang="en-US" sz="1800" dirty="0"/>
          </a:p>
          <a:p>
            <a:r>
              <a:rPr lang="en-US" sz="1800" dirty="0"/>
              <a:t>The limitation on including discontinued fringe or other benefits only to the extent that such inclusion does not result in a weekly benefit amount greater than 2/3 of the state average weekly wage at the time of injury does not apply if the injury results in the employee’s death. </a:t>
            </a:r>
          </a:p>
          <a:p>
            <a:pPr marL="0" indent="0">
              <a:buNone/>
            </a:pPr>
            <a:endParaRPr lang="en-US" dirty="0"/>
          </a:p>
          <a:p>
            <a:endParaRPr lang="en-US" dirty="0"/>
          </a:p>
        </p:txBody>
      </p:sp>
    </p:spTree>
    <p:extLst>
      <p:ext uri="{BB962C8B-B14F-4D97-AF65-F5344CB8AC3E}">
        <p14:creationId xmlns:p14="http://schemas.microsoft.com/office/powerpoint/2010/main" val="214008433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F355F-31D3-683F-882D-CBA971C078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AF4193-C549-BBFC-596B-B18CEA7E6428}"/>
              </a:ext>
            </a:extLst>
          </p:cNvPr>
          <p:cNvSpPr>
            <a:spLocks noGrp="1"/>
          </p:cNvSpPr>
          <p:nvPr>
            <p:ph type="title"/>
          </p:nvPr>
        </p:nvSpPr>
        <p:spPr>
          <a:xfrm>
            <a:off x="1797666" y="853944"/>
            <a:ext cx="8596668" cy="877876"/>
          </a:xfrm>
        </p:spPr>
        <p:txBody>
          <a:bodyPr>
            <a:noAutofit/>
          </a:bodyPr>
          <a:lstStyle/>
          <a:p>
            <a:pPr algn="ctr"/>
            <a:r>
              <a:rPr lang="en-US" sz="3500" u="sng" dirty="0"/>
              <a:t>Fringe Benefits: §102(4)(H) (Cont.) </a:t>
            </a:r>
          </a:p>
        </p:txBody>
      </p:sp>
      <p:sp>
        <p:nvSpPr>
          <p:cNvPr id="3" name="Content Placeholder 2">
            <a:extLst>
              <a:ext uri="{FF2B5EF4-FFF2-40B4-BE49-F238E27FC236}">
                <a16:creationId xmlns:a16="http://schemas.microsoft.com/office/drawing/2014/main" id="{69268F24-8125-2B71-2FC0-5A58EBC505BA}"/>
              </a:ext>
            </a:extLst>
          </p:cNvPr>
          <p:cNvSpPr>
            <a:spLocks noGrp="1"/>
          </p:cNvSpPr>
          <p:nvPr>
            <p:ph idx="1"/>
          </p:nvPr>
        </p:nvSpPr>
        <p:spPr>
          <a:xfrm>
            <a:off x="677334" y="2542233"/>
            <a:ext cx="10837332" cy="3753225"/>
          </a:xfrm>
        </p:spPr>
        <p:txBody>
          <a:bodyPr>
            <a:normAutofit/>
          </a:bodyPr>
          <a:lstStyle/>
          <a:p>
            <a:r>
              <a:rPr lang="en-US" sz="2000" dirty="0"/>
              <a:t>For injuries occurring on or after </a:t>
            </a:r>
            <a:r>
              <a:rPr lang="en-US" sz="2000" b="1" u="sng" dirty="0"/>
              <a:t>01/01/2020</a:t>
            </a:r>
            <a:r>
              <a:rPr lang="en-US" sz="2000" dirty="0"/>
              <a:t>, any fringe or other benefit paid by the employer that does not continue during the disability must be included for purposes of determining an employee’s average weekly wage to the extent that the inclusion of the fringe or other benefit will not result in a weekly benefit amount that is greater than </a:t>
            </a:r>
            <a:r>
              <a:rPr lang="en-US" sz="2000" b="1" u="sng" dirty="0"/>
              <a:t>2/3 of 125% of the state average weekly wage at the time of injury.  </a:t>
            </a:r>
          </a:p>
          <a:p>
            <a:pPr marL="0" indent="0">
              <a:buNone/>
            </a:pPr>
            <a:endParaRPr lang="en-US" sz="2000" b="1" u="sng" dirty="0">
              <a:highlight>
                <a:srgbClr val="008000"/>
              </a:highlight>
            </a:endParaRPr>
          </a:p>
          <a:p>
            <a:r>
              <a:rPr lang="en-US" sz="2000" dirty="0"/>
              <a:t>The limitation on including discontinued fringe or other benefits only to the extent that such inclusion does not result in a weekly benefit amount greater than 2/3 of 125% of the state average weekly wage at the time of injury does not apply if the injury results in the employee’s death. </a:t>
            </a:r>
          </a:p>
          <a:p>
            <a:endParaRPr lang="en-US" b="1" u="sng" dirty="0">
              <a:highlight>
                <a:srgbClr val="008000"/>
              </a:highlight>
            </a:endParaRPr>
          </a:p>
          <a:p>
            <a:pPr marL="0" indent="0">
              <a:buNone/>
            </a:pPr>
            <a:endParaRPr lang="en-US" dirty="0"/>
          </a:p>
        </p:txBody>
      </p:sp>
    </p:spTree>
    <p:extLst>
      <p:ext uri="{BB962C8B-B14F-4D97-AF65-F5344CB8AC3E}">
        <p14:creationId xmlns:p14="http://schemas.microsoft.com/office/powerpoint/2010/main" val="9126441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93E7E-BC9E-A48F-59C8-618BEED266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3426BC-4B00-F1C5-08F8-679914B9C792}"/>
              </a:ext>
            </a:extLst>
          </p:cNvPr>
          <p:cNvSpPr>
            <a:spLocks noGrp="1"/>
          </p:cNvSpPr>
          <p:nvPr>
            <p:ph type="title"/>
          </p:nvPr>
        </p:nvSpPr>
        <p:spPr>
          <a:xfrm>
            <a:off x="1960411" y="536909"/>
            <a:ext cx="8271177" cy="1696814"/>
          </a:xfrm>
        </p:spPr>
        <p:txBody>
          <a:bodyPr anchor="ctr">
            <a:normAutofit/>
          </a:bodyPr>
          <a:lstStyle/>
          <a:p>
            <a:pPr algn="ctr"/>
            <a:r>
              <a:rPr lang="en-US" u="sng" dirty="0">
                <a:solidFill>
                  <a:schemeClr val="bg1"/>
                </a:solidFill>
              </a:rPr>
              <a:t>Tracking the </a:t>
            </a:r>
            <a:br>
              <a:rPr lang="en-US" u="sng" dirty="0">
                <a:solidFill>
                  <a:schemeClr val="bg1"/>
                </a:solidFill>
              </a:rPr>
            </a:br>
            <a:r>
              <a:rPr lang="en-US" u="sng" dirty="0">
                <a:solidFill>
                  <a:schemeClr val="bg1"/>
                </a:solidFill>
              </a:rPr>
              <a:t>Waiting Period(Example) </a:t>
            </a:r>
          </a:p>
        </p:txBody>
      </p:sp>
      <p:sp>
        <p:nvSpPr>
          <p:cNvPr id="5" name="Content Placeholder 4">
            <a:extLst>
              <a:ext uri="{FF2B5EF4-FFF2-40B4-BE49-F238E27FC236}">
                <a16:creationId xmlns:a16="http://schemas.microsoft.com/office/drawing/2014/main" id="{3A7D5171-4EB6-B76B-1FE0-AE94F107F899}"/>
              </a:ext>
            </a:extLst>
          </p:cNvPr>
          <p:cNvSpPr>
            <a:spLocks noGrp="1"/>
          </p:cNvSpPr>
          <p:nvPr>
            <p:ph idx="1"/>
          </p:nvPr>
        </p:nvSpPr>
        <p:spPr>
          <a:xfrm>
            <a:off x="739020" y="2512060"/>
            <a:ext cx="10713957" cy="4035044"/>
          </a:xfrm>
        </p:spPr>
        <p:txBody>
          <a:bodyPr>
            <a:normAutofit fontScale="85000" lnSpcReduction="20000"/>
          </a:bodyPr>
          <a:lstStyle/>
          <a:p>
            <a:pPr>
              <a:lnSpc>
                <a:spcPct val="120000"/>
              </a:lnSpc>
            </a:pPr>
            <a:r>
              <a:rPr lang="en-US" dirty="0">
                <a:solidFill>
                  <a:schemeClr val="tx1"/>
                </a:solidFill>
              </a:rPr>
              <a:t>Jayne Doe works fulltime for Stars Hollow Grocer in the produce department. Her job duties include unloading daily produce shipments from the truck, restocking produce on the sales floor, and confirming expiration dates. On the date of injury, Jayne was unloading shipments from the truck onto a dolly to bring into the stock room. She lifted a box full of gourds, estimated to weigh around 50 pounds. She had to twist awkwardly to place the box onto her dolly. While performing these tasks, she felt a pop in her lower back, causing instant pain. </a:t>
            </a:r>
          </a:p>
          <a:p>
            <a:pPr>
              <a:lnSpc>
                <a:spcPct val="120000"/>
              </a:lnSpc>
            </a:pPr>
            <a:r>
              <a:rPr lang="en-US" dirty="0">
                <a:solidFill>
                  <a:schemeClr val="tx1"/>
                </a:solidFill>
              </a:rPr>
              <a:t>The Employee was seen by the 10-day provider and given work restrictions, which can be accommodated by the Employer. However, the Employer’s sedentary light duty assignment is not consistent, causing a potential wage loss. </a:t>
            </a:r>
          </a:p>
          <a:p>
            <a:pPr>
              <a:lnSpc>
                <a:spcPct val="120000"/>
              </a:lnSpc>
            </a:pPr>
            <a:r>
              <a:rPr lang="en-US" dirty="0">
                <a:solidFill>
                  <a:schemeClr val="tx1"/>
                </a:solidFill>
              </a:rPr>
              <a:t>Janye’s Average Weekly Wage is $720.00, with a compensation rate of $480.00. </a:t>
            </a:r>
          </a:p>
          <a:p>
            <a:pPr>
              <a:lnSpc>
                <a:spcPct val="120000"/>
              </a:lnSpc>
            </a:pPr>
            <a:r>
              <a:rPr lang="en-US" dirty="0">
                <a:solidFill>
                  <a:schemeClr val="tx1"/>
                </a:solidFill>
              </a:rPr>
              <a:t>Jayne does have Employer paid fringe benefits. Fringes are paid by the Employer during the incapacity period. </a:t>
            </a:r>
          </a:p>
          <a:p>
            <a:pPr>
              <a:lnSpc>
                <a:spcPct val="120000"/>
              </a:lnSpc>
            </a:pPr>
            <a:r>
              <a:rPr lang="en-US" dirty="0">
                <a:solidFill>
                  <a:schemeClr val="tx1"/>
                </a:solidFill>
              </a:rPr>
              <a:t>The insurance adjuster will need to obtain weekly post-injury earnings to track towards the 7-day waiting period to determine when benefits are owed. </a:t>
            </a:r>
          </a:p>
          <a:p>
            <a:pPr marL="0" indent="0">
              <a:lnSpc>
                <a:spcPct val="120000"/>
              </a:lnSpc>
              <a:buNone/>
            </a:pPr>
            <a:endParaRPr lang="en-US" dirty="0">
              <a:solidFill>
                <a:schemeClr val="tx1"/>
              </a:solidFill>
            </a:endParaRPr>
          </a:p>
          <a:p>
            <a:pPr marL="0" indent="0">
              <a:lnSpc>
                <a:spcPct val="120000"/>
              </a:lnSpc>
              <a:buNone/>
            </a:pPr>
            <a:endParaRPr lang="en-US" dirty="0">
              <a:solidFill>
                <a:schemeClr val="tx1"/>
              </a:solidFill>
            </a:endParaRPr>
          </a:p>
          <a:p>
            <a:pPr marL="0" indent="0">
              <a:lnSpc>
                <a:spcPct val="120000"/>
              </a:lnSpc>
              <a:buNone/>
            </a:pPr>
            <a:endParaRPr lang="en-US" dirty="0"/>
          </a:p>
        </p:txBody>
      </p:sp>
    </p:spTree>
    <p:extLst>
      <p:ext uri="{BB962C8B-B14F-4D97-AF65-F5344CB8AC3E}">
        <p14:creationId xmlns:p14="http://schemas.microsoft.com/office/powerpoint/2010/main" val="21520325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77811-4EC3-51F6-F7BE-01B35EB9A2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6F54F9-3449-277C-4789-3AD22FB6F9FB}"/>
              </a:ext>
            </a:extLst>
          </p:cNvPr>
          <p:cNvSpPr>
            <a:spLocks noGrp="1"/>
          </p:cNvSpPr>
          <p:nvPr>
            <p:ph type="title"/>
          </p:nvPr>
        </p:nvSpPr>
        <p:spPr>
          <a:xfrm>
            <a:off x="1960411" y="536909"/>
            <a:ext cx="8271177" cy="1696814"/>
          </a:xfrm>
        </p:spPr>
        <p:txBody>
          <a:bodyPr anchor="ctr">
            <a:normAutofit/>
          </a:bodyPr>
          <a:lstStyle/>
          <a:p>
            <a:pPr algn="ctr"/>
            <a:r>
              <a:rPr lang="en-US" u="sng" dirty="0">
                <a:solidFill>
                  <a:schemeClr val="bg1"/>
                </a:solidFill>
              </a:rPr>
              <a:t>Tracking Towards the Waiting Period(Example) </a:t>
            </a:r>
          </a:p>
        </p:txBody>
      </p:sp>
      <p:pic>
        <p:nvPicPr>
          <p:cNvPr id="7" name="Content Placeholder 6" descr="Table&#10;&#10;AI-generated content may be incorrect.">
            <a:extLst>
              <a:ext uri="{FF2B5EF4-FFF2-40B4-BE49-F238E27FC236}">
                <a16:creationId xmlns:a16="http://schemas.microsoft.com/office/drawing/2014/main" id="{A169B435-F9C3-3210-8667-A4A674629F6D}"/>
              </a:ext>
            </a:extLst>
          </p:cNvPr>
          <p:cNvPicPr>
            <a:picLocks noGrp="1" noChangeAspect="1"/>
          </p:cNvPicPr>
          <p:nvPr>
            <p:ph idx="1"/>
          </p:nvPr>
        </p:nvPicPr>
        <p:blipFill>
          <a:blip r:embed="rId2"/>
          <a:stretch>
            <a:fillRect/>
          </a:stretch>
        </p:blipFill>
        <p:spPr>
          <a:xfrm>
            <a:off x="2337109" y="2233723"/>
            <a:ext cx="7517780" cy="4562589"/>
          </a:xfrm>
          <a:prstGeom prst="rect">
            <a:avLst/>
          </a:prstGeom>
        </p:spPr>
      </p:pic>
    </p:spTree>
    <p:extLst>
      <p:ext uri="{BB962C8B-B14F-4D97-AF65-F5344CB8AC3E}">
        <p14:creationId xmlns:p14="http://schemas.microsoft.com/office/powerpoint/2010/main" val="4011918996"/>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49E81-BB23-6386-45A9-BF18590616E3}"/>
              </a:ext>
            </a:extLst>
          </p:cNvPr>
          <p:cNvSpPr>
            <a:spLocks noGrp="1"/>
          </p:cNvSpPr>
          <p:nvPr>
            <p:ph type="ctrTitle"/>
          </p:nvPr>
        </p:nvSpPr>
        <p:spPr>
          <a:xfrm>
            <a:off x="649453" y="4223656"/>
            <a:ext cx="10893094" cy="1116165"/>
          </a:xfrm>
        </p:spPr>
        <p:txBody>
          <a:bodyPr>
            <a:normAutofit fontScale="90000"/>
          </a:bodyPr>
          <a:lstStyle/>
          <a:p>
            <a:pPr algn="ctr"/>
            <a:r>
              <a:rPr lang="en-US" sz="7200" b="1" u="sng" dirty="0">
                <a:solidFill>
                  <a:srgbClr val="92D050"/>
                </a:solidFill>
              </a:rPr>
              <a:t>Hypotheticals </a:t>
            </a:r>
          </a:p>
        </p:txBody>
      </p:sp>
      <p:pic>
        <p:nvPicPr>
          <p:cNvPr id="5" name="Graphic 4" descr="Group brainstorm with solid fill">
            <a:extLst>
              <a:ext uri="{FF2B5EF4-FFF2-40B4-BE49-F238E27FC236}">
                <a16:creationId xmlns:a16="http://schemas.microsoft.com/office/drawing/2014/main" id="{B4421205-E6F5-3FB1-5DE2-C2428273481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025489" y="911942"/>
            <a:ext cx="2517058" cy="2517058"/>
          </a:xfrm>
          <a:prstGeom prst="roundRect">
            <a:avLst>
              <a:gd name="adj" fmla="val 1858"/>
            </a:avLst>
          </a:prstGeom>
          <a:effectLst>
            <a:outerShdw blurRad="50800" dist="50800" dir="5400000" algn="tl" rotWithShape="0">
              <a:srgbClr val="000000">
                <a:alpha val="43000"/>
              </a:srgbClr>
            </a:outerShdw>
          </a:effectLst>
        </p:spPr>
      </p:pic>
      <p:pic>
        <p:nvPicPr>
          <p:cNvPr id="7" name="Graphic 6" descr="Head with gears with solid fill">
            <a:extLst>
              <a:ext uri="{FF2B5EF4-FFF2-40B4-BE49-F238E27FC236}">
                <a16:creationId xmlns:a16="http://schemas.microsoft.com/office/drawing/2014/main" id="{2BD8B81C-1989-D4DC-F149-8D5BDA959E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059324" y="1355649"/>
            <a:ext cx="2073351" cy="2073351"/>
          </a:xfrm>
          <a:prstGeom prst="rect">
            <a:avLst/>
          </a:prstGeom>
        </p:spPr>
      </p:pic>
      <p:pic>
        <p:nvPicPr>
          <p:cNvPr id="8" name="Graphic 7" descr="Group brainstorm with solid fill">
            <a:extLst>
              <a:ext uri="{FF2B5EF4-FFF2-40B4-BE49-F238E27FC236}">
                <a16:creationId xmlns:a16="http://schemas.microsoft.com/office/drawing/2014/main" id="{56AF8932-A384-8817-2363-2B2C030BEB2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57984" y="1140893"/>
            <a:ext cx="2517058" cy="2517058"/>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2426553805"/>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A0E5D-41A9-AD48-1F16-B6085F6A0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F085BA-845D-7406-0470-4C9EE1185EA7}"/>
              </a:ext>
            </a:extLst>
          </p:cNvPr>
          <p:cNvSpPr>
            <a:spLocks noGrp="1"/>
          </p:cNvSpPr>
          <p:nvPr>
            <p:ph type="title"/>
          </p:nvPr>
        </p:nvSpPr>
        <p:spPr>
          <a:xfrm>
            <a:off x="1797666" y="853944"/>
            <a:ext cx="8596668" cy="877876"/>
          </a:xfrm>
        </p:spPr>
        <p:txBody>
          <a:bodyPr>
            <a:noAutofit/>
          </a:bodyPr>
          <a:lstStyle/>
          <a:p>
            <a:pPr algn="ctr"/>
            <a:r>
              <a:rPr lang="en-US" sz="3500" u="sng" dirty="0"/>
              <a:t>John Doe v. Mega Lo Mart</a:t>
            </a:r>
            <a:br>
              <a:rPr lang="en-US" sz="3500" u="sng" dirty="0"/>
            </a:br>
            <a:r>
              <a:rPr lang="en-US" sz="3500" dirty="0"/>
              <a:t>Change In Occupation Example </a:t>
            </a:r>
            <a:r>
              <a:rPr lang="en-US" sz="3500" u="sng" dirty="0"/>
              <a:t> </a:t>
            </a:r>
          </a:p>
        </p:txBody>
      </p:sp>
      <p:sp>
        <p:nvSpPr>
          <p:cNvPr id="3" name="Content Placeholder 2">
            <a:extLst>
              <a:ext uri="{FF2B5EF4-FFF2-40B4-BE49-F238E27FC236}">
                <a16:creationId xmlns:a16="http://schemas.microsoft.com/office/drawing/2014/main" id="{B819FAC8-286F-C252-226F-B1B90FF8F673}"/>
              </a:ext>
            </a:extLst>
          </p:cNvPr>
          <p:cNvSpPr>
            <a:spLocks noGrp="1"/>
          </p:cNvSpPr>
          <p:nvPr>
            <p:ph idx="1"/>
          </p:nvPr>
        </p:nvSpPr>
        <p:spPr>
          <a:xfrm>
            <a:off x="677334" y="2542233"/>
            <a:ext cx="10837332" cy="3753225"/>
          </a:xfrm>
        </p:spPr>
        <p:txBody>
          <a:bodyPr>
            <a:normAutofit/>
          </a:bodyPr>
          <a:lstStyle/>
          <a:p>
            <a:pPr>
              <a:buFont typeface="Wingdings" panose="05000000000000000000" pitchFamily="2" charset="2"/>
              <a:buChar char="Ø"/>
            </a:pPr>
            <a:endParaRPr lang="en-US" sz="2000" dirty="0"/>
          </a:p>
          <a:p>
            <a:pPr>
              <a:buFont typeface="Wingdings" panose="05000000000000000000" pitchFamily="2" charset="2"/>
              <a:buChar char="Ø"/>
            </a:pPr>
            <a:endParaRPr lang="en-US" b="1" u="sng" dirty="0">
              <a:highlight>
                <a:srgbClr val="008000"/>
              </a:highlight>
            </a:endParaRPr>
          </a:p>
          <a:p>
            <a:pPr>
              <a:buFont typeface="Wingdings" panose="05000000000000000000" pitchFamily="2" charset="2"/>
              <a:buChar char="Ø"/>
            </a:pPr>
            <a:endParaRPr lang="en-US" dirty="0"/>
          </a:p>
        </p:txBody>
      </p:sp>
      <p:sp>
        <p:nvSpPr>
          <p:cNvPr id="4" name="TextBox 3">
            <a:extLst>
              <a:ext uri="{FF2B5EF4-FFF2-40B4-BE49-F238E27FC236}">
                <a16:creationId xmlns:a16="http://schemas.microsoft.com/office/drawing/2014/main" id="{D984D717-0421-08A4-A085-8AF0F2D8F6EB}"/>
              </a:ext>
            </a:extLst>
          </p:cNvPr>
          <p:cNvSpPr txBox="1"/>
          <p:nvPr/>
        </p:nvSpPr>
        <p:spPr>
          <a:xfrm>
            <a:off x="1639497" y="2450592"/>
            <a:ext cx="8913006" cy="4194674"/>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en-US" dirty="0"/>
              <a:t>Mr. Doe works for the Mega Lo Mart grocery store as a clerk. </a:t>
            </a:r>
          </a:p>
          <a:p>
            <a:pPr>
              <a:lnSpc>
                <a:spcPct val="150000"/>
              </a:lnSpc>
            </a:pPr>
            <a:endParaRPr lang="en-US" dirty="0"/>
          </a:p>
          <a:p>
            <a:pPr marL="285750" indent="-285750">
              <a:lnSpc>
                <a:spcPct val="150000"/>
              </a:lnSpc>
              <a:buFont typeface="Wingdings" panose="05000000000000000000" pitchFamily="2" charset="2"/>
              <a:buChar char="Ø"/>
            </a:pPr>
            <a:r>
              <a:rPr lang="en-US" dirty="0"/>
              <a:t>He makes $12.43/hour, working 18-30 hours per week. </a:t>
            </a:r>
          </a:p>
          <a:p>
            <a:pPr>
              <a:lnSpc>
                <a:spcPct val="150000"/>
              </a:lnSpc>
            </a:pPr>
            <a:endParaRPr lang="en-US" dirty="0"/>
          </a:p>
          <a:p>
            <a:pPr marL="285750" indent="-285750">
              <a:lnSpc>
                <a:spcPct val="150000"/>
              </a:lnSpc>
              <a:buFont typeface="Wingdings" panose="05000000000000000000" pitchFamily="2" charset="2"/>
              <a:buChar char="Ø"/>
            </a:pPr>
            <a:r>
              <a:rPr lang="en-US" dirty="0"/>
              <a:t>After 90 days, Mr. Doe receives a promotion to produce manager. </a:t>
            </a:r>
          </a:p>
          <a:p>
            <a:pPr>
              <a:lnSpc>
                <a:spcPct val="150000"/>
              </a:lnSpc>
            </a:pPr>
            <a:endParaRPr lang="en-US" dirty="0"/>
          </a:p>
          <a:p>
            <a:pPr marL="285750" indent="-285750">
              <a:lnSpc>
                <a:spcPct val="150000"/>
              </a:lnSpc>
              <a:buFont typeface="Wingdings" panose="05000000000000000000" pitchFamily="2" charset="2"/>
              <a:buChar char="Ø"/>
            </a:pPr>
            <a:r>
              <a:rPr lang="en-US" dirty="0"/>
              <a:t>The new rate of pay is $26/hour, and he is now working 40 hours per week.</a:t>
            </a:r>
          </a:p>
          <a:p>
            <a:pPr>
              <a:lnSpc>
                <a:spcPct val="150000"/>
              </a:lnSpc>
            </a:pPr>
            <a:r>
              <a:rPr lang="en-US" dirty="0"/>
              <a:t> </a:t>
            </a:r>
          </a:p>
          <a:p>
            <a:pPr marL="285750" indent="-285750">
              <a:lnSpc>
                <a:spcPct val="150000"/>
              </a:lnSpc>
              <a:buFont typeface="Wingdings" panose="05000000000000000000" pitchFamily="2" charset="2"/>
              <a:buChar char="Ø"/>
            </a:pPr>
            <a:r>
              <a:rPr lang="en-US" dirty="0"/>
              <a:t>Mr. Doe was injured after his rate of pay and hours increased for the Employer of injury.    </a:t>
            </a:r>
          </a:p>
        </p:txBody>
      </p:sp>
    </p:spTree>
    <p:extLst>
      <p:ext uri="{BB962C8B-B14F-4D97-AF65-F5344CB8AC3E}">
        <p14:creationId xmlns:p14="http://schemas.microsoft.com/office/powerpoint/2010/main" val="4305484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 calcmode="lin" valueType="num">
                                      <p:cBhvr additive="base">
                                        <p:cTn id="2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anim calcmode="lin" valueType="num">
                                      <p:cBhvr additive="base">
                                        <p:cTn id="31"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B5D0D8C-F0B6-6A3F-16CC-047B2FCC17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E390DD-224A-B53B-C9D7-01C799851F59}"/>
              </a:ext>
            </a:extLst>
          </p:cNvPr>
          <p:cNvSpPr>
            <a:spLocks noGrp="1"/>
          </p:cNvSpPr>
          <p:nvPr>
            <p:ph type="ctrTitle"/>
          </p:nvPr>
        </p:nvSpPr>
        <p:spPr>
          <a:xfrm>
            <a:off x="649453" y="4223656"/>
            <a:ext cx="10893094" cy="1116165"/>
          </a:xfrm>
        </p:spPr>
        <p:txBody>
          <a:bodyPr>
            <a:normAutofit fontScale="90000"/>
          </a:bodyPr>
          <a:lstStyle/>
          <a:p>
            <a:pPr algn="ctr"/>
            <a:r>
              <a:rPr lang="en-US" sz="7200" b="1" u="sng" dirty="0">
                <a:solidFill>
                  <a:srgbClr val="92D050"/>
                </a:solidFill>
              </a:rPr>
              <a:t>Breakout Room &amp; Poll </a:t>
            </a:r>
          </a:p>
        </p:txBody>
      </p:sp>
      <p:pic>
        <p:nvPicPr>
          <p:cNvPr id="4" name="Graphic 3" descr="Meeting with solid fill">
            <a:extLst>
              <a:ext uri="{FF2B5EF4-FFF2-40B4-BE49-F238E27FC236}">
                <a16:creationId xmlns:a16="http://schemas.microsoft.com/office/drawing/2014/main" id="{FC541F4F-04D1-17CD-797F-A30752CD6CE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41445" y="2035390"/>
            <a:ext cx="2188266" cy="2188266"/>
          </a:xfrm>
          <a:prstGeom prst="rect">
            <a:avLst/>
          </a:prstGeom>
        </p:spPr>
      </p:pic>
      <p:pic>
        <p:nvPicPr>
          <p:cNvPr id="9" name="Graphic 8" descr="Checkmark with solid fill">
            <a:extLst>
              <a:ext uri="{FF2B5EF4-FFF2-40B4-BE49-F238E27FC236}">
                <a16:creationId xmlns:a16="http://schemas.microsoft.com/office/drawing/2014/main" id="{24DF3069-0A6D-FE5B-ED92-726CBDABD3D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992385" y="2183980"/>
            <a:ext cx="1891085" cy="1891085"/>
          </a:xfrm>
          <a:prstGeom prst="rect">
            <a:avLst/>
          </a:prstGeom>
        </p:spPr>
      </p:pic>
    </p:spTree>
    <p:extLst>
      <p:ext uri="{BB962C8B-B14F-4D97-AF65-F5344CB8AC3E}">
        <p14:creationId xmlns:p14="http://schemas.microsoft.com/office/powerpoint/2010/main" val="1247646149"/>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6A9F4-AE22-0686-C00B-A6946121D9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31FC12-1EF5-CBB7-D5E1-D58C238B4141}"/>
              </a:ext>
            </a:extLst>
          </p:cNvPr>
          <p:cNvSpPr>
            <a:spLocks noGrp="1"/>
          </p:cNvSpPr>
          <p:nvPr>
            <p:ph type="title"/>
          </p:nvPr>
        </p:nvSpPr>
        <p:spPr>
          <a:xfrm>
            <a:off x="1797666" y="853944"/>
            <a:ext cx="8596668" cy="877876"/>
          </a:xfrm>
        </p:spPr>
        <p:txBody>
          <a:bodyPr>
            <a:noAutofit/>
          </a:bodyPr>
          <a:lstStyle/>
          <a:p>
            <a:pPr algn="ctr"/>
            <a:r>
              <a:rPr lang="en-US" sz="2800" u="sng" dirty="0"/>
              <a:t>John Doe v. Superstore</a:t>
            </a:r>
            <a:br>
              <a:rPr lang="en-US" sz="2800" u="sng" dirty="0"/>
            </a:br>
            <a:r>
              <a:rPr lang="en-US" sz="2800" dirty="0"/>
              <a:t>Retroactive Increase In Pay Example </a:t>
            </a:r>
          </a:p>
        </p:txBody>
      </p:sp>
      <p:sp>
        <p:nvSpPr>
          <p:cNvPr id="3" name="Content Placeholder 2">
            <a:extLst>
              <a:ext uri="{FF2B5EF4-FFF2-40B4-BE49-F238E27FC236}">
                <a16:creationId xmlns:a16="http://schemas.microsoft.com/office/drawing/2014/main" id="{7181DBF4-3E5B-BC56-EECC-96B98ED7B1A3}"/>
              </a:ext>
            </a:extLst>
          </p:cNvPr>
          <p:cNvSpPr>
            <a:spLocks noGrp="1"/>
          </p:cNvSpPr>
          <p:nvPr>
            <p:ph idx="1"/>
          </p:nvPr>
        </p:nvSpPr>
        <p:spPr>
          <a:xfrm>
            <a:off x="677334" y="2542233"/>
            <a:ext cx="10837332" cy="3753225"/>
          </a:xfrm>
        </p:spPr>
        <p:txBody>
          <a:bodyPr>
            <a:normAutofit/>
          </a:bodyPr>
          <a:lstStyle/>
          <a:p>
            <a:endParaRPr lang="en-US" sz="2000" dirty="0"/>
          </a:p>
          <a:p>
            <a:endParaRPr lang="en-US" b="1" u="sng" dirty="0">
              <a:highlight>
                <a:srgbClr val="008000"/>
              </a:highlight>
            </a:endParaRPr>
          </a:p>
          <a:p>
            <a:pPr marL="0" indent="0">
              <a:buNone/>
            </a:pPr>
            <a:endParaRPr lang="en-US" dirty="0"/>
          </a:p>
        </p:txBody>
      </p:sp>
      <p:sp>
        <p:nvSpPr>
          <p:cNvPr id="4" name="TextBox 3">
            <a:extLst>
              <a:ext uri="{FF2B5EF4-FFF2-40B4-BE49-F238E27FC236}">
                <a16:creationId xmlns:a16="http://schemas.microsoft.com/office/drawing/2014/main" id="{2E71B6AC-2731-FF38-17BB-FAD4779FB547}"/>
              </a:ext>
            </a:extLst>
          </p:cNvPr>
          <p:cNvSpPr txBox="1"/>
          <p:nvPr/>
        </p:nvSpPr>
        <p:spPr>
          <a:xfrm>
            <a:off x="1245108" y="2542233"/>
            <a:ext cx="9701784" cy="3363678"/>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en-US" dirty="0"/>
              <a:t>John Doe works as a forklift driver making $23/hour. </a:t>
            </a:r>
          </a:p>
          <a:p>
            <a:pPr>
              <a:lnSpc>
                <a:spcPct val="150000"/>
              </a:lnSpc>
            </a:pPr>
            <a:endParaRPr lang="en-US" dirty="0"/>
          </a:p>
          <a:p>
            <a:pPr marL="285750" indent="-285750">
              <a:lnSpc>
                <a:spcPct val="150000"/>
              </a:lnSpc>
              <a:buFont typeface="Wingdings" panose="05000000000000000000" pitchFamily="2" charset="2"/>
              <a:buChar char="Ø"/>
            </a:pPr>
            <a:r>
              <a:rPr lang="en-US" dirty="0"/>
              <a:t>He was injured on 10/01/25. </a:t>
            </a:r>
          </a:p>
          <a:p>
            <a:pPr>
              <a:lnSpc>
                <a:spcPct val="150000"/>
              </a:lnSpc>
            </a:pPr>
            <a:endParaRPr lang="en-US" dirty="0"/>
          </a:p>
          <a:p>
            <a:pPr marL="285750" indent="-285750">
              <a:lnSpc>
                <a:spcPct val="150000"/>
              </a:lnSpc>
              <a:buFont typeface="Wingdings" panose="05000000000000000000" pitchFamily="2" charset="2"/>
              <a:buChar char="Ø"/>
            </a:pPr>
            <a:r>
              <a:rPr lang="en-US" dirty="0"/>
              <a:t>On 12/01/25, Mr. Doe receives a $3/hour raise. Pursuant to contract negotiations, the raise is retroactive to 06/01/25. </a:t>
            </a:r>
          </a:p>
          <a:p>
            <a:pPr>
              <a:lnSpc>
                <a:spcPct val="150000"/>
              </a:lnSpc>
            </a:pPr>
            <a:endParaRPr lang="en-US" dirty="0"/>
          </a:p>
          <a:p>
            <a:pPr marL="285750" indent="-285750">
              <a:lnSpc>
                <a:spcPct val="150000"/>
              </a:lnSpc>
              <a:buFont typeface="Wingdings" panose="05000000000000000000" pitchFamily="2" charset="2"/>
              <a:buChar char="Ø"/>
            </a:pPr>
            <a:r>
              <a:rPr lang="en-US" dirty="0"/>
              <a:t>How would the raise affect the Average Weekly Wage? </a:t>
            </a:r>
          </a:p>
        </p:txBody>
      </p:sp>
    </p:spTree>
    <p:extLst>
      <p:ext uri="{BB962C8B-B14F-4D97-AF65-F5344CB8AC3E}">
        <p14:creationId xmlns:p14="http://schemas.microsoft.com/office/powerpoint/2010/main" val="318661964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 calcmode="lin" valueType="num">
                                      <p:cBhvr additive="base">
                                        <p:cTn id="2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7258CB-AB67-9798-E779-19854F1CEF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CAF3D2-1C02-E89D-F7FE-B2F5803FCFC3}"/>
              </a:ext>
            </a:extLst>
          </p:cNvPr>
          <p:cNvSpPr>
            <a:spLocks noGrp="1"/>
          </p:cNvSpPr>
          <p:nvPr>
            <p:ph type="ctrTitle"/>
          </p:nvPr>
        </p:nvSpPr>
        <p:spPr>
          <a:xfrm>
            <a:off x="649453" y="4223656"/>
            <a:ext cx="10893094" cy="1116165"/>
          </a:xfrm>
        </p:spPr>
        <p:txBody>
          <a:bodyPr>
            <a:normAutofit fontScale="90000"/>
          </a:bodyPr>
          <a:lstStyle/>
          <a:p>
            <a:pPr algn="ctr"/>
            <a:r>
              <a:rPr lang="en-US" sz="7200" b="1" u="sng" dirty="0">
                <a:solidFill>
                  <a:srgbClr val="92D050"/>
                </a:solidFill>
              </a:rPr>
              <a:t>Breakout Room &amp; Poll </a:t>
            </a:r>
          </a:p>
        </p:txBody>
      </p:sp>
      <p:pic>
        <p:nvPicPr>
          <p:cNvPr id="4" name="Graphic 3" descr="Meeting with solid fill">
            <a:extLst>
              <a:ext uri="{FF2B5EF4-FFF2-40B4-BE49-F238E27FC236}">
                <a16:creationId xmlns:a16="http://schemas.microsoft.com/office/drawing/2014/main" id="{EA5D329E-E3F5-6137-DE20-A929A56C41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41445" y="2035390"/>
            <a:ext cx="2188266" cy="2188266"/>
          </a:xfrm>
          <a:prstGeom prst="rect">
            <a:avLst/>
          </a:prstGeom>
        </p:spPr>
      </p:pic>
      <p:pic>
        <p:nvPicPr>
          <p:cNvPr id="9" name="Graphic 8" descr="Checkmark with solid fill">
            <a:extLst>
              <a:ext uri="{FF2B5EF4-FFF2-40B4-BE49-F238E27FC236}">
                <a16:creationId xmlns:a16="http://schemas.microsoft.com/office/drawing/2014/main" id="{7F297ADB-75EA-B00B-164E-DD3FCA757B4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992385" y="2183980"/>
            <a:ext cx="1891085" cy="1891085"/>
          </a:xfrm>
          <a:prstGeom prst="rect">
            <a:avLst/>
          </a:prstGeom>
        </p:spPr>
      </p:pic>
    </p:spTree>
    <p:extLst>
      <p:ext uri="{BB962C8B-B14F-4D97-AF65-F5344CB8AC3E}">
        <p14:creationId xmlns:p14="http://schemas.microsoft.com/office/powerpoint/2010/main" val="2075830564"/>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88732-4437-0394-5BB0-765AD445E8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29F553-47FE-F864-19AE-FC83CD74D74D}"/>
              </a:ext>
            </a:extLst>
          </p:cNvPr>
          <p:cNvSpPr>
            <a:spLocks noGrp="1"/>
          </p:cNvSpPr>
          <p:nvPr>
            <p:ph type="title"/>
          </p:nvPr>
        </p:nvSpPr>
        <p:spPr>
          <a:xfrm>
            <a:off x="1797666" y="853944"/>
            <a:ext cx="8596668" cy="877876"/>
          </a:xfrm>
        </p:spPr>
        <p:txBody>
          <a:bodyPr>
            <a:noAutofit/>
          </a:bodyPr>
          <a:lstStyle/>
          <a:p>
            <a:pPr algn="ctr"/>
            <a:r>
              <a:rPr lang="en-US" sz="3200" u="sng" dirty="0"/>
              <a:t>Jane Doe v. Emerald City Plaza</a:t>
            </a:r>
            <a:br>
              <a:rPr lang="en-US" sz="3200" u="sng" dirty="0"/>
            </a:br>
            <a:r>
              <a:rPr lang="en-US" sz="3200" dirty="0"/>
              <a:t>Concurrent Seasonal Employment Example </a:t>
            </a:r>
            <a:r>
              <a:rPr lang="en-US" sz="3200" u="sng" dirty="0"/>
              <a:t> </a:t>
            </a:r>
          </a:p>
        </p:txBody>
      </p:sp>
      <p:sp>
        <p:nvSpPr>
          <p:cNvPr id="3" name="Content Placeholder 2">
            <a:extLst>
              <a:ext uri="{FF2B5EF4-FFF2-40B4-BE49-F238E27FC236}">
                <a16:creationId xmlns:a16="http://schemas.microsoft.com/office/drawing/2014/main" id="{981D5A20-673D-87D7-34C7-127DE11CFCEE}"/>
              </a:ext>
            </a:extLst>
          </p:cNvPr>
          <p:cNvSpPr>
            <a:spLocks noGrp="1"/>
          </p:cNvSpPr>
          <p:nvPr>
            <p:ph idx="1"/>
          </p:nvPr>
        </p:nvSpPr>
        <p:spPr>
          <a:xfrm>
            <a:off x="677334" y="2542233"/>
            <a:ext cx="10837332" cy="3753225"/>
          </a:xfrm>
        </p:spPr>
        <p:txBody>
          <a:bodyPr>
            <a:normAutofit/>
          </a:bodyPr>
          <a:lstStyle/>
          <a:p>
            <a:endParaRPr lang="en-US" sz="2000" dirty="0"/>
          </a:p>
          <a:p>
            <a:endParaRPr lang="en-US" b="1" u="sng" dirty="0">
              <a:highlight>
                <a:srgbClr val="008000"/>
              </a:highlight>
            </a:endParaRPr>
          </a:p>
          <a:p>
            <a:pPr marL="0" indent="0">
              <a:buNone/>
            </a:pPr>
            <a:endParaRPr lang="en-US" dirty="0"/>
          </a:p>
        </p:txBody>
      </p:sp>
      <p:sp>
        <p:nvSpPr>
          <p:cNvPr id="4" name="TextBox 3">
            <a:extLst>
              <a:ext uri="{FF2B5EF4-FFF2-40B4-BE49-F238E27FC236}">
                <a16:creationId xmlns:a16="http://schemas.microsoft.com/office/drawing/2014/main" id="{4E324AA0-893B-3972-F1F1-6443717CF9B5}"/>
              </a:ext>
            </a:extLst>
          </p:cNvPr>
          <p:cNvSpPr txBox="1"/>
          <p:nvPr/>
        </p:nvSpPr>
        <p:spPr>
          <a:xfrm>
            <a:off x="1002792" y="2542233"/>
            <a:ext cx="10186416" cy="2862322"/>
          </a:xfrm>
          <a:prstGeom prst="rect">
            <a:avLst/>
          </a:prstGeom>
          <a:noFill/>
        </p:spPr>
        <p:txBody>
          <a:bodyPr wrap="square" rtlCol="0">
            <a:spAutoFit/>
          </a:bodyPr>
          <a:lstStyle/>
          <a:p>
            <a:pPr marL="285750" indent="-285750">
              <a:buFont typeface="Wingdings" panose="05000000000000000000" pitchFamily="2" charset="2"/>
              <a:buChar char="Ø"/>
            </a:pPr>
            <a:r>
              <a:rPr lang="en-US" dirty="0"/>
              <a:t>Ms. Doe works full-time for the local hospital. </a:t>
            </a:r>
          </a:p>
          <a:p>
            <a:endParaRPr lang="en-US" dirty="0"/>
          </a:p>
          <a:p>
            <a:pPr marL="285750" indent="-285750">
              <a:buFont typeface="Wingdings" panose="05000000000000000000" pitchFamily="2" charset="2"/>
              <a:buChar char="Ø"/>
            </a:pPr>
            <a:r>
              <a:rPr lang="en-US" dirty="0"/>
              <a:t>As a second job, she works summers as a cashier at Emerald City Plaza amusement park. </a:t>
            </a:r>
          </a:p>
          <a:p>
            <a:endParaRPr lang="en-US" dirty="0"/>
          </a:p>
          <a:p>
            <a:pPr marL="285750" indent="-285750">
              <a:buFont typeface="Wingdings" panose="05000000000000000000" pitchFamily="2" charset="2"/>
              <a:buChar char="Ø"/>
            </a:pPr>
            <a:r>
              <a:rPr lang="en-US" dirty="0"/>
              <a:t>The summer job lasts around 14-weeks, from mid-June through Labor Day. </a:t>
            </a:r>
          </a:p>
          <a:p>
            <a:endParaRPr lang="en-US" dirty="0"/>
          </a:p>
          <a:p>
            <a:pPr marL="285750" indent="-285750">
              <a:buFont typeface="Wingdings" panose="05000000000000000000" pitchFamily="2" charset="2"/>
              <a:buChar char="Ø"/>
            </a:pPr>
            <a:r>
              <a:rPr lang="en-US" dirty="0"/>
              <a:t>Ms. Doe received $3,377.00 for the entire concurrent employment period.</a:t>
            </a:r>
          </a:p>
          <a:p>
            <a:endParaRPr lang="en-US" dirty="0"/>
          </a:p>
          <a:p>
            <a:pPr marL="285750" indent="-285750">
              <a:buFont typeface="Wingdings" panose="05000000000000000000" pitchFamily="2" charset="2"/>
              <a:buChar char="Ø"/>
            </a:pPr>
            <a:r>
              <a:rPr lang="en-US" dirty="0"/>
              <a:t>How would the concurrent employment affect the Average Weekly Wage?  </a:t>
            </a:r>
          </a:p>
        </p:txBody>
      </p:sp>
    </p:spTree>
    <p:extLst>
      <p:ext uri="{BB962C8B-B14F-4D97-AF65-F5344CB8AC3E}">
        <p14:creationId xmlns:p14="http://schemas.microsoft.com/office/powerpoint/2010/main" val="3493683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 calcmode="lin" valueType="num">
                                      <p:cBhvr additive="base">
                                        <p:cTn id="2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anim calcmode="lin" valueType="num">
                                      <p:cBhvr additive="base">
                                        <p:cTn id="31"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C64871-24CD-7646-DFC2-DAB3727F53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37EE03-B081-6039-4A0E-322532FB8909}"/>
              </a:ext>
            </a:extLst>
          </p:cNvPr>
          <p:cNvSpPr>
            <a:spLocks noGrp="1"/>
          </p:cNvSpPr>
          <p:nvPr>
            <p:ph type="ctrTitle"/>
          </p:nvPr>
        </p:nvSpPr>
        <p:spPr>
          <a:xfrm>
            <a:off x="5901520" y="2130551"/>
            <a:ext cx="5428551" cy="1221431"/>
          </a:xfrm>
        </p:spPr>
        <p:txBody>
          <a:bodyPr>
            <a:noAutofit/>
          </a:bodyPr>
          <a:lstStyle/>
          <a:p>
            <a:pPr algn="ctr">
              <a:lnSpc>
                <a:spcPct val="90000"/>
              </a:lnSpc>
            </a:pPr>
            <a:br>
              <a:rPr lang="en-US" sz="3600" u="sng" dirty="0"/>
            </a:br>
            <a:br>
              <a:rPr lang="en-US" sz="3600" u="sng" dirty="0"/>
            </a:br>
            <a:br>
              <a:rPr lang="en-US" sz="3600" u="sng" dirty="0"/>
            </a:br>
            <a:r>
              <a:rPr lang="en-US" sz="3600" u="sng" dirty="0"/>
              <a:t>Training Objectives</a:t>
            </a:r>
            <a:br>
              <a:rPr lang="en-US" sz="3600" u="sng" dirty="0"/>
            </a:br>
            <a:br>
              <a:rPr lang="en-US" sz="3200" u="sng" dirty="0"/>
            </a:br>
            <a:br>
              <a:rPr lang="en-US" sz="3200" u="sng" dirty="0"/>
            </a:br>
            <a:r>
              <a:rPr lang="en-US" sz="2400" u="sng" dirty="0">
                <a:solidFill>
                  <a:srgbClr val="92D050"/>
                </a:solidFill>
              </a:rPr>
              <a:t> </a:t>
            </a:r>
            <a:br>
              <a:rPr lang="en-US" sz="3200" u="sng" dirty="0"/>
            </a:br>
            <a:r>
              <a:rPr lang="en-US" sz="3200" u="sng" dirty="0"/>
              <a:t> </a:t>
            </a:r>
          </a:p>
        </p:txBody>
      </p:sp>
      <p:grpSp>
        <p:nvGrpSpPr>
          <p:cNvPr id="34" name="Group 33">
            <a:extLst>
              <a:ext uri="{FF2B5EF4-FFF2-40B4-BE49-F238E27FC236}">
                <a16:creationId xmlns:a16="http://schemas.microsoft.com/office/drawing/2014/main" id="{F47E40AA-C24E-0C6D-95CC-A3F7960721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3335" y="396836"/>
            <a:ext cx="4992158" cy="6058999"/>
            <a:chOff x="423335" y="396836"/>
            <a:chExt cx="4992158" cy="6058999"/>
          </a:xfrm>
        </p:grpSpPr>
        <p:sp>
          <p:nvSpPr>
            <p:cNvPr id="35" name="Rectangle 34">
              <a:extLst>
                <a:ext uri="{FF2B5EF4-FFF2-40B4-BE49-F238E27FC236}">
                  <a16:creationId xmlns:a16="http://schemas.microsoft.com/office/drawing/2014/main" id="{FE720607-994F-A127-454A-61128DFA99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flipH="1">
              <a:off x="423335"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6" name="Freeform 5">
              <a:extLst>
                <a:ext uri="{FF2B5EF4-FFF2-40B4-BE49-F238E27FC236}">
                  <a16:creationId xmlns:a16="http://schemas.microsoft.com/office/drawing/2014/main" id="{68999661-15E1-8EC1-F3A6-12165CFC9F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400000" flipH="1">
              <a:off x="170217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37" name="Freeform 5">
              <a:extLst>
                <a:ext uri="{FF2B5EF4-FFF2-40B4-BE49-F238E27FC236}">
                  <a16:creationId xmlns:a16="http://schemas.microsoft.com/office/drawing/2014/main" id="{08CE4858-5CE9-CD84-2269-0BBE558A86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677511" flipH="1">
              <a:off x="3545327"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grpSp>
      <p:pic>
        <p:nvPicPr>
          <p:cNvPr id="4" name="Picture 3">
            <a:extLst>
              <a:ext uri="{FF2B5EF4-FFF2-40B4-BE49-F238E27FC236}">
                <a16:creationId xmlns:a16="http://schemas.microsoft.com/office/drawing/2014/main" id="{2723A895-E491-CF29-A364-EE02AFE4BA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1929" y="901238"/>
            <a:ext cx="3526244" cy="4501588"/>
          </a:xfrm>
          <a:prstGeom prst="rect">
            <a:avLst/>
          </a:prstGeom>
        </p:spPr>
      </p:pic>
      <p:sp>
        <p:nvSpPr>
          <p:cNvPr id="6" name="Subtitle 5">
            <a:extLst>
              <a:ext uri="{FF2B5EF4-FFF2-40B4-BE49-F238E27FC236}">
                <a16:creationId xmlns:a16="http://schemas.microsoft.com/office/drawing/2014/main" id="{87452B07-7902-E8E1-B917-F3AAFB393A74}"/>
              </a:ext>
            </a:extLst>
          </p:cNvPr>
          <p:cNvSpPr>
            <a:spLocks noGrp="1"/>
          </p:cNvSpPr>
          <p:nvPr>
            <p:ph type="subTitle" idx="1"/>
          </p:nvPr>
        </p:nvSpPr>
        <p:spPr>
          <a:xfrm>
            <a:off x="5642731" y="2130551"/>
            <a:ext cx="5685797" cy="3451108"/>
          </a:xfrm>
        </p:spPr>
        <p:txBody>
          <a:bodyPr>
            <a:normAutofit/>
          </a:bodyPr>
          <a:lstStyle/>
          <a:p>
            <a:pPr marL="342900" indent="-342900">
              <a:lnSpc>
                <a:spcPct val="250000"/>
              </a:lnSpc>
              <a:buFont typeface="Wingdings" panose="05000000000000000000" pitchFamily="2" charset="2"/>
              <a:buChar char="§"/>
            </a:pPr>
            <a:r>
              <a:rPr lang="en-US" dirty="0">
                <a:solidFill>
                  <a:srgbClr val="92D050"/>
                </a:solidFill>
              </a:rPr>
              <a:t>Average Weekly Wage Refresher </a:t>
            </a:r>
          </a:p>
          <a:p>
            <a:pPr marL="342900" indent="-342900">
              <a:lnSpc>
                <a:spcPct val="250000"/>
              </a:lnSpc>
              <a:buFont typeface="Wingdings" panose="05000000000000000000" pitchFamily="2" charset="2"/>
              <a:buChar char="§"/>
            </a:pPr>
            <a:r>
              <a:rPr lang="en-US" dirty="0">
                <a:solidFill>
                  <a:srgbClr val="92D050"/>
                </a:solidFill>
              </a:rPr>
              <a:t>Tracking towards the waiting period</a:t>
            </a:r>
          </a:p>
          <a:p>
            <a:pPr marL="342900" indent="-342900">
              <a:lnSpc>
                <a:spcPct val="250000"/>
              </a:lnSpc>
              <a:buFont typeface="Wingdings" panose="05000000000000000000" pitchFamily="2" charset="2"/>
              <a:buChar char="§"/>
            </a:pPr>
            <a:r>
              <a:rPr lang="en-US" dirty="0">
                <a:solidFill>
                  <a:srgbClr val="92D050"/>
                </a:solidFill>
              </a:rPr>
              <a:t>Hypotheticals </a:t>
            </a:r>
          </a:p>
        </p:txBody>
      </p:sp>
    </p:spTree>
    <p:extLst>
      <p:ext uri="{BB962C8B-B14F-4D97-AF65-F5344CB8AC3E}">
        <p14:creationId xmlns:p14="http://schemas.microsoft.com/office/powerpoint/2010/main" val="37004208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854CB1-DF89-C2D1-4CC9-B1A703091B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FA94F5-D00E-9483-891C-5EE8222FF49D}"/>
              </a:ext>
            </a:extLst>
          </p:cNvPr>
          <p:cNvSpPr>
            <a:spLocks noGrp="1"/>
          </p:cNvSpPr>
          <p:nvPr>
            <p:ph type="ctrTitle"/>
          </p:nvPr>
        </p:nvSpPr>
        <p:spPr>
          <a:xfrm>
            <a:off x="649453" y="4223656"/>
            <a:ext cx="10893094" cy="1116165"/>
          </a:xfrm>
        </p:spPr>
        <p:txBody>
          <a:bodyPr>
            <a:normAutofit fontScale="90000"/>
          </a:bodyPr>
          <a:lstStyle/>
          <a:p>
            <a:pPr algn="ctr"/>
            <a:r>
              <a:rPr lang="en-US" sz="7200" b="1" u="sng" dirty="0">
                <a:solidFill>
                  <a:srgbClr val="92D050"/>
                </a:solidFill>
              </a:rPr>
              <a:t>Breakout Room &amp; Poll </a:t>
            </a:r>
          </a:p>
        </p:txBody>
      </p:sp>
      <p:pic>
        <p:nvPicPr>
          <p:cNvPr id="4" name="Graphic 3" descr="Meeting with solid fill">
            <a:extLst>
              <a:ext uri="{FF2B5EF4-FFF2-40B4-BE49-F238E27FC236}">
                <a16:creationId xmlns:a16="http://schemas.microsoft.com/office/drawing/2014/main" id="{727DDDA3-B30B-CC4D-B8FD-4169B1C507E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41445" y="2035390"/>
            <a:ext cx="2188266" cy="2188266"/>
          </a:xfrm>
          <a:prstGeom prst="rect">
            <a:avLst/>
          </a:prstGeom>
        </p:spPr>
      </p:pic>
      <p:pic>
        <p:nvPicPr>
          <p:cNvPr id="9" name="Graphic 8" descr="Checkmark with solid fill">
            <a:extLst>
              <a:ext uri="{FF2B5EF4-FFF2-40B4-BE49-F238E27FC236}">
                <a16:creationId xmlns:a16="http://schemas.microsoft.com/office/drawing/2014/main" id="{B0003232-EDA2-03DA-49BF-EF6163D5CDC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992385" y="2183980"/>
            <a:ext cx="1891085" cy="1891085"/>
          </a:xfrm>
          <a:prstGeom prst="rect">
            <a:avLst/>
          </a:prstGeom>
        </p:spPr>
      </p:pic>
    </p:spTree>
    <p:extLst>
      <p:ext uri="{BB962C8B-B14F-4D97-AF65-F5344CB8AC3E}">
        <p14:creationId xmlns:p14="http://schemas.microsoft.com/office/powerpoint/2010/main" val="1305684490"/>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3C4B8-7663-8D57-BC85-69FAE67767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D303E-4341-99AD-4F89-3AF5611A8B19}"/>
              </a:ext>
            </a:extLst>
          </p:cNvPr>
          <p:cNvSpPr>
            <a:spLocks noGrp="1"/>
          </p:cNvSpPr>
          <p:nvPr>
            <p:ph type="title"/>
          </p:nvPr>
        </p:nvSpPr>
        <p:spPr>
          <a:xfrm>
            <a:off x="1797666" y="853944"/>
            <a:ext cx="8596668" cy="877876"/>
          </a:xfrm>
        </p:spPr>
        <p:txBody>
          <a:bodyPr>
            <a:noAutofit/>
          </a:bodyPr>
          <a:lstStyle/>
          <a:p>
            <a:pPr algn="ctr"/>
            <a:r>
              <a:rPr lang="en-US" sz="3200" u="sng" dirty="0"/>
              <a:t>Jane Doe v. Dunder Mifflin  </a:t>
            </a:r>
            <a:br>
              <a:rPr lang="en-US" sz="3200" u="sng" dirty="0"/>
            </a:br>
            <a:r>
              <a:rPr lang="en-US" sz="3200" dirty="0"/>
              <a:t>Change In Employment Status</a:t>
            </a:r>
            <a:br>
              <a:rPr lang="en-US" sz="3200" dirty="0"/>
            </a:br>
            <a:r>
              <a:rPr lang="en-US" sz="3200" dirty="0"/>
              <a:t> Example</a:t>
            </a:r>
          </a:p>
        </p:txBody>
      </p:sp>
      <p:sp>
        <p:nvSpPr>
          <p:cNvPr id="6" name="TextBox 5">
            <a:extLst>
              <a:ext uri="{FF2B5EF4-FFF2-40B4-BE49-F238E27FC236}">
                <a16:creationId xmlns:a16="http://schemas.microsoft.com/office/drawing/2014/main" id="{AE5BB1F6-1C00-6C74-5134-AA23E5FA6249}"/>
              </a:ext>
            </a:extLst>
          </p:cNvPr>
          <p:cNvSpPr txBox="1"/>
          <p:nvPr/>
        </p:nvSpPr>
        <p:spPr>
          <a:xfrm>
            <a:off x="1409700" y="2478024"/>
            <a:ext cx="9372600" cy="4194674"/>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en-US" dirty="0"/>
              <a:t>Jane Doe worked full-time as a data entry specialist for Dunder Mifflin Paper Company. </a:t>
            </a:r>
          </a:p>
          <a:p>
            <a:pPr marL="285750" indent="-285750">
              <a:lnSpc>
                <a:spcPct val="150000"/>
              </a:lnSpc>
              <a:buFont typeface="Wingdings" panose="05000000000000000000" pitchFamily="2" charset="2"/>
              <a:buChar char="Ø"/>
            </a:pPr>
            <a:r>
              <a:rPr lang="en-US" dirty="0"/>
              <a:t>Ms. Doe worked full-time for the company for five years before going out on maternity leave. </a:t>
            </a:r>
          </a:p>
          <a:p>
            <a:pPr marL="285750" indent="-285750">
              <a:lnSpc>
                <a:spcPct val="150000"/>
              </a:lnSpc>
              <a:buFont typeface="Wingdings" panose="05000000000000000000" pitchFamily="2" charset="2"/>
              <a:buChar char="Ø"/>
            </a:pPr>
            <a:r>
              <a:rPr lang="en-US" dirty="0"/>
              <a:t>Once she returned from maternity leave, she voluntarily chose to move to a part-time position. </a:t>
            </a:r>
          </a:p>
          <a:p>
            <a:pPr marL="285750" indent="-285750">
              <a:lnSpc>
                <a:spcPct val="150000"/>
              </a:lnSpc>
              <a:buFont typeface="Wingdings" panose="05000000000000000000" pitchFamily="2" charset="2"/>
              <a:buChar char="Ø"/>
            </a:pPr>
            <a:r>
              <a:rPr lang="en-US" dirty="0"/>
              <a:t>Ms. Doe was injured at work after the change in employment status from full-time to part-time. </a:t>
            </a:r>
          </a:p>
          <a:p>
            <a:pPr marL="285750" indent="-285750">
              <a:lnSpc>
                <a:spcPct val="150000"/>
              </a:lnSpc>
              <a:buFont typeface="Wingdings" panose="05000000000000000000" pitchFamily="2" charset="2"/>
              <a:buChar char="Ø"/>
            </a:pPr>
            <a:r>
              <a:rPr lang="en-US" dirty="0"/>
              <a:t>How does the voluntary status change affect the employee’s Average Weekly Wage? </a:t>
            </a:r>
          </a:p>
        </p:txBody>
      </p:sp>
    </p:spTree>
    <p:extLst>
      <p:ext uri="{BB962C8B-B14F-4D97-AF65-F5344CB8AC3E}">
        <p14:creationId xmlns:p14="http://schemas.microsoft.com/office/powerpoint/2010/main" val="21667664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9A285A-3702-DC70-5D95-BC66F98D01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F89E8B-7887-8EF9-6306-D912F6166CC6}"/>
              </a:ext>
            </a:extLst>
          </p:cNvPr>
          <p:cNvSpPr>
            <a:spLocks noGrp="1"/>
          </p:cNvSpPr>
          <p:nvPr>
            <p:ph type="ctrTitle"/>
          </p:nvPr>
        </p:nvSpPr>
        <p:spPr>
          <a:xfrm>
            <a:off x="649453" y="4223656"/>
            <a:ext cx="10893094" cy="1116165"/>
          </a:xfrm>
        </p:spPr>
        <p:txBody>
          <a:bodyPr>
            <a:normAutofit fontScale="90000"/>
          </a:bodyPr>
          <a:lstStyle/>
          <a:p>
            <a:pPr algn="ctr"/>
            <a:r>
              <a:rPr lang="en-US" sz="7200" b="1" u="sng" dirty="0">
                <a:solidFill>
                  <a:srgbClr val="92D050"/>
                </a:solidFill>
              </a:rPr>
              <a:t>Breakout Room &amp; Poll </a:t>
            </a:r>
          </a:p>
        </p:txBody>
      </p:sp>
      <p:pic>
        <p:nvPicPr>
          <p:cNvPr id="4" name="Graphic 3" descr="Meeting with solid fill">
            <a:extLst>
              <a:ext uri="{FF2B5EF4-FFF2-40B4-BE49-F238E27FC236}">
                <a16:creationId xmlns:a16="http://schemas.microsoft.com/office/drawing/2014/main" id="{C54253EE-37E8-DB74-916F-8D8E8FA3529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41445" y="2035390"/>
            <a:ext cx="2188266" cy="2188266"/>
          </a:xfrm>
          <a:prstGeom prst="rect">
            <a:avLst/>
          </a:prstGeom>
        </p:spPr>
      </p:pic>
      <p:pic>
        <p:nvPicPr>
          <p:cNvPr id="9" name="Graphic 8" descr="Checkmark with solid fill">
            <a:extLst>
              <a:ext uri="{FF2B5EF4-FFF2-40B4-BE49-F238E27FC236}">
                <a16:creationId xmlns:a16="http://schemas.microsoft.com/office/drawing/2014/main" id="{A90EB57C-2C91-D37E-3D5E-9BA0AB729B1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992385" y="2183980"/>
            <a:ext cx="1891085" cy="1891085"/>
          </a:xfrm>
          <a:prstGeom prst="rect">
            <a:avLst/>
          </a:prstGeom>
        </p:spPr>
      </p:pic>
    </p:spTree>
    <p:extLst>
      <p:ext uri="{BB962C8B-B14F-4D97-AF65-F5344CB8AC3E}">
        <p14:creationId xmlns:p14="http://schemas.microsoft.com/office/powerpoint/2010/main" val="1058511689"/>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538AE-39A8-70B5-D139-C850D586C5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6A8F78-6C10-6709-056E-CE879A7BE488}"/>
              </a:ext>
            </a:extLst>
          </p:cNvPr>
          <p:cNvSpPr>
            <a:spLocks noGrp="1"/>
          </p:cNvSpPr>
          <p:nvPr>
            <p:ph type="title"/>
          </p:nvPr>
        </p:nvSpPr>
        <p:spPr>
          <a:xfrm>
            <a:off x="1797666" y="853944"/>
            <a:ext cx="8596668" cy="877876"/>
          </a:xfrm>
        </p:spPr>
        <p:txBody>
          <a:bodyPr>
            <a:noAutofit/>
          </a:bodyPr>
          <a:lstStyle/>
          <a:p>
            <a:pPr algn="ctr"/>
            <a:r>
              <a:rPr lang="en-US" sz="2800" u="sng" dirty="0"/>
              <a:t>Jane Doe v. Haddonfield General Hospital</a:t>
            </a:r>
            <a:br>
              <a:rPr lang="en-US" sz="2800" u="sng" dirty="0"/>
            </a:br>
            <a:r>
              <a:rPr lang="en-US" sz="2800" dirty="0"/>
              <a:t>Fringe Benefit Example </a:t>
            </a:r>
          </a:p>
        </p:txBody>
      </p:sp>
      <p:sp>
        <p:nvSpPr>
          <p:cNvPr id="6" name="TextBox 5">
            <a:extLst>
              <a:ext uri="{FF2B5EF4-FFF2-40B4-BE49-F238E27FC236}">
                <a16:creationId xmlns:a16="http://schemas.microsoft.com/office/drawing/2014/main" id="{3BA967D4-03EC-E834-91A8-B1C3732A388F}"/>
              </a:ext>
            </a:extLst>
          </p:cNvPr>
          <p:cNvSpPr txBox="1"/>
          <p:nvPr/>
        </p:nvSpPr>
        <p:spPr>
          <a:xfrm>
            <a:off x="1295400" y="2505456"/>
            <a:ext cx="9601200" cy="4194674"/>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en-US" dirty="0"/>
              <a:t>Jane Doe works as a medical technician at Haddonfield General Hospital. </a:t>
            </a:r>
          </a:p>
          <a:p>
            <a:pPr>
              <a:lnSpc>
                <a:spcPct val="150000"/>
              </a:lnSpc>
            </a:pPr>
            <a:endParaRPr lang="en-US" dirty="0"/>
          </a:p>
          <a:p>
            <a:pPr marL="285750" indent="-285750">
              <a:lnSpc>
                <a:spcPct val="150000"/>
              </a:lnSpc>
              <a:buFont typeface="Wingdings" panose="05000000000000000000" pitchFamily="2" charset="2"/>
              <a:buChar char="Ø"/>
            </a:pPr>
            <a:r>
              <a:rPr lang="en-US" dirty="0"/>
              <a:t>The hospital has a program that reimburses employees for college classes. </a:t>
            </a:r>
          </a:p>
          <a:p>
            <a:pPr>
              <a:lnSpc>
                <a:spcPct val="150000"/>
              </a:lnSpc>
            </a:pPr>
            <a:endParaRPr lang="en-US" dirty="0"/>
          </a:p>
          <a:p>
            <a:pPr marL="285750" indent="-285750">
              <a:lnSpc>
                <a:spcPct val="150000"/>
              </a:lnSpc>
              <a:buFont typeface="Wingdings" panose="05000000000000000000" pitchFamily="2" charset="2"/>
              <a:buChar char="Ø"/>
            </a:pPr>
            <a:r>
              <a:rPr lang="en-US" dirty="0"/>
              <a:t>Ms. Doe regularly took courses and received $53.35 per week in reimbursement payments. </a:t>
            </a:r>
          </a:p>
          <a:p>
            <a:pPr>
              <a:lnSpc>
                <a:spcPct val="150000"/>
              </a:lnSpc>
            </a:pPr>
            <a:endParaRPr lang="en-US" dirty="0"/>
          </a:p>
          <a:p>
            <a:pPr marL="285750" indent="-285750">
              <a:lnSpc>
                <a:spcPct val="150000"/>
              </a:lnSpc>
              <a:buFont typeface="Wingdings" panose="05000000000000000000" pitchFamily="2" charset="2"/>
              <a:buChar char="Ø"/>
            </a:pPr>
            <a:r>
              <a:rPr lang="en-US" dirty="0"/>
              <a:t>The college courses were not necessary for the employee’s job. </a:t>
            </a:r>
          </a:p>
          <a:p>
            <a:pPr>
              <a:lnSpc>
                <a:spcPct val="150000"/>
              </a:lnSpc>
            </a:pPr>
            <a:endParaRPr lang="en-US" dirty="0"/>
          </a:p>
          <a:p>
            <a:pPr marL="285750" indent="-285750">
              <a:lnSpc>
                <a:spcPct val="150000"/>
              </a:lnSpc>
              <a:buFont typeface="Wingdings" panose="05000000000000000000" pitchFamily="2" charset="2"/>
              <a:buChar char="Ø"/>
            </a:pPr>
            <a:r>
              <a:rPr lang="en-US" dirty="0"/>
              <a:t>Ms. Doe was injured after starting the college course work. </a:t>
            </a:r>
          </a:p>
        </p:txBody>
      </p:sp>
    </p:spTree>
    <p:extLst>
      <p:ext uri="{BB962C8B-B14F-4D97-AF65-F5344CB8AC3E}">
        <p14:creationId xmlns:p14="http://schemas.microsoft.com/office/powerpoint/2010/main" val="30878790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 calcmode="lin" valueType="num">
                                      <p:cBhvr additive="base">
                                        <p:cTn id="2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8" end="8"/>
                                            </p:txEl>
                                          </p:spTgt>
                                        </p:tgtEl>
                                        <p:attrNameLst>
                                          <p:attrName>style.visibility</p:attrName>
                                        </p:attrNameLst>
                                      </p:cBhvr>
                                      <p:to>
                                        <p:strVal val="visible"/>
                                      </p:to>
                                    </p:set>
                                    <p:anim calcmode="lin" valueType="num">
                                      <p:cBhvr additive="base">
                                        <p:cTn id="31"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6C5FCA-4200-8DF2-2350-6CBDCD5A0C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695AC2-BE23-681F-9EDF-9C31E6E7BD3C}"/>
              </a:ext>
            </a:extLst>
          </p:cNvPr>
          <p:cNvSpPr>
            <a:spLocks noGrp="1"/>
          </p:cNvSpPr>
          <p:nvPr>
            <p:ph type="ctrTitle"/>
          </p:nvPr>
        </p:nvSpPr>
        <p:spPr>
          <a:xfrm>
            <a:off x="649453" y="4223656"/>
            <a:ext cx="10893094" cy="1116165"/>
          </a:xfrm>
        </p:spPr>
        <p:txBody>
          <a:bodyPr>
            <a:normAutofit fontScale="90000"/>
          </a:bodyPr>
          <a:lstStyle/>
          <a:p>
            <a:pPr algn="ctr"/>
            <a:r>
              <a:rPr lang="en-US" sz="7200" b="1" u="sng" dirty="0">
                <a:solidFill>
                  <a:srgbClr val="92D050"/>
                </a:solidFill>
              </a:rPr>
              <a:t>Breakout Room &amp; Poll </a:t>
            </a:r>
          </a:p>
        </p:txBody>
      </p:sp>
      <p:pic>
        <p:nvPicPr>
          <p:cNvPr id="4" name="Graphic 3" descr="Meeting with solid fill">
            <a:extLst>
              <a:ext uri="{FF2B5EF4-FFF2-40B4-BE49-F238E27FC236}">
                <a16:creationId xmlns:a16="http://schemas.microsoft.com/office/drawing/2014/main" id="{B39EA468-4188-5100-5F57-CECCF057B44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41445" y="2035390"/>
            <a:ext cx="2188266" cy="2188266"/>
          </a:xfrm>
          <a:prstGeom prst="rect">
            <a:avLst/>
          </a:prstGeom>
        </p:spPr>
      </p:pic>
      <p:pic>
        <p:nvPicPr>
          <p:cNvPr id="9" name="Graphic 8" descr="Checkmark with solid fill">
            <a:extLst>
              <a:ext uri="{FF2B5EF4-FFF2-40B4-BE49-F238E27FC236}">
                <a16:creationId xmlns:a16="http://schemas.microsoft.com/office/drawing/2014/main" id="{064EA3C9-6F23-B902-63B3-394FBAB3252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992385" y="2183980"/>
            <a:ext cx="1891085" cy="1891085"/>
          </a:xfrm>
          <a:prstGeom prst="rect">
            <a:avLst/>
          </a:prstGeom>
        </p:spPr>
      </p:pic>
    </p:spTree>
    <p:extLst>
      <p:ext uri="{BB962C8B-B14F-4D97-AF65-F5344CB8AC3E}">
        <p14:creationId xmlns:p14="http://schemas.microsoft.com/office/powerpoint/2010/main" val="535811798"/>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FF713-F828-69F6-D754-566BC8BE31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117D85-BF34-978F-F1BA-5AB0A25A076E}"/>
              </a:ext>
            </a:extLst>
          </p:cNvPr>
          <p:cNvSpPr>
            <a:spLocks noGrp="1"/>
          </p:cNvSpPr>
          <p:nvPr>
            <p:ph type="title"/>
          </p:nvPr>
        </p:nvSpPr>
        <p:spPr>
          <a:xfrm>
            <a:off x="1797666" y="853944"/>
            <a:ext cx="8596668" cy="877876"/>
          </a:xfrm>
        </p:spPr>
        <p:txBody>
          <a:bodyPr>
            <a:noAutofit/>
          </a:bodyPr>
          <a:lstStyle/>
          <a:p>
            <a:pPr algn="ctr"/>
            <a:r>
              <a:rPr lang="en-US" sz="2800" u="sng" dirty="0"/>
              <a:t>John Doe v. Wayfinder Airlines </a:t>
            </a:r>
            <a:br>
              <a:rPr lang="en-US" sz="2800" u="sng" dirty="0"/>
            </a:br>
            <a:r>
              <a:rPr lang="en-US" sz="2800" dirty="0"/>
              <a:t>Additional Fringe Benefit Example </a:t>
            </a:r>
          </a:p>
        </p:txBody>
      </p:sp>
      <p:sp>
        <p:nvSpPr>
          <p:cNvPr id="3" name="Content Placeholder 2">
            <a:extLst>
              <a:ext uri="{FF2B5EF4-FFF2-40B4-BE49-F238E27FC236}">
                <a16:creationId xmlns:a16="http://schemas.microsoft.com/office/drawing/2014/main" id="{44D6A354-66DE-8B0C-2EB7-43E5CD8179C2}"/>
              </a:ext>
            </a:extLst>
          </p:cNvPr>
          <p:cNvSpPr>
            <a:spLocks noGrp="1"/>
          </p:cNvSpPr>
          <p:nvPr>
            <p:ph idx="1"/>
          </p:nvPr>
        </p:nvSpPr>
        <p:spPr>
          <a:xfrm>
            <a:off x="677334" y="2524146"/>
            <a:ext cx="10837332" cy="4142031"/>
          </a:xfrm>
        </p:spPr>
        <p:txBody>
          <a:bodyPr>
            <a:normAutofit/>
          </a:bodyPr>
          <a:lstStyle/>
          <a:p>
            <a:endParaRPr lang="en-US" sz="2000" dirty="0"/>
          </a:p>
          <a:p>
            <a:endParaRPr lang="en-US" b="1" u="sng" dirty="0">
              <a:highlight>
                <a:srgbClr val="008000"/>
              </a:highlight>
            </a:endParaRPr>
          </a:p>
          <a:p>
            <a:pPr marL="0" indent="0">
              <a:buNone/>
            </a:pPr>
            <a:endParaRPr lang="en-US" dirty="0"/>
          </a:p>
        </p:txBody>
      </p:sp>
      <p:sp>
        <p:nvSpPr>
          <p:cNvPr id="4" name="TextBox 3">
            <a:extLst>
              <a:ext uri="{FF2B5EF4-FFF2-40B4-BE49-F238E27FC236}">
                <a16:creationId xmlns:a16="http://schemas.microsoft.com/office/drawing/2014/main" id="{313C8EAA-315E-DFEE-B9A4-0C0D8BD0FB91}"/>
              </a:ext>
            </a:extLst>
          </p:cNvPr>
          <p:cNvSpPr txBox="1"/>
          <p:nvPr/>
        </p:nvSpPr>
        <p:spPr>
          <a:xfrm>
            <a:off x="1144524" y="2542233"/>
            <a:ext cx="9902952" cy="3779176"/>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en-US" dirty="0"/>
              <a:t>John Doe works for Wayfinder Airlines as a ramp agent. </a:t>
            </a:r>
          </a:p>
          <a:p>
            <a:pPr marL="285750" indent="-285750">
              <a:lnSpc>
                <a:spcPct val="150000"/>
              </a:lnSpc>
              <a:buFont typeface="Wingdings" panose="05000000000000000000" pitchFamily="2" charset="2"/>
              <a:buChar char="Ø"/>
            </a:pPr>
            <a:r>
              <a:rPr lang="en-US" dirty="0"/>
              <a:t>His hours vary widely week to week. His rate of pay is $15.60/hour. </a:t>
            </a:r>
          </a:p>
          <a:p>
            <a:pPr marL="285750" indent="-285750">
              <a:lnSpc>
                <a:spcPct val="150000"/>
              </a:lnSpc>
              <a:buFont typeface="Wingdings" panose="05000000000000000000" pitchFamily="2" charset="2"/>
              <a:buChar char="Ø"/>
            </a:pPr>
            <a:r>
              <a:rPr lang="en-US" dirty="0"/>
              <a:t>In addition to his hourly rate, he receives some additional benefits:</a:t>
            </a:r>
          </a:p>
          <a:p>
            <a:pPr marL="742950" lvl="1" indent="-285750">
              <a:lnSpc>
                <a:spcPct val="150000"/>
              </a:lnSpc>
              <a:buFont typeface="Wingdings" panose="05000000000000000000" pitchFamily="2" charset="2"/>
              <a:buChar char="Ø"/>
            </a:pPr>
            <a:r>
              <a:rPr lang="en-US" dirty="0"/>
              <a:t>A clothing allowance. </a:t>
            </a:r>
          </a:p>
          <a:p>
            <a:pPr marL="742950" lvl="1" indent="-285750">
              <a:lnSpc>
                <a:spcPct val="150000"/>
              </a:lnSpc>
              <a:buFont typeface="Wingdings" panose="05000000000000000000" pitchFamily="2" charset="2"/>
              <a:buChar char="Ø"/>
            </a:pPr>
            <a:r>
              <a:rPr lang="en-US"/>
              <a:t>A rewards </a:t>
            </a:r>
            <a:r>
              <a:rPr lang="en-US" dirty="0"/>
              <a:t>program. </a:t>
            </a:r>
          </a:p>
          <a:p>
            <a:pPr marL="742950" lvl="1" indent="-285750">
              <a:lnSpc>
                <a:spcPct val="150000"/>
              </a:lnSpc>
              <a:buFont typeface="Wingdings" panose="05000000000000000000" pitchFamily="2" charset="2"/>
              <a:buChar char="Ø"/>
            </a:pPr>
            <a:r>
              <a:rPr lang="en-US" dirty="0"/>
              <a:t>Profit sharing</a:t>
            </a:r>
          </a:p>
          <a:p>
            <a:pPr marL="742950" lvl="1" indent="-285750">
              <a:lnSpc>
                <a:spcPct val="150000"/>
              </a:lnSpc>
              <a:buFont typeface="Wingdings" panose="05000000000000000000" pitchFamily="2" charset="2"/>
              <a:buChar char="Ø"/>
            </a:pPr>
            <a:r>
              <a:rPr lang="en-US" dirty="0"/>
              <a:t>The ability to fly standby.  </a:t>
            </a:r>
          </a:p>
          <a:p>
            <a:pPr marL="285750" indent="-285750">
              <a:lnSpc>
                <a:spcPct val="150000"/>
              </a:lnSpc>
              <a:buFont typeface="Wingdings" panose="05000000000000000000" pitchFamily="2" charset="2"/>
              <a:buChar char="Ø"/>
            </a:pPr>
            <a:r>
              <a:rPr lang="en-US" dirty="0"/>
              <a:t>Mr. Doe was injured while employed by the airline. </a:t>
            </a:r>
          </a:p>
          <a:p>
            <a:pPr lvl="1">
              <a:lnSpc>
                <a:spcPct val="150000"/>
              </a:lnSpc>
            </a:pPr>
            <a:endParaRPr lang="en-US" dirty="0"/>
          </a:p>
        </p:txBody>
      </p:sp>
    </p:spTree>
    <p:extLst>
      <p:ext uri="{BB962C8B-B14F-4D97-AF65-F5344CB8AC3E}">
        <p14:creationId xmlns:p14="http://schemas.microsoft.com/office/powerpoint/2010/main" val="42877181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additive="base">
                                        <p:cTn id="3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anim calcmode="lin" valueType="num">
                                      <p:cBhvr additive="base">
                                        <p:cTn id="3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125EEFE-9371-E660-6C3C-31C7EAE260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C13DFF-EF15-DD1F-C6B1-7C09F72D2039}"/>
              </a:ext>
            </a:extLst>
          </p:cNvPr>
          <p:cNvSpPr>
            <a:spLocks noGrp="1"/>
          </p:cNvSpPr>
          <p:nvPr>
            <p:ph type="ctrTitle"/>
          </p:nvPr>
        </p:nvSpPr>
        <p:spPr>
          <a:xfrm>
            <a:off x="649453" y="4223656"/>
            <a:ext cx="10893094" cy="1116165"/>
          </a:xfrm>
        </p:spPr>
        <p:txBody>
          <a:bodyPr>
            <a:normAutofit fontScale="90000"/>
          </a:bodyPr>
          <a:lstStyle/>
          <a:p>
            <a:pPr algn="ctr"/>
            <a:r>
              <a:rPr lang="en-US" sz="7200" b="1" u="sng" dirty="0">
                <a:solidFill>
                  <a:srgbClr val="92D050"/>
                </a:solidFill>
              </a:rPr>
              <a:t>Breakout Room &amp; Poll </a:t>
            </a:r>
          </a:p>
        </p:txBody>
      </p:sp>
      <p:pic>
        <p:nvPicPr>
          <p:cNvPr id="4" name="Graphic 3" descr="Meeting with solid fill">
            <a:extLst>
              <a:ext uri="{FF2B5EF4-FFF2-40B4-BE49-F238E27FC236}">
                <a16:creationId xmlns:a16="http://schemas.microsoft.com/office/drawing/2014/main" id="{F2046906-E37D-5E75-3700-67A9C91E7D4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41445" y="2035390"/>
            <a:ext cx="2188266" cy="2188266"/>
          </a:xfrm>
          <a:prstGeom prst="rect">
            <a:avLst/>
          </a:prstGeom>
        </p:spPr>
      </p:pic>
      <p:pic>
        <p:nvPicPr>
          <p:cNvPr id="9" name="Graphic 8" descr="Checkmark with solid fill">
            <a:extLst>
              <a:ext uri="{FF2B5EF4-FFF2-40B4-BE49-F238E27FC236}">
                <a16:creationId xmlns:a16="http://schemas.microsoft.com/office/drawing/2014/main" id="{41F6AD2F-9AD5-96B4-D2A6-41C66530B57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992385" y="2183980"/>
            <a:ext cx="1891085" cy="1891085"/>
          </a:xfrm>
          <a:prstGeom prst="rect">
            <a:avLst/>
          </a:prstGeom>
        </p:spPr>
      </p:pic>
    </p:spTree>
    <p:extLst>
      <p:ext uri="{BB962C8B-B14F-4D97-AF65-F5344CB8AC3E}">
        <p14:creationId xmlns:p14="http://schemas.microsoft.com/office/powerpoint/2010/main" val="366814944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1C5FC-9245-BBDC-DF3E-A860B221FB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91938C-64A5-7E6C-642D-A0884D6DFA93}"/>
              </a:ext>
            </a:extLst>
          </p:cNvPr>
          <p:cNvSpPr>
            <a:spLocks noGrp="1"/>
          </p:cNvSpPr>
          <p:nvPr>
            <p:ph type="title"/>
          </p:nvPr>
        </p:nvSpPr>
        <p:spPr>
          <a:xfrm>
            <a:off x="677333" y="645447"/>
            <a:ext cx="9722712" cy="1320800"/>
          </a:xfrm>
        </p:spPr>
        <p:txBody>
          <a:bodyPr>
            <a:normAutofit/>
          </a:bodyPr>
          <a:lstStyle/>
          <a:p>
            <a:pPr algn="ctr"/>
            <a:r>
              <a:rPr lang="en-US" u="sng" dirty="0"/>
              <a:t>Average Weekly Wages (AWW), earnings</a:t>
            </a:r>
            <a:br>
              <a:rPr lang="en-US" u="sng" dirty="0"/>
            </a:br>
            <a:r>
              <a:rPr lang="en-US" u="sng" dirty="0"/>
              <a:t>or salary §102(4) </a:t>
            </a:r>
          </a:p>
        </p:txBody>
      </p:sp>
      <p:sp>
        <p:nvSpPr>
          <p:cNvPr id="3" name="Content Placeholder 2">
            <a:extLst>
              <a:ext uri="{FF2B5EF4-FFF2-40B4-BE49-F238E27FC236}">
                <a16:creationId xmlns:a16="http://schemas.microsoft.com/office/drawing/2014/main" id="{0BEAB86D-E0F4-CE6D-7C97-6DF1B1BF8A7E}"/>
              </a:ext>
            </a:extLst>
          </p:cNvPr>
          <p:cNvSpPr>
            <a:spLocks noGrp="1"/>
          </p:cNvSpPr>
          <p:nvPr>
            <p:ph idx="1"/>
          </p:nvPr>
        </p:nvSpPr>
        <p:spPr>
          <a:xfrm>
            <a:off x="756538" y="2542233"/>
            <a:ext cx="10678924" cy="3849466"/>
          </a:xfrm>
        </p:spPr>
        <p:txBody>
          <a:bodyPr>
            <a:normAutofit fontScale="85000" lnSpcReduction="10000"/>
          </a:bodyPr>
          <a:lstStyle/>
          <a:p>
            <a:pPr marL="0" indent="0" algn="ctr">
              <a:lnSpc>
                <a:spcPct val="200000"/>
              </a:lnSpc>
              <a:buNone/>
            </a:pPr>
            <a:r>
              <a:rPr lang="en-US" sz="1900" b="1" dirty="0"/>
              <a:t>Apply each method in order. If one does not apply move to the next. If neither A/B/C produce a “fair and reasonable AWW”, use method D. </a:t>
            </a:r>
          </a:p>
          <a:p>
            <a:pPr>
              <a:lnSpc>
                <a:spcPct val="200000"/>
              </a:lnSpc>
            </a:pPr>
            <a:r>
              <a:rPr lang="en-US" sz="1900" dirty="0"/>
              <a:t>Method A. Regular workweek and consistent earnings, or salary.</a:t>
            </a:r>
          </a:p>
          <a:p>
            <a:pPr>
              <a:lnSpc>
                <a:spcPct val="200000"/>
              </a:lnSpc>
            </a:pPr>
            <a:r>
              <a:rPr lang="en-US" sz="1900" dirty="0"/>
              <a:t>Method B. Irregular workweek or employed less than 200 workdays. </a:t>
            </a:r>
          </a:p>
          <a:p>
            <a:pPr>
              <a:lnSpc>
                <a:spcPct val="200000"/>
              </a:lnSpc>
            </a:pPr>
            <a:r>
              <a:rPr lang="en-US" sz="1900" dirty="0"/>
              <a:t>Method C. Seasonal employment. </a:t>
            </a:r>
          </a:p>
          <a:p>
            <a:pPr>
              <a:lnSpc>
                <a:spcPct val="200000"/>
              </a:lnSpc>
            </a:pPr>
            <a:r>
              <a:rPr lang="en-US" sz="1900" dirty="0"/>
              <a:t>Method D. “fallback provision, applicable when none of the forgoing methods can be reasonably and fairly applied”</a:t>
            </a:r>
          </a:p>
          <a:p>
            <a:pPr>
              <a:lnSpc>
                <a:spcPct val="200000"/>
              </a:lnSpc>
            </a:pPr>
            <a:endParaRPr lang="en-US" sz="2000" dirty="0"/>
          </a:p>
          <a:p>
            <a:pPr>
              <a:lnSpc>
                <a:spcPct val="200000"/>
              </a:lnSpc>
            </a:pPr>
            <a:endParaRPr lang="en-US" sz="2000" dirty="0"/>
          </a:p>
        </p:txBody>
      </p:sp>
    </p:spTree>
    <p:extLst>
      <p:ext uri="{BB962C8B-B14F-4D97-AF65-F5344CB8AC3E}">
        <p14:creationId xmlns:p14="http://schemas.microsoft.com/office/powerpoint/2010/main" val="30391881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48253-1744-8E46-803A-9057C4CA03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D7BE3B-0825-9D48-8889-94A8B8BDF45F}"/>
              </a:ext>
            </a:extLst>
          </p:cNvPr>
          <p:cNvSpPr>
            <a:spLocks noGrp="1"/>
          </p:cNvSpPr>
          <p:nvPr>
            <p:ph type="title"/>
          </p:nvPr>
        </p:nvSpPr>
        <p:spPr>
          <a:xfrm>
            <a:off x="1797666" y="621770"/>
            <a:ext cx="8596668" cy="1320800"/>
          </a:xfrm>
        </p:spPr>
        <p:txBody>
          <a:bodyPr/>
          <a:lstStyle/>
          <a:p>
            <a:pPr algn="ctr"/>
            <a:r>
              <a:rPr lang="en-US" u="sng" dirty="0"/>
              <a:t>AWW §102(4): Method A</a:t>
            </a:r>
          </a:p>
        </p:txBody>
      </p:sp>
      <p:sp>
        <p:nvSpPr>
          <p:cNvPr id="3" name="Content Placeholder 2">
            <a:extLst>
              <a:ext uri="{FF2B5EF4-FFF2-40B4-BE49-F238E27FC236}">
                <a16:creationId xmlns:a16="http://schemas.microsoft.com/office/drawing/2014/main" id="{DB6C4797-5A79-FF90-1CEF-C6E0ED0D7600}"/>
              </a:ext>
            </a:extLst>
          </p:cNvPr>
          <p:cNvSpPr>
            <a:spLocks noGrp="1"/>
          </p:cNvSpPr>
          <p:nvPr>
            <p:ph idx="1"/>
          </p:nvPr>
        </p:nvSpPr>
        <p:spPr>
          <a:xfrm>
            <a:off x="1572929" y="2461845"/>
            <a:ext cx="9439432" cy="3724143"/>
          </a:xfrm>
        </p:spPr>
        <p:txBody>
          <a:bodyPr>
            <a:normAutofit fontScale="77500" lnSpcReduction="20000"/>
          </a:bodyPr>
          <a:lstStyle/>
          <a:p>
            <a:pPr>
              <a:lnSpc>
                <a:spcPct val="200000"/>
              </a:lnSpc>
            </a:pPr>
            <a:r>
              <a:rPr lang="en-US" sz="2000" dirty="0"/>
              <a:t>Method A. Regular workweek and consistent earnings, or salary.</a:t>
            </a:r>
          </a:p>
          <a:p>
            <a:pPr>
              <a:lnSpc>
                <a:spcPct val="200000"/>
              </a:lnSpc>
            </a:pPr>
            <a:r>
              <a:rPr lang="en-US" sz="2000" dirty="0"/>
              <a:t>Must have worked at least 200 full working days. </a:t>
            </a:r>
          </a:p>
          <a:p>
            <a:pPr>
              <a:lnSpc>
                <a:spcPct val="200000"/>
              </a:lnSpc>
            </a:pPr>
            <a:r>
              <a:rPr lang="en-US" sz="2000" dirty="0"/>
              <a:t>Not applicable to employees whose wages during that year have generally varied from week to week. Move to subsection B. </a:t>
            </a:r>
          </a:p>
          <a:p>
            <a:pPr>
              <a:lnSpc>
                <a:spcPct val="200000"/>
              </a:lnSpc>
            </a:pPr>
            <a:endParaRPr lang="en-US" sz="2000" dirty="0"/>
          </a:p>
          <a:p>
            <a:pPr marL="0" indent="0" algn="ctr">
              <a:lnSpc>
                <a:spcPct val="200000"/>
              </a:lnSpc>
              <a:buNone/>
            </a:pPr>
            <a:r>
              <a:rPr lang="en-US" sz="2000" b="1" dirty="0"/>
              <a:t>The amount that the Employee was receiving at the time of the injury for the hours and days constituting a regular full working week. </a:t>
            </a:r>
          </a:p>
          <a:p>
            <a:pPr>
              <a:lnSpc>
                <a:spcPct val="200000"/>
              </a:lnSpc>
            </a:pPr>
            <a:endParaRPr lang="en-US" sz="2000" dirty="0"/>
          </a:p>
        </p:txBody>
      </p:sp>
    </p:spTree>
    <p:extLst>
      <p:ext uri="{BB962C8B-B14F-4D97-AF65-F5344CB8AC3E}">
        <p14:creationId xmlns:p14="http://schemas.microsoft.com/office/powerpoint/2010/main" val="33384802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8D007BF-40A4-6AFC-DAC8-1CBCDFD3A1C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a:extLst>
              <a:ext uri="{FF2B5EF4-FFF2-40B4-BE49-F238E27FC236}">
                <a16:creationId xmlns:a16="http://schemas.microsoft.com/office/drawing/2014/main" id="{622081AA-2C75-4E2E-C3CB-2E2BB3F48154}"/>
              </a:ext>
            </a:extLst>
          </p:cNvPr>
          <p:cNvSpPr>
            <a:spLocks noGrp="1"/>
          </p:cNvSpPr>
          <p:nvPr>
            <p:ph type="title"/>
          </p:nvPr>
        </p:nvSpPr>
        <p:spPr>
          <a:xfrm>
            <a:off x="994087" y="1130603"/>
            <a:ext cx="3342442" cy="4596794"/>
          </a:xfrm>
        </p:spPr>
        <p:txBody>
          <a:bodyPr anchor="ctr">
            <a:normAutofit/>
          </a:bodyPr>
          <a:lstStyle/>
          <a:p>
            <a:pPr algn="ctr"/>
            <a:r>
              <a:rPr lang="en-US" sz="3200" u="sng" dirty="0">
                <a:solidFill>
                  <a:srgbClr val="EBEBEB"/>
                </a:solidFill>
              </a:rPr>
              <a:t>AWW §102(4): Method B</a:t>
            </a:r>
          </a:p>
        </p:txBody>
      </p:sp>
      <p:sp>
        <p:nvSpPr>
          <p:cNvPr id="3" name="Content Placeholder 2">
            <a:extLst>
              <a:ext uri="{FF2B5EF4-FFF2-40B4-BE49-F238E27FC236}">
                <a16:creationId xmlns:a16="http://schemas.microsoft.com/office/drawing/2014/main" id="{C3538706-8840-2DA8-4D91-92E7F706F63D}"/>
              </a:ext>
            </a:extLst>
          </p:cNvPr>
          <p:cNvSpPr>
            <a:spLocks noGrp="1"/>
          </p:cNvSpPr>
          <p:nvPr>
            <p:ph idx="1"/>
          </p:nvPr>
        </p:nvSpPr>
        <p:spPr>
          <a:xfrm>
            <a:off x="5290077" y="629265"/>
            <a:ext cx="6478588" cy="5762573"/>
          </a:xfrm>
        </p:spPr>
        <p:txBody>
          <a:bodyPr anchor="ctr">
            <a:normAutofit fontScale="92500" lnSpcReduction="10000"/>
          </a:bodyPr>
          <a:lstStyle/>
          <a:p>
            <a:pPr>
              <a:lnSpc>
                <a:spcPct val="110000"/>
              </a:lnSpc>
            </a:pPr>
            <a:r>
              <a:rPr lang="en-US" sz="2000" dirty="0"/>
              <a:t>Method B. Use for employees whose wages during that year have generally varied from week to week. </a:t>
            </a:r>
          </a:p>
          <a:p>
            <a:pPr>
              <a:lnSpc>
                <a:spcPct val="110000"/>
              </a:lnSpc>
            </a:pPr>
            <a:r>
              <a:rPr lang="en-US" sz="2000" dirty="0"/>
              <a:t>When the employment or occupation did not continue pursuant to paragraph A for 200 full working days. </a:t>
            </a:r>
          </a:p>
          <a:p>
            <a:pPr>
              <a:lnSpc>
                <a:spcPct val="110000"/>
              </a:lnSpc>
            </a:pPr>
            <a:r>
              <a:rPr lang="en-US" sz="2000" dirty="0"/>
              <a:t>Do not include earnings from the week-of-injury if they reduce the AWW. </a:t>
            </a:r>
          </a:p>
          <a:p>
            <a:pPr>
              <a:lnSpc>
                <a:spcPct val="110000"/>
              </a:lnSpc>
            </a:pPr>
            <a:r>
              <a:rPr lang="en-US" sz="2000" dirty="0"/>
              <a:t>Do not include earnings from the week-of-hire if they reduce the AWW. </a:t>
            </a:r>
          </a:p>
          <a:p>
            <a:pPr>
              <a:lnSpc>
                <a:spcPct val="110000"/>
              </a:lnSpc>
            </a:pPr>
            <a:r>
              <a:rPr lang="en-US" sz="2000" dirty="0"/>
              <a:t>For weeks with no earnings, list on the Wage Statement with “0”.</a:t>
            </a:r>
          </a:p>
          <a:p>
            <a:pPr marL="0" indent="0">
              <a:lnSpc>
                <a:spcPct val="90000"/>
              </a:lnSpc>
              <a:buNone/>
            </a:pPr>
            <a:endParaRPr lang="en-US" sz="2000" b="1" dirty="0"/>
          </a:p>
          <a:p>
            <a:pPr marL="0" indent="0" algn="ctr">
              <a:lnSpc>
                <a:spcPct val="90000"/>
              </a:lnSpc>
              <a:buNone/>
            </a:pPr>
            <a:r>
              <a:rPr lang="en-US" sz="2000" b="1" dirty="0"/>
              <a:t>The entire amount of wages or salary earned by the injured employee during the immediately preceding year divided by the total number of weeks, any part of which the employee worked during the same period. </a:t>
            </a:r>
          </a:p>
        </p:txBody>
      </p:sp>
    </p:spTree>
    <p:extLst>
      <p:ext uri="{BB962C8B-B14F-4D97-AF65-F5344CB8AC3E}">
        <p14:creationId xmlns:p14="http://schemas.microsoft.com/office/powerpoint/2010/main" val="25606348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7BC5E-E3FF-A643-AA61-409503B910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255059-50FF-6874-491C-0D9B91493734}"/>
              </a:ext>
            </a:extLst>
          </p:cNvPr>
          <p:cNvSpPr>
            <a:spLocks noGrp="1"/>
          </p:cNvSpPr>
          <p:nvPr>
            <p:ph type="title"/>
          </p:nvPr>
        </p:nvSpPr>
        <p:spPr>
          <a:xfrm>
            <a:off x="1797666" y="588042"/>
            <a:ext cx="8596668" cy="1320800"/>
          </a:xfrm>
        </p:spPr>
        <p:txBody>
          <a:bodyPr/>
          <a:lstStyle/>
          <a:p>
            <a:pPr algn="ctr"/>
            <a:r>
              <a:rPr lang="en-US" u="sng" dirty="0"/>
              <a:t>AWW §102(4): Method C</a:t>
            </a:r>
          </a:p>
        </p:txBody>
      </p:sp>
      <p:sp>
        <p:nvSpPr>
          <p:cNvPr id="3" name="Content Placeholder 2">
            <a:extLst>
              <a:ext uri="{FF2B5EF4-FFF2-40B4-BE49-F238E27FC236}">
                <a16:creationId xmlns:a16="http://schemas.microsoft.com/office/drawing/2014/main" id="{F489213C-0418-AEF5-0C12-9422299B09A9}"/>
              </a:ext>
            </a:extLst>
          </p:cNvPr>
          <p:cNvSpPr>
            <a:spLocks noGrp="1"/>
          </p:cNvSpPr>
          <p:nvPr>
            <p:ph idx="1"/>
          </p:nvPr>
        </p:nvSpPr>
        <p:spPr>
          <a:xfrm>
            <a:off x="521690" y="2532185"/>
            <a:ext cx="10992975" cy="4075092"/>
          </a:xfrm>
        </p:spPr>
        <p:txBody>
          <a:bodyPr>
            <a:noAutofit/>
          </a:bodyPr>
          <a:lstStyle/>
          <a:p>
            <a:pPr>
              <a:lnSpc>
                <a:spcPct val="200000"/>
              </a:lnSpc>
            </a:pPr>
            <a:r>
              <a:rPr lang="en-US" sz="1700" dirty="0"/>
              <a:t>Method C. Includes any employee who is employed directly in agriculture or in the harvesting or initial hauling of forest products, regardless of weeks worked. </a:t>
            </a:r>
          </a:p>
          <a:p>
            <a:pPr>
              <a:lnSpc>
                <a:spcPct val="200000"/>
              </a:lnSpc>
            </a:pPr>
            <a:r>
              <a:rPr lang="en-US" sz="1700" dirty="0"/>
              <a:t>All others who work (seasonally) no more than 26 weeks per year. </a:t>
            </a:r>
          </a:p>
          <a:p>
            <a:pPr>
              <a:lnSpc>
                <a:spcPct val="200000"/>
              </a:lnSpc>
            </a:pPr>
            <a:r>
              <a:rPr lang="en-US" sz="1700" dirty="0"/>
              <a:t>Include earnings from all employment. </a:t>
            </a:r>
          </a:p>
          <a:p>
            <a:pPr>
              <a:lnSpc>
                <a:spcPct val="200000"/>
              </a:lnSpc>
            </a:pPr>
            <a:r>
              <a:rPr lang="en-US" sz="1700" dirty="0"/>
              <a:t>Do not use if employee was not seasonal in the previous calendar year. </a:t>
            </a:r>
          </a:p>
          <a:p>
            <a:pPr marL="0" indent="0" algn="ctr">
              <a:lnSpc>
                <a:spcPct val="200000"/>
              </a:lnSpc>
              <a:buNone/>
            </a:pPr>
            <a:r>
              <a:rPr lang="en-US" sz="1700" b="1" dirty="0"/>
              <a:t>Gross earnings for the prior calendar year divided by 52 weeks. </a:t>
            </a:r>
          </a:p>
        </p:txBody>
      </p:sp>
    </p:spTree>
    <p:extLst>
      <p:ext uri="{BB962C8B-B14F-4D97-AF65-F5344CB8AC3E}">
        <p14:creationId xmlns:p14="http://schemas.microsoft.com/office/powerpoint/2010/main" val="11620781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1AF63B-9497-B0D0-C794-2ECF7BFCA01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a:extLst>
              <a:ext uri="{FF2B5EF4-FFF2-40B4-BE49-F238E27FC236}">
                <a16:creationId xmlns:a16="http://schemas.microsoft.com/office/drawing/2014/main" id="{03825F6A-BEFA-789B-CA27-E38962379441}"/>
              </a:ext>
            </a:extLst>
          </p:cNvPr>
          <p:cNvSpPr>
            <a:spLocks noGrp="1"/>
          </p:cNvSpPr>
          <p:nvPr>
            <p:ph type="title"/>
          </p:nvPr>
        </p:nvSpPr>
        <p:spPr>
          <a:xfrm>
            <a:off x="994087" y="1130603"/>
            <a:ext cx="3342442" cy="4596794"/>
          </a:xfrm>
        </p:spPr>
        <p:txBody>
          <a:bodyPr anchor="ctr">
            <a:normAutofit/>
          </a:bodyPr>
          <a:lstStyle/>
          <a:p>
            <a:pPr algn="ctr"/>
            <a:r>
              <a:rPr lang="en-US" sz="3200" u="sng" dirty="0">
                <a:solidFill>
                  <a:srgbClr val="EBEBEB"/>
                </a:solidFill>
              </a:rPr>
              <a:t>AWW §102(4): Method D</a:t>
            </a:r>
          </a:p>
        </p:txBody>
      </p:sp>
      <p:sp>
        <p:nvSpPr>
          <p:cNvPr id="3" name="Content Placeholder 2">
            <a:extLst>
              <a:ext uri="{FF2B5EF4-FFF2-40B4-BE49-F238E27FC236}">
                <a16:creationId xmlns:a16="http://schemas.microsoft.com/office/drawing/2014/main" id="{F1DC2406-6EC3-EEA0-4071-619FEC70159E}"/>
              </a:ext>
            </a:extLst>
          </p:cNvPr>
          <p:cNvSpPr>
            <a:spLocks noGrp="1"/>
          </p:cNvSpPr>
          <p:nvPr>
            <p:ph idx="1"/>
          </p:nvPr>
        </p:nvSpPr>
        <p:spPr>
          <a:xfrm>
            <a:off x="5315466" y="538795"/>
            <a:ext cx="5502614" cy="5780407"/>
          </a:xfrm>
        </p:spPr>
        <p:txBody>
          <a:bodyPr anchor="ctr">
            <a:normAutofit fontScale="92500" lnSpcReduction="10000"/>
          </a:bodyPr>
          <a:lstStyle/>
          <a:p>
            <a:pPr>
              <a:lnSpc>
                <a:spcPct val="110000"/>
              </a:lnSpc>
            </a:pPr>
            <a:r>
              <a:rPr lang="en-US" sz="1900" dirty="0"/>
              <a:t>Method D. For situations where Methods A/B/C can not be reasonably and fairly applied. Commonly referred to as the fallback provision. </a:t>
            </a:r>
          </a:p>
          <a:p>
            <a:pPr>
              <a:lnSpc>
                <a:spcPct val="110000"/>
              </a:lnSpc>
            </a:pPr>
            <a:r>
              <a:rPr lang="en-US" sz="1900" dirty="0"/>
              <a:t>Consider the previous wages, earnings or salary of the injured employee and of other employees of the same or most similar class working in the same or most similar employment in the same or neighboring locality. </a:t>
            </a:r>
          </a:p>
          <a:p>
            <a:pPr>
              <a:lnSpc>
                <a:spcPct val="110000"/>
              </a:lnSpc>
            </a:pPr>
            <a:r>
              <a:rPr lang="en-US" sz="1900" dirty="0"/>
              <a:t>Provide at least 2 comparable wages statements. </a:t>
            </a:r>
          </a:p>
          <a:p>
            <a:pPr>
              <a:lnSpc>
                <a:spcPct val="110000"/>
              </a:lnSpc>
            </a:pPr>
            <a:r>
              <a:rPr lang="en-US" sz="1900" dirty="0"/>
              <a:t>If needed, use Employers outside of your business to best represent a fair and reasonable wage. </a:t>
            </a:r>
          </a:p>
          <a:p>
            <a:pPr marL="0" indent="0">
              <a:lnSpc>
                <a:spcPct val="110000"/>
              </a:lnSpc>
              <a:buNone/>
            </a:pPr>
            <a:endParaRPr lang="en-US" sz="1900" dirty="0"/>
          </a:p>
          <a:p>
            <a:pPr marL="0" indent="0">
              <a:buNone/>
            </a:pPr>
            <a:r>
              <a:rPr lang="en-US" sz="1900" b="1" dirty="0"/>
              <a:t>The ultimate goal is to calculate an AWW that is “fair and reasonable”. </a:t>
            </a:r>
          </a:p>
          <a:p>
            <a:pPr marL="0" indent="0">
              <a:buNone/>
            </a:pPr>
            <a:endParaRPr lang="en-US" sz="2000" dirty="0"/>
          </a:p>
        </p:txBody>
      </p:sp>
    </p:spTree>
    <p:extLst>
      <p:ext uri="{BB962C8B-B14F-4D97-AF65-F5344CB8AC3E}">
        <p14:creationId xmlns:p14="http://schemas.microsoft.com/office/powerpoint/2010/main" val="8797594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F633A-EACF-5E0D-E0B7-49CA987F03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0499FC-9987-264A-F585-75CF092975BF}"/>
              </a:ext>
            </a:extLst>
          </p:cNvPr>
          <p:cNvSpPr>
            <a:spLocks noGrp="1"/>
          </p:cNvSpPr>
          <p:nvPr>
            <p:ph type="title"/>
          </p:nvPr>
        </p:nvSpPr>
        <p:spPr>
          <a:xfrm>
            <a:off x="1466452" y="973668"/>
            <a:ext cx="8761413" cy="706964"/>
          </a:xfrm>
        </p:spPr>
        <p:txBody>
          <a:bodyPr/>
          <a:lstStyle/>
          <a:p>
            <a:pPr algn="ctr"/>
            <a:r>
              <a:rPr lang="en-US" u="sng" dirty="0"/>
              <a:t>Concurrent Wages: §102(4)(E) </a:t>
            </a:r>
          </a:p>
        </p:txBody>
      </p:sp>
      <p:sp>
        <p:nvSpPr>
          <p:cNvPr id="3" name="Content Placeholder 2">
            <a:extLst>
              <a:ext uri="{FF2B5EF4-FFF2-40B4-BE49-F238E27FC236}">
                <a16:creationId xmlns:a16="http://schemas.microsoft.com/office/drawing/2014/main" id="{574C926F-66D1-97EC-C957-A0C633BE1879}"/>
              </a:ext>
            </a:extLst>
          </p:cNvPr>
          <p:cNvSpPr>
            <a:spLocks noGrp="1"/>
          </p:cNvSpPr>
          <p:nvPr>
            <p:ph idx="1"/>
          </p:nvPr>
        </p:nvSpPr>
        <p:spPr>
          <a:xfrm>
            <a:off x="1797666" y="2552282"/>
            <a:ext cx="8596668" cy="3799520"/>
          </a:xfrm>
        </p:spPr>
        <p:txBody>
          <a:bodyPr>
            <a:normAutofit fontScale="85000" lnSpcReduction="10000"/>
          </a:bodyPr>
          <a:lstStyle/>
          <a:p>
            <a:pPr>
              <a:lnSpc>
                <a:spcPct val="200000"/>
              </a:lnSpc>
            </a:pPr>
            <a:r>
              <a:rPr lang="en-US" sz="2000" dirty="0"/>
              <a:t>“When the employee is employed regularly in any week concurrently by 2 or more employers, for one of whom the employee works at one time and for another of whom the employee works at another time, the employee’s average weekly wages are computed as if the wages, earnings, or salary received by the employee from all such employers were wages, earnings or salary earned in the employment of the employer for whom the employee was working at the time of the injury.” </a:t>
            </a:r>
          </a:p>
        </p:txBody>
      </p:sp>
    </p:spTree>
    <p:extLst>
      <p:ext uri="{BB962C8B-B14F-4D97-AF65-F5344CB8AC3E}">
        <p14:creationId xmlns:p14="http://schemas.microsoft.com/office/powerpoint/2010/main" val="20505878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904447-C3B0-B452-761B-F14A2BA92F4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1B1A260-8A72-4E08-82CC-DB3DB0A49F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373"/>
            <a:ext cx="12192000" cy="6867027"/>
            <a:chOff x="0" y="-2373"/>
            <a:chExt cx="12192000" cy="6867027"/>
          </a:xfrm>
        </p:grpSpPr>
        <p:sp>
          <p:nvSpPr>
            <p:cNvPr id="11" name="Rectangle 10">
              <a:extLst>
                <a:ext uri="{FF2B5EF4-FFF2-40B4-BE49-F238E27FC236}">
                  <a16:creationId xmlns:a16="http://schemas.microsoft.com/office/drawing/2014/main" id="{F5EE446B-EFB2-4F6A-AC6E-936E92DB5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3483BA79-FCF5-4852-AF0E-CA634727E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A2630BA5-8A74-4D0A-BB80-42BB6E2D0C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a:extLst>
                <a:ext uri="{FF2B5EF4-FFF2-40B4-BE49-F238E27FC236}">
                  <a16:creationId xmlns:a16="http://schemas.microsoft.com/office/drawing/2014/main" id="{BD6109B2-DB31-43CB-950B-AB02BC17CF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a:extLst>
                <a:ext uri="{FF2B5EF4-FFF2-40B4-BE49-F238E27FC236}">
                  <a16:creationId xmlns:a16="http://schemas.microsoft.com/office/drawing/2014/main" id="{4F4C0381-B807-4F22-9362-4CF1EA4ED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a:extLst>
                <a:ext uri="{FF2B5EF4-FFF2-40B4-BE49-F238E27FC236}">
                  <a16:creationId xmlns:a16="http://schemas.microsoft.com/office/drawing/2014/main" id="{32DC58E5-A2AB-4AF3-BFDC-51F45B859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5A82E722-60BE-4C4A-93FB-ED5C9D25F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Freeform 5">
              <a:extLst>
                <a:ext uri="{FF2B5EF4-FFF2-40B4-BE49-F238E27FC236}">
                  <a16:creationId xmlns:a16="http://schemas.microsoft.com/office/drawing/2014/main" id="{BD917B57-2D0B-49F7-99D0-3E0D11138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5">
              <a:extLst>
                <a:ext uri="{FF2B5EF4-FFF2-40B4-BE49-F238E27FC236}">
                  <a16:creationId xmlns:a16="http://schemas.microsoft.com/office/drawing/2014/main" id="{ED29444E-A895-4493-BEBA-CBD61CF47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20" name="Freeform 5">
              <a:extLst>
                <a:ext uri="{FF2B5EF4-FFF2-40B4-BE49-F238E27FC236}">
                  <a16:creationId xmlns:a16="http://schemas.microsoft.com/office/drawing/2014/main" id="{9237B3E9-B2D7-4C20-930D-6FD74FFB5C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a:extLst>
              <a:ext uri="{FF2B5EF4-FFF2-40B4-BE49-F238E27FC236}">
                <a16:creationId xmlns:a16="http://schemas.microsoft.com/office/drawing/2014/main" id="{C2EA6E72-9691-64BF-7064-68327D8DF298}"/>
              </a:ext>
            </a:extLst>
          </p:cNvPr>
          <p:cNvSpPr>
            <a:spLocks noGrp="1"/>
          </p:cNvSpPr>
          <p:nvPr>
            <p:ph type="title"/>
          </p:nvPr>
        </p:nvSpPr>
        <p:spPr>
          <a:xfrm>
            <a:off x="994087" y="1130603"/>
            <a:ext cx="3342442" cy="4596794"/>
          </a:xfrm>
        </p:spPr>
        <p:txBody>
          <a:bodyPr anchor="ctr">
            <a:normAutofit/>
          </a:bodyPr>
          <a:lstStyle/>
          <a:p>
            <a:pPr algn="ctr"/>
            <a:r>
              <a:rPr lang="en-US" sz="3200" u="sng" dirty="0">
                <a:solidFill>
                  <a:srgbClr val="EBEBEB"/>
                </a:solidFill>
              </a:rPr>
              <a:t>When Should Fringes Be Included? </a:t>
            </a:r>
          </a:p>
        </p:txBody>
      </p:sp>
      <p:sp>
        <p:nvSpPr>
          <p:cNvPr id="3" name="Content Placeholder 2">
            <a:extLst>
              <a:ext uri="{FF2B5EF4-FFF2-40B4-BE49-F238E27FC236}">
                <a16:creationId xmlns:a16="http://schemas.microsoft.com/office/drawing/2014/main" id="{E97802BF-588B-EDF2-4E89-CEA715C70EB7}"/>
              </a:ext>
            </a:extLst>
          </p:cNvPr>
          <p:cNvSpPr>
            <a:spLocks noGrp="1"/>
          </p:cNvSpPr>
          <p:nvPr>
            <p:ph idx="1"/>
          </p:nvPr>
        </p:nvSpPr>
        <p:spPr>
          <a:xfrm>
            <a:off x="5290077" y="437513"/>
            <a:ext cx="5502614" cy="5954325"/>
          </a:xfrm>
        </p:spPr>
        <p:txBody>
          <a:bodyPr anchor="ctr">
            <a:normAutofit/>
          </a:bodyPr>
          <a:lstStyle/>
          <a:p>
            <a:pPr>
              <a:lnSpc>
                <a:spcPct val="90000"/>
              </a:lnSpc>
            </a:pPr>
            <a:r>
              <a:rPr lang="en-US" sz="2000" dirty="0"/>
              <a:t>If the claimant’s fringe benefits end during their incapacity period, the fringe value must be considered in the AWW. </a:t>
            </a:r>
          </a:p>
          <a:p>
            <a:pPr marL="0" indent="0">
              <a:lnSpc>
                <a:spcPct val="90000"/>
              </a:lnSpc>
              <a:buNone/>
            </a:pPr>
            <a:endParaRPr lang="en-US" sz="2000" dirty="0"/>
          </a:p>
          <a:p>
            <a:pPr>
              <a:lnSpc>
                <a:spcPct val="90000"/>
              </a:lnSpc>
            </a:pPr>
            <a:r>
              <a:rPr lang="en-US" sz="2000" dirty="0"/>
              <a:t>Analyze the fringe benefit worksheet when first received from the employer. Some employers do not understand the cost should be broken down into a weekly amount. If something looks off, check with the employer to confirm. </a:t>
            </a:r>
          </a:p>
          <a:p>
            <a:pPr lvl="1">
              <a:lnSpc>
                <a:spcPct val="90000"/>
              </a:lnSpc>
            </a:pPr>
            <a:r>
              <a:rPr lang="en-US" sz="2000" dirty="0"/>
              <a:t>Do this at the beginning of the claim when the information is easily accessible. </a:t>
            </a:r>
          </a:p>
          <a:p>
            <a:pPr marL="0" indent="0">
              <a:lnSpc>
                <a:spcPct val="90000"/>
              </a:lnSpc>
              <a:buNone/>
            </a:pPr>
            <a:endParaRPr lang="en-US" sz="2000" dirty="0"/>
          </a:p>
          <a:p>
            <a:pPr>
              <a:lnSpc>
                <a:spcPct val="90000"/>
              </a:lnSpc>
            </a:pPr>
            <a:r>
              <a:rPr lang="en-US" sz="2000" dirty="0"/>
              <a:t>Pension contributions are typically written as a percentage. Multiply the percentage listed on the fringe worksheet by the AWW to determine a weekly value. </a:t>
            </a:r>
          </a:p>
        </p:txBody>
      </p:sp>
    </p:spTree>
    <p:extLst>
      <p:ext uri="{BB962C8B-B14F-4D97-AF65-F5344CB8AC3E}">
        <p14:creationId xmlns:p14="http://schemas.microsoft.com/office/powerpoint/2010/main" val="39412537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 Boardroom</Template>
  <TotalTime>4349</TotalTime>
  <Words>1864</Words>
  <Application>Microsoft Office PowerPoint</Application>
  <PresentationFormat>Widescreen</PresentationFormat>
  <Paragraphs>140</Paragraphs>
  <Slides>26</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Century Gothic</vt:lpstr>
      <vt:lpstr>Wingdings</vt:lpstr>
      <vt:lpstr>Wingdings 3</vt:lpstr>
      <vt:lpstr>Ion Boardroom</vt:lpstr>
      <vt:lpstr>Adjuster 201 Training  The Dispute Resolution Team   </vt:lpstr>
      <vt:lpstr>   Training Objectives      </vt:lpstr>
      <vt:lpstr>Average Weekly Wages (AWW), earnings or salary §102(4) </vt:lpstr>
      <vt:lpstr>AWW §102(4): Method A</vt:lpstr>
      <vt:lpstr>AWW §102(4): Method B</vt:lpstr>
      <vt:lpstr>AWW §102(4): Method C</vt:lpstr>
      <vt:lpstr>AWW §102(4): Method D</vt:lpstr>
      <vt:lpstr>Concurrent Wages: §102(4)(E) </vt:lpstr>
      <vt:lpstr>When Should Fringes Be Included? </vt:lpstr>
      <vt:lpstr>Fringe Benefits: §102(4)(H) </vt:lpstr>
      <vt:lpstr>Fringe Benefits: §102(4)(H) (Cont.) </vt:lpstr>
      <vt:lpstr>Tracking the  Waiting Period(Example) </vt:lpstr>
      <vt:lpstr>Tracking Towards the Waiting Period(Example) </vt:lpstr>
      <vt:lpstr>Hypotheticals </vt:lpstr>
      <vt:lpstr>John Doe v. Mega Lo Mart Change In Occupation Example  </vt:lpstr>
      <vt:lpstr>Breakout Room &amp; Poll </vt:lpstr>
      <vt:lpstr>John Doe v. Superstore Retroactive Increase In Pay Example </vt:lpstr>
      <vt:lpstr>Breakout Room &amp; Poll </vt:lpstr>
      <vt:lpstr>Jane Doe v. Emerald City Plaza Concurrent Seasonal Employment Example  </vt:lpstr>
      <vt:lpstr>Breakout Room &amp; Poll </vt:lpstr>
      <vt:lpstr>Jane Doe v. Dunder Mifflin   Change In Employment Status  Example</vt:lpstr>
      <vt:lpstr>Breakout Room &amp; Poll </vt:lpstr>
      <vt:lpstr>Jane Doe v. Haddonfield General Hospital Fringe Benefit Example </vt:lpstr>
      <vt:lpstr>Breakout Room &amp; Poll </vt:lpstr>
      <vt:lpstr>John Doe v. Wayfinder Airlines  Additional Fringe Benefit Example </vt:lpstr>
      <vt:lpstr>Breakout Room &amp; Poll </vt:lpstr>
    </vt:vector>
  </TitlesOfParts>
  <Company>State of Maine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Harrow-Mortelliti, Jennifer</dc:creator>
  <cp:lastModifiedBy>Harrow-Mortelliti, Jennifer</cp:lastModifiedBy>
  <cp:revision>40</cp:revision>
  <dcterms:created xsi:type="dcterms:W3CDTF">2024-10-25T14:11:30Z</dcterms:created>
  <dcterms:modified xsi:type="dcterms:W3CDTF">2026-02-05T14:44:56Z</dcterms:modified>
</cp:coreProperties>
</file>