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170"/>
  </p:notesMasterIdLst>
  <p:sldIdLst>
    <p:sldId id="256" r:id="rId2"/>
    <p:sldId id="552" r:id="rId3"/>
    <p:sldId id="339" r:id="rId4"/>
    <p:sldId id="258" r:id="rId5"/>
    <p:sldId id="429" r:id="rId6"/>
    <p:sldId id="336" r:id="rId7"/>
    <p:sldId id="370" r:id="rId8"/>
    <p:sldId id="369" r:id="rId9"/>
    <p:sldId id="428" r:id="rId10"/>
    <p:sldId id="486" r:id="rId11"/>
    <p:sldId id="371" r:id="rId12"/>
    <p:sldId id="368" r:id="rId13"/>
    <p:sldId id="328" r:id="rId14"/>
    <p:sldId id="337" r:id="rId15"/>
    <p:sldId id="481" r:id="rId16"/>
    <p:sldId id="468" r:id="rId17"/>
    <p:sldId id="469" r:id="rId18"/>
    <p:sldId id="470" r:id="rId19"/>
    <p:sldId id="471" r:id="rId20"/>
    <p:sldId id="299" r:id="rId21"/>
    <p:sldId id="482" r:id="rId22"/>
    <p:sldId id="480" r:id="rId23"/>
    <p:sldId id="431" r:id="rId24"/>
    <p:sldId id="372" r:id="rId25"/>
    <p:sldId id="550" r:id="rId26"/>
    <p:sldId id="273" r:id="rId27"/>
    <p:sldId id="433" r:id="rId28"/>
    <p:sldId id="484" r:id="rId29"/>
    <p:sldId id="263" r:id="rId30"/>
    <p:sldId id="352" r:id="rId31"/>
    <p:sldId id="375" r:id="rId32"/>
    <p:sldId id="260" r:id="rId33"/>
    <p:sldId id="483" r:id="rId34"/>
    <p:sldId id="485" r:id="rId35"/>
    <p:sldId id="430" r:id="rId36"/>
    <p:sldId id="378" r:id="rId37"/>
    <p:sldId id="377" r:id="rId38"/>
    <p:sldId id="379" r:id="rId39"/>
    <p:sldId id="434" r:id="rId40"/>
    <p:sldId id="380" r:id="rId41"/>
    <p:sldId id="382" r:id="rId42"/>
    <p:sldId id="384" r:id="rId43"/>
    <p:sldId id="385" r:id="rId44"/>
    <p:sldId id="386" r:id="rId45"/>
    <p:sldId id="491" r:id="rId46"/>
    <p:sldId id="488" r:id="rId47"/>
    <p:sldId id="492" r:id="rId48"/>
    <p:sldId id="489" r:id="rId49"/>
    <p:sldId id="490" r:id="rId50"/>
    <p:sldId id="547" r:id="rId51"/>
    <p:sldId id="493" r:id="rId52"/>
    <p:sldId id="494" r:id="rId53"/>
    <p:sldId id="284" r:id="rId54"/>
    <p:sldId id="289" r:id="rId55"/>
    <p:sldId id="435" r:id="rId56"/>
    <p:sldId id="290" r:id="rId57"/>
    <p:sldId id="291" r:id="rId58"/>
    <p:sldId id="293" r:id="rId59"/>
    <p:sldId id="343" r:id="rId60"/>
    <p:sldId id="436" r:id="rId61"/>
    <p:sldId id="292" r:id="rId62"/>
    <p:sldId id="287" r:id="rId63"/>
    <p:sldId id="286" r:id="rId64"/>
    <p:sldId id="300" r:id="rId65"/>
    <p:sldId id="437" r:id="rId66"/>
    <p:sldId id="551" r:id="rId67"/>
    <p:sldId id="553" r:id="rId68"/>
    <p:sldId id="554" r:id="rId69"/>
    <p:sldId id="389" r:id="rId70"/>
    <p:sldId id="439" r:id="rId71"/>
    <p:sldId id="388" r:id="rId72"/>
    <p:sldId id="498" r:id="rId73"/>
    <p:sldId id="499" r:id="rId74"/>
    <p:sldId id="500" r:id="rId75"/>
    <p:sldId id="501" r:id="rId76"/>
    <p:sldId id="502" r:id="rId77"/>
    <p:sldId id="503" r:id="rId78"/>
    <p:sldId id="506" r:id="rId79"/>
    <p:sldId id="507" r:id="rId80"/>
    <p:sldId id="504" r:id="rId81"/>
    <p:sldId id="505" r:id="rId82"/>
    <p:sldId id="496" r:id="rId83"/>
    <p:sldId id="440" r:id="rId84"/>
    <p:sldId id="497" r:id="rId85"/>
    <p:sldId id="647" r:id="rId86"/>
    <p:sldId id="315" r:id="rId87"/>
    <p:sldId id="572" r:id="rId88"/>
    <p:sldId id="573" r:id="rId89"/>
    <p:sldId id="508" r:id="rId90"/>
    <p:sldId id="509" r:id="rId91"/>
    <p:sldId id="510" r:id="rId92"/>
    <p:sldId id="511" r:id="rId93"/>
    <p:sldId id="512" r:id="rId94"/>
    <p:sldId id="275" r:id="rId95"/>
    <p:sldId id="513" r:id="rId96"/>
    <p:sldId id="514" r:id="rId97"/>
    <p:sldId id="515" r:id="rId98"/>
    <p:sldId id="516" r:id="rId99"/>
    <p:sldId id="517" r:id="rId100"/>
    <p:sldId id="518" r:id="rId101"/>
    <p:sldId id="521" r:id="rId102"/>
    <p:sldId id="519" r:id="rId103"/>
    <p:sldId id="520" r:id="rId104"/>
    <p:sldId id="390" r:id="rId105"/>
    <p:sldId id="397" r:id="rId106"/>
    <p:sldId id="449" r:id="rId107"/>
    <p:sldId id="277" r:id="rId108"/>
    <p:sldId id="281" r:id="rId109"/>
    <p:sldId id="393" r:id="rId110"/>
    <p:sldId id="404" r:id="rId111"/>
    <p:sldId id="529" r:id="rId112"/>
    <p:sldId id="347" r:id="rId113"/>
    <p:sldId id="450" r:id="rId114"/>
    <p:sldId id="323" r:id="rId115"/>
    <p:sldId id="451" r:id="rId116"/>
    <p:sldId id="522" r:id="rId117"/>
    <p:sldId id="523" r:id="rId118"/>
    <p:sldId id="524" r:id="rId119"/>
    <p:sldId id="525" r:id="rId120"/>
    <p:sldId id="526" r:id="rId121"/>
    <p:sldId id="527" r:id="rId122"/>
    <p:sldId id="411" r:id="rId123"/>
    <p:sldId id="391" r:id="rId124"/>
    <p:sldId id="395" r:id="rId125"/>
    <p:sldId id="322" r:id="rId126"/>
    <p:sldId id="452" r:id="rId127"/>
    <p:sldId id="398" r:id="rId128"/>
    <p:sldId id="399" r:id="rId129"/>
    <p:sldId id="400" r:id="rId130"/>
    <p:sldId id="401" r:id="rId131"/>
    <p:sldId id="282" r:id="rId132"/>
    <p:sldId id="548" r:id="rId133"/>
    <p:sldId id="402" r:id="rId134"/>
    <p:sldId id="403" r:id="rId135"/>
    <p:sldId id="530" r:id="rId136"/>
    <p:sldId id="531" r:id="rId137"/>
    <p:sldId id="532" r:id="rId138"/>
    <p:sldId id="533" r:id="rId139"/>
    <p:sldId id="534" r:id="rId140"/>
    <p:sldId id="535" r:id="rId141"/>
    <p:sldId id="536" r:id="rId142"/>
    <p:sldId id="537" r:id="rId143"/>
    <p:sldId id="538" r:id="rId144"/>
    <p:sldId id="645" r:id="rId145"/>
    <p:sldId id="565" r:id="rId146"/>
    <p:sldId id="566" r:id="rId147"/>
    <p:sldId id="567" r:id="rId148"/>
    <p:sldId id="568" r:id="rId149"/>
    <p:sldId id="569" r:id="rId150"/>
    <p:sldId id="570" r:id="rId151"/>
    <p:sldId id="646" r:id="rId152"/>
    <p:sldId id="571" r:id="rId153"/>
    <p:sldId id="546" r:id="rId154"/>
    <p:sldId id="356" r:id="rId155"/>
    <p:sldId id="350" r:id="rId156"/>
    <p:sldId id="285" r:id="rId157"/>
    <p:sldId id="360" r:id="rId158"/>
    <p:sldId id="358" r:id="rId159"/>
    <p:sldId id="365" r:id="rId160"/>
    <p:sldId id="363" r:id="rId161"/>
    <p:sldId id="362" r:id="rId162"/>
    <p:sldId id="364" r:id="rId163"/>
    <p:sldId id="361" r:id="rId164"/>
    <p:sldId id="354" r:id="rId165"/>
    <p:sldId id="355" r:id="rId166"/>
    <p:sldId id="406" r:id="rId167"/>
    <p:sldId id="407" r:id="rId168"/>
    <p:sldId id="307" r:id="rId1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3659" autoAdjust="0"/>
  </p:normalViewPr>
  <p:slideViewPr>
    <p:cSldViewPr>
      <p:cViewPr varScale="1">
        <p:scale>
          <a:sx n="60" d="100"/>
          <a:sy n="60" d="100"/>
        </p:scale>
        <p:origin x="1686" y="72"/>
      </p:cViewPr>
      <p:guideLst>
        <p:guide orient="horz" pos="2160"/>
        <p:guide pos="2880"/>
      </p:guideLst>
    </p:cSldViewPr>
  </p:slideViewPr>
  <p:outlineViewPr>
    <p:cViewPr>
      <p:scale>
        <a:sx n="33" d="100"/>
        <a:sy n="33" d="100"/>
      </p:scale>
      <p:origin x="108" y="101376"/>
    </p:cViewPr>
  </p:outlineViewPr>
  <p:notesTextViewPr>
    <p:cViewPr>
      <p:scale>
        <a:sx n="1" d="1"/>
        <a:sy n="1" d="1"/>
      </p:scale>
      <p:origin x="0" y="0"/>
    </p:cViewPr>
  </p:notesTextViewPr>
  <p:sorterViewPr>
    <p:cViewPr>
      <p:scale>
        <a:sx n="100" d="100"/>
        <a:sy n="100" d="100"/>
      </p:scale>
      <p:origin x="0" y="189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9E244F-393F-4192-872A-5D19CA682926}" type="datetimeFigureOut">
              <a:rPr lang="en-US" smtClean="0"/>
              <a:t>2/13/2020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D2BDB7-43C1-445A-96F1-FE1E5FE03328}" type="slidenum">
              <a:rPr lang="en-US" smtClean="0"/>
              <a:t>‹#›</a:t>
            </a:fld>
            <a:endParaRPr lang="en-US"/>
          </a:p>
        </p:txBody>
      </p:sp>
    </p:spTree>
    <p:extLst>
      <p:ext uri="{BB962C8B-B14F-4D97-AF65-F5344CB8AC3E}">
        <p14:creationId xmlns:p14="http://schemas.microsoft.com/office/powerpoint/2010/main" val="277498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information in the</a:t>
            </a:r>
            <a:r>
              <a:rPr lang="en-US" baseline="0" dirty="0"/>
              <a:t> books is copyrighted so we cannot share it.</a:t>
            </a: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a:t>
            </a:fld>
            <a:endParaRPr lang="en-US"/>
          </a:p>
        </p:txBody>
      </p:sp>
    </p:spTree>
    <p:extLst>
      <p:ext uri="{BB962C8B-B14F-4D97-AF65-F5344CB8AC3E}">
        <p14:creationId xmlns:p14="http://schemas.microsoft.com/office/powerpoint/2010/main" val="276884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152</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153</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2D2BDB7-43C1-445A-96F1-FE1E5FE03328}" type="slidenum">
              <a:rPr lang="en-US" smtClean="0"/>
              <a:t>154</a:t>
            </a:fld>
            <a:endParaRPr lang="en-US"/>
          </a:p>
        </p:txBody>
      </p:sp>
    </p:spTree>
    <p:extLst>
      <p:ext uri="{BB962C8B-B14F-4D97-AF65-F5344CB8AC3E}">
        <p14:creationId xmlns:p14="http://schemas.microsoft.com/office/powerpoint/2010/main" val="1459341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155</a:t>
            </a:fld>
            <a:endParaRPr lang="en-US"/>
          </a:p>
        </p:txBody>
      </p:sp>
    </p:spTree>
    <p:extLst>
      <p:ext uri="{BB962C8B-B14F-4D97-AF65-F5344CB8AC3E}">
        <p14:creationId xmlns:p14="http://schemas.microsoft.com/office/powerpoint/2010/main" val="25607567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159</a:t>
            </a:fld>
            <a:endParaRPr lang="en-US"/>
          </a:p>
        </p:txBody>
      </p:sp>
    </p:spTree>
    <p:extLst>
      <p:ext uri="{BB962C8B-B14F-4D97-AF65-F5344CB8AC3E}">
        <p14:creationId xmlns:p14="http://schemas.microsoft.com/office/powerpoint/2010/main" val="26892843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2D2BDB7-43C1-445A-96F1-FE1E5FE03328}" type="slidenum">
              <a:rPr lang="en-US" smtClean="0"/>
              <a:t>160</a:t>
            </a:fld>
            <a:endParaRPr lang="en-US"/>
          </a:p>
        </p:txBody>
      </p:sp>
    </p:spTree>
    <p:extLst>
      <p:ext uri="{BB962C8B-B14F-4D97-AF65-F5344CB8AC3E}">
        <p14:creationId xmlns:p14="http://schemas.microsoft.com/office/powerpoint/2010/main" val="1459341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D2BDB7-43C1-445A-96F1-FE1E5FE03328}" type="slidenum">
              <a:rPr lang="en-US" smtClean="0"/>
              <a:t>161</a:t>
            </a:fld>
            <a:endParaRPr lang="en-US"/>
          </a:p>
        </p:txBody>
      </p:sp>
    </p:spTree>
    <p:extLst>
      <p:ext uri="{BB962C8B-B14F-4D97-AF65-F5344CB8AC3E}">
        <p14:creationId xmlns:p14="http://schemas.microsoft.com/office/powerpoint/2010/main" val="1459341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D2BDB7-43C1-445A-96F1-FE1E5FE03328}" type="slidenum">
              <a:rPr lang="en-US" smtClean="0"/>
              <a:t>162</a:t>
            </a:fld>
            <a:endParaRPr lang="en-US"/>
          </a:p>
        </p:txBody>
      </p:sp>
    </p:spTree>
    <p:extLst>
      <p:ext uri="{BB962C8B-B14F-4D97-AF65-F5344CB8AC3E}">
        <p14:creationId xmlns:p14="http://schemas.microsoft.com/office/powerpoint/2010/main" val="1459341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new appellate division</a:t>
            </a:r>
            <a:r>
              <a:rPr lang="en-US" baseline="0" dirty="0"/>
              <a:t> case.</a:t>
            </a: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165</a:t>
            </a:fld>
            <a:endParaRPr lang="en-US"/>
          </a:p>
        </p:txBody>
      </p:sp>
    </p:spTree>
    <p:extLst>
      <p:ext uri="{BB962C8B-B14F-4D97-AF65-F5344CB8AC3E}">
        <p14:creationId xmlns:p14="http://schemas.microsoft.com/office/powerpoint/2010/main" val="824168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166</a:t>
            </a:fld>
            <a:endParaRPr lang="en-US"/>
          </a:p>
        </p:txBody>
      </p:sp>
    </p:spTree>
    <p:extLst>
      <p:ext uri="{BB962C8B-B14F-4D97-AF65-F5344CB8AC3E}">
        <p14:creationId xmlns:p14="http://schemas.microsoft.com/office/powerpoint/2010/main" val="8241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167</a:t>
            </a:fld>
            <a:endParaRPr lang="en-US"/>
          </a:p>
        </p:txBody>
      </p:sp>
    </p:spTree>
    <p:extLst>
      <p:ext uri="{BB962C8B-B14F-4D97-AF65-F5344CB8AC3E}">
        <p14:creationId xmlns:p14="http://schemas.microsoft.com/office/powerpoint/2010/main" val="8241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18</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19</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20</a:t>
            </a:fld>
            <a:endParaRPr lang="en-US"/>
          </a:p>
        </p:txBody>
      </p:sp>
    </p:spTree>
    <p:extLst>
      <p:ext uri="{BB962C8B-B14F-4D97-AF65-F5344CB8AC3E}">
        <p14:creationId xmlns:p14="http://schemas.microsoft.com/office/powerpoint/2010/main" val="163750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21</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DUTIES AND RIGHTS OF PARTIES AS TO MEDICAL AND OTHER SERVICES; COST</a:t>
            </a:r>
            <a:endParaRPr lang="en-US" dirty="0"/>
          </a:p>
          <a:p>
            <a:r>
              <a:rPr lang="en-US" dirty="0"/>
              <a:t>An employee sustaining a personal injury arising out of and in the course of employment or disabled by occupational disease is entitled to </a:t>
            </a:r>
            <a:r>
              <a:rPr lang="en-US" u="sng" dirty="0"/>
              <a:t>reasonable and proper</a:t>
            </a:r>
            <a:r>
              <a:rPr lang="en-US" dirty="0"/>
              <a:t> medical, surgical and hospital services, nursing, medicines, and mechanical, surgical aids, as needed, paid for by the employer</a:t>
            </a:r>
          </a:p>
          <a:p>
            <a:r>
              <a:rPr lang="en-US" b="1" dirty="0"/>
              <a:t>MEDICAL FEE SCHEDULE</a:t>
            </a:r>
          </a:p>
          <a:p>
            <a:r>
              <a:rPr lang="en-US" dirty="0"/>
              <a:t>In order to ensure appropriate limitations on the cost of health care services while maintaining broad access for employees to health care providers in the State, the board shall adopt rules that establish a medical fee schedule setting the fees for medical and ancillary services and products rendered by individual health care practitioners and health care facilities…</a:t>
            </a:r>
          </a:p>
          <a:p>
            <a:r>
              <a:rPr lang="en-US" dirty="0"/>
              <a:t>This Chapter outlines billing procedures and reimbursement levels for health care providers who treat injured employees. It also describes the dispute resolution process when there is a dispute regarding reimbursement and/or appropriateness of care. Finally, this Chapter sets standards for health care reporting.</a:t>
            </a:r>
          </a:p>
          <a:p>
            <a:r>
              <a:rPr lang="en-US" dirty="0"/>
              <a:t>Effective 12-11-11.</a:t>
            </a:r>
          </a:p>
          <a:p>
            <a:r>
              <a:rPr lang="en-US" b="1" dirty="0"/>
              <a:t>Payment of bills for medical or health care services. </a:t>
            </a:r>
          </a:p>
          <a:p>
            <a:r>
              <a:rPr lang="en-US" dirty="0"/>
              <a:t>When there is no ongoing dispute, if bills for medical or health care services are not paid within 30 days after the carrier has received notice of nonpayment by certified mail from the provider of the medical or health care services or, if the bill was paid by the employee, from the employee who paid for the medical or health care services, $50 or the amount of the bill due, whichever is less, must be added and paid to the provider of the medical or health care services or, if the bill was paid by the employee, to the employee who paid for the medical or health care services for each day over 30 days in which the bills for medical or health care services are not paid. </a:t>
            </a:r>
          </a:p>
          <a:p>
            <a:r>
              <a:rPr lang="en-US" dirty="0"/>
              <a:t>Not more than $1,500 in total may be added pursuant to this subsection.</a:t>
            </a:r>
          </a:p>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a:t>
            </a:fld>
            <a:endParaRPr lang="en-US"/>
          </a:p>
        </p:txBody>
      </p:sp>
    </p:spTree>
    <p:extLst>
      <p:ext uri="{BB962C8B-B14F-4D97-AF65-F5344CB8AC3E}">
        <p14:creationId xmlns:p14="http://schemas.microsoft.com/office/powerpoint/2010/main" val="280932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22</a:t>
            </a:fld>
            <a:endParaRPr lang="en-US"/>
          </a:p>
        </p:txBody>
      </p:sp>
    </p:spTree>
    <p:extLst>
      <p:ext uri="{BB962C8B-B14F-4D97-AF65-F5344CB8AC3E}">
        <p14:creationId xmlns:p14="http://schemas.microsoft.com/office/powerpoint/2010/main" val="1637506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23</a:t>
            </a:fld>
            <a:endParaRPr lang="en-US"/>
          </a:p>
        </p:txBody>
      </p:sp>
    </p:spTree>
    <p:extLst>
      <p:ext uri="{BB962C8B-B14F-4D97-AF65-F5344CB8AC3E}">
        <p14:creationId xmlns:p14="http://schemas.microsoft.com/office/powerpoint/2010/main" val="1637506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24</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25</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26</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27</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28</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29</a:t>
            </a:fld>
            <a:endParaRPr lang="en-US"/>
          </a:p>
        </p:txBody>
      </p:sp>
    </p:spTree>
    <p:extLst>
      <p:ext uri="{BB962C8B-B14F-4D97-AF65-F5344CB8AC3E}">
        <p14:creationId xmlns:p14="http://schemas.microsoft.com/office/powerpoint/2010/main" val="338368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30</a:t>
            </a:fld>
            <a:endParaRPr lang="en-US"/>
          </a:p>
        </p:txBody>
      </p:sp>
    </p:spTree>
    <p:extLst>
      <p:ext uri="{BB962C8B-B14F-4D97-AF65-F5344CB8AC3E}">
        <p14:creationId xmlns:p14="http://schemas.microsoft.com/office/powerpoint/2010/main" val="338368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31</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1.07.7</a:t>
            </a:r>
            <a:r>
              <a:rPr lang="en-US" baseline="0" dirty="0"/>
              <a:t> allows contracts</a:t>
            </a: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5</a:t>
            </a:fld>
            <a:endParaRPr lang="en-US"/>
          </a:p>
        </p:txBody>
      </p:sp>
    </p:spTree>
    <p:extLst>
      <p:ext uri="{BB962C8B-B14F-4D97-AF65-F5344CB8AC3E}">
        <p14:creationId xmlns:p14="http://schemas.microsoft.com/office/powerpoint/2010/main" val="2809321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NOC required in all other circumstances!</a:t>
            </a:r>
          </a:p>
          <a:p>
            <a:endParaRPr lang="en-US" dirty="0"/>
          </a:p>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32</a:t>
            </a:fld>
            <a:endParaRPr lang="en-US"/>
          </a:p>
        </p:txBody>
      </p:sp>
    </p:spTree>
    <p:extLst>
      <p:ext uri="{BB962C8B-B14F-4D97-AF65-F5344CB8AC3E}">
        <p14:creationId xmlns:p14="http://schemas.microsoft.com/office/powerpoint/2010/main" val="2560756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33</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34</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down the road of pre-authorizations, you have to abide by the rule otherwise, you just wait for the bill.</a:t>
            </a:r>
          </a:p>
        </p:txBody>
      </p:sp>
      <p:sp>
        <p:nvSpPr>
          <p:cNvPr id="4" name="Slide Number Placeholder 3"/>
          <p:cNvSpPr>
            <a:spLocks noGrp="1"/>
          </p:cNvSpPr>
          <p:nvPr>
            <p:ph type="sldNum" sz="quarter" idx="10"/>
          </p:nvPr>
        </p:nvSpPr>
        <p:spPr/>
        <p:txBody>
          <a:bodyPr/>
          <a:lstStyle/>
          <a:p>
            <a:fld id="{C2D2BDB7-43C1-445A-96F1-FE1E5FE03328}" type="slidenum">
              <a:rPr lang="en-US" smtClean="0"/>
              <a:t>35</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36</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37</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38</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39</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40</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41</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6</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42</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43</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44</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45</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46</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47</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48</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49</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50</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51</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7</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52</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54</a:t>
            </a:fld>
            <a:endParaRPr lang="en-US"/>
          </a:p>
        </p:txBody>
      </p:sp>
    </p:spTree>
    <p:extLst>
      <p:ext uri="{BB962C8B-B14F-4D97-AF65-F5344CB8AC3E}">
        <p14:creationId xmlns:p14="http://schemas.microsoft.com/office/powerpoint/2010/main" val="91006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58</a:t>
            </a:fld>
            <a:endParaRPr lang="en-US"/>
          </a:p>
        </p:txBody>
      </p:sp>
    </p:spTree>
    <p:extLst>
      <p:ext uri="{BB962C8B-B14F-4D97-AF65-F5344CB8AC3E}">
        <p14:creationId xmlns:p14="http://schemas.microsoft.com/office/powerpoint/2010/main" val="338368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59</a:t>
            </a:fld>
            <a:endParaRPr lang="en-US"/>
          </a:p>
        </p:txBody>
      </p:sp>
    </p:spTree>
    <p:extLst>
      <p:ext uri="{BB962C8B-B14F-4D97-AF65-F5344CB8AC3E}">
        <p14:creationId xmlns:p14="http://schemas.microsoft.com/office/powerpoint/2010/main" val="338368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60</a:t>
            </a:fld>
            <a:endParaRPr lang="en-US"/>
          </a:p>
        </p:txBody>
      </p:sp>
    </p:spTree>
    <p:extLst>
      <p:ext uri="{BB962C8B-B14F-4D97-AF65-F5344CB8AC3E}">
        <p14:creationId xmlns:p14="http://schemas.microsoft.com/office/powerpoint/2010/main" val="338368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62</a:t>
            </a:fld>
            <a:endParaRPr lang="en-US"/>
          </a:p>
        </p:txBody>
      </p:sp>
    </p:spTree>
    <p:extLst>
      <p:ext uri="{BB962C8B-B14F-4D97-AF65-F5344CB8AC3E}">
        <p14:creationId xmlns:p14="http://schemas.microsoft.com/office/powerpoint/2010/main" val="338368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69</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72</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73</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74</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8</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78</a:t>
            </a:fld>
            <a:endParaRPr lang="en-US"/>
          </a:p>
        </p:txBody>
      </p:sp>
    </p:spTree>
    <p:extLst>
      <p:ext uri="{BB962C8B-B14F-4D97-AF65-F5344CB8AC3E}">
        <p14:creationId xmlns:p14="http://schemas.microsoft.com/office/powerpoint/2010/main" val="2338116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79</a:t>
            </a:fld>
            <a:endParaRPr lang="en-US"/>
          </a:p>
        </p:txBody>
      </p:sp>
    </p:spTree>
    <p:extLst>
      <p:ext uri="{BB962C8B-B14F-4D97-AF65-F5344CB8AC3E}">
        <p14:creationId xmlns:p14="http://schemas.microsoft.com/office/powerpoint/2010/main" val="2338116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QX Surgical Anesthesia: CRNA was medically directed by a physician (2, 3, or 4 concurrent procedures): pay 50% of the maximum allowable payment under this chapter.</a:t>
            </a:r>
          </a:p>
          <a:p>
            <a:endParaRPr lang="en-US" baseline="0" dirty="0"/>
          </a:p>
          <a:p>
            <a:endParaRPr lang="en-US" sz="1200" baseline="0" dirty="0"/>
          </a:p>
        </p:txBody>
      </p:sp>
      <p:sp>
        <p:nvSpPr>
          <p:cNvPr id="4" name="Slide Number Placeholder 3"/>
          <p:cNvSpPr>
            <a:spLocks noGrp="1"/>
          </p:cNvSpPr>
          <p:nvPr>
            <p:ph type="sldNum" sz="quarter" idx="10"/>
          </p:nvPr>
        </p:nvSpPr>
        <p:spPr/>
        <p:txBody>
          <a:bodyPr/>
          <a:lstStyle/>
          <a:p>
            <a:fld id="{C2D2BDB7-43C1-445A-96F1-FE1E5FE03328}" type="slidenum">
              <a:rPr lang="en-US" smtClean="0"/>
              <a:t>84</a:t>
            </a:fld>
            <a:endParaRPr lang="en-US"/>
          </a:p>
        </p:txBody>
      </p:sp>
    </p:spTree>
    <p:extLst>
      <p:ext uri="{BB962C8B-B14F-4D97-AF65-F5344CB8AC3E}">
        <p14:creationId xmlns:p14="http://schemas.microsoft.com/office/powerpoint/2010/main" val="3861803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C2D2BDB7-43C1-445A-96F1-FE1E5FE03328}" type="slidenum">
              <a:rPr lang="en-US" smtClean="0"/>
              <a:t>85</a:t>
            </a:fld>
            <a:endParaRPr lang="en-US"/>
          </a:p>
        </p:txBody>
      </p:sp>
    </p:spTree>
    <p:extLst>
      <p:ext uri="{BB962C8B-B14F-4D97-AF65-F5344CB8AC3E}">
        <p14:creationId xmlns:p14="http://schemas.microsoft.com/office/powerpoint/2010/main" val="29012360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88</a:t>
            </a:fld>
            <a:endParaRPr lang="en-US"/>
          </a:p>
        </p:txBody>
      </p:sp>
    </p:spTree>
    <p:extLst>
      <p:ext uri="{BB962C8B-B14F-4D97-AF65-F5344CB8AC3E}">
        <p14:creationId xmlns:p14="http://schemas.microsoft.com/office/powerpoint/2010/main" val="1698488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90</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92</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93</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96</a:t>
            </a:fld>
            <a:endParaRPr lang="en-US"/>
          </a:p>
        </p:txBody>
      </p:sp>
    </p:spTree>
    <p:extLst>
      <p:ext uri="{BB962C8B-B14F-4D97-AF65-F5344CB8AC3E}">
        <p14:creationId xmlns:p14="http://schemas.microsoft.com/office/powerpoint/2010/main" val="1953154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97</a:t>
            </a:fld>
            <a:endParaRPr lang="en-US"/>
          </a:p>
        </p:txBody>
      </p:sp>
    </p:spTree>
    <p:extLst>
      <p:ext uri="{BB962C8B-B14F-4D97-AF65-F5344CB8AC3E}">
        <p14:creationId xmlns:p14="http://schemas.microsoft.com/office/powerpoint/2010/main" val="195315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9</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100</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101</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102</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103</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104</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117</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118</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119</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120</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121</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10</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122</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123</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non-patient referred specimens or the facility collects the specimen and furnishes only the outpatient labs on a given date of service, etc.</a:t>
            </a:r>
          </a:p>
        </p:txBody>
      </p:sp>
      <p:sp>
        <p:nvSpPr>
          <p:cNvPr id="4" name="Slide Number Placeholder 3"/>
          <p:cNvSpPr>
            <a:spLocks noGrp="1"/>
          </p:cNvSpPr>
          <p:nvPr>
            <p:ph type="sldNum" sz="quarter" idx="10"/>
          </p:nvPr>
        </p:nvSpPr>
        <p:spPr/>
        <p:txBody>
          <a:bodyPr/>
          <a:lstStyle/>
          <a:p>
            <a:fld id="{C2D2BDB7-43C1-445A-96F1-FE1E5FE03328}" type="slidenum">
              <a:rPr lang="en-US" smtClean="0"/>
              <a:t>130</a:t>
            </a:fld>
            <a:endParaRPr lang="en-US"/>
          </a:p>
        </p:txBody>
      </p:sp>
    </p:spTree>
    <p:extLst>
      <p:ext uri="{BB962C8B-B14F-4D97-AF65-F5344CB8AC3E}">
        <p14:creationId xmlns:p14="http://schemas.microsoft.com/office/powerpoint/2010/main" val="24392239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135</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136</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137</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138</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139</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140</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141</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a:t>
            </a:fld>
            <a:endParaRPr lang="en-US"/>
          </a:p>
        </p:txBody>
      </p:sp>
    </p:spTree>
    <p:extLst>
      <p:ext uri="{BB962C8B-B14F-4D97-AF65-F5344CB8AC3E}">
        <p14:creationId xmlns:p14="http://schemas.microsoft.com/office/powerpoint/2010/main" val="21747278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142</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143</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144</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145</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146</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147</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148</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149</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150</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151</a:t>
            </a:fld>
            <a:endParaRPr lang="en-US"/>
          </a:p>
        </p:txBody>
      </p:sp>
    </p:spTree>
    <p:extLst>
      <p:ext uri="{BB962C8B-B14F-4D97-AF65-F5344CB8AC3E}">
        <p14:creationId xmlns:p14="http://schemas.microsoft.com/office/powerpoint/2010/main" val="413096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95F6695-AFE8-42FB-A16E-B31057D891A2}" type="datetimeFigureOut">
              <a:rPr lang="en-US" smtClean="0"/>
              <a:t>2/13/2020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5F6695-AFE8-42FB-A16E-B31057D891A2}"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5F6695-AFE8-42FB-A16E-B31057D891A2}"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5F6695-AFE8-42FB-A16E-B31057D891A2}"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5F6695-AFE8-42FB-A16E-B31057D891A2}"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5F6695-AFE8-42FB-A16E-B31057D891A2}"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95F6695-AFE8-42FB-A16E-B31057D891A2}"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95F6695-AFE8-42FB-A16E-B31057D891A2}"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F6695-AFE8-42FB-A16E-B31057D891A2}"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5F6695-AFE8-42FB-A16E-B31057D891A2}"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778A-014C-44D8-9BF6-EF7360EA17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5F6695-AFE8-42FB-A16E-B31057D891A2}"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8F7778A-014C-44D8-9BF6-EF7360EA17F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5F6695-AFE8-42FB-A16E-B31057D891A2}" type="datetimeFigureOut">
              <a:rPr lang="en-US" smtClean="0"/>
              <a:t>2/13/2020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8F7778A-014C-44D8-9BF6-EF7360EA17F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2.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38800"/>
            <a:ext cx="9144000" cy="1066800"/>
          </a:xfrm>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lang="en-US" dirty="0">
                <a:solidFill>
                  <a:srgbClr val="0070C0"/>
                </a:solidFill>
                <a:effectLst/>
              </a:rPr>
              <a:t>Medical Fee Schedule</a:t>
            </a:r>
          </a:p>
        </p:txBody>
      </p:sp>
      <p:pic>
        <p:nvPicPr>
          <p:cNvPr id="1026" name="Picture 2" descr="C:\Users\kimberlee.barriere\AppData\Local\Microsoft\Windows\Temporary Internet Files\Content.Outlook\CZ33R7Z8\Maine Workers Comp Circle logo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9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924475"/>
          </a:xfrm>
        </p:spPr>
        <p:txBody>
          <a:bodyPr>
            <a:normAutofit/>
          </a:bodyPr>
          <a:lstStyle/>
          <a:p>
            <a:r>
              <a:rPr lang="en-US" sz="4400" dirty="0"/>
              <a:t>Section 1.02 payment calculation</a:t>
            </a:r>
            <a:endParaRPr lang="en-US" dirty="0"/>
          </a:p>
        </p:txBody>
      </p:sp>
      <p:sp>
        <p:nvSpPr>
          <p:cNvPr id="3" name="Content Placeholder 2"/>
          <p:cNvSpPr>
            <a:spLocks noGrp="1"/>
          </p:cNvSpPr>
          <p:nvPr>
            <p:ph idx="1"/>
          </p:nvPr>
        </p:nvSpPr>
        <p:spPr>
          <a:xfrm>
            <a:off x="609600" y="1600200"/>
            <a:ext cx="8229600" cy="4724400"/>
          </a:xfrm>
        </p:spPr>
        <p:txBody>
          <a:bodyPr>
            <a:normAutofit fontScale="92500"/>
          </a:bodyPr>
          <a:lstStyle/>
          <a:p>
            <a:pPr>
              <a:buFont typeface="Arial" panose="020B0604020202020204" pitchFamily="34" charset="0"/>
              <a:buChar char="•"/>
            </a:pPr>
            <a:r>
              <a:rPr lang="en-US" sz="3600" dirty="0">
                <a:solidFill>
                  <a:srgbClr val="FF0000"/>
                </a:solidFill>
              </a:rPr>
              <a:t>The Board has not adopted all components used by the federal Centers for Medicare and Medicaid Services. Therefore, the application of any fee schedule, payment system, claims processing rule, edit or other method of determining the reimbursement level for a service(s) not expressly adopted in this chapter is prohibited. </a:t>
            </a:r>
          </a:p>
          <a:p>
            <a:pPr lvl="0"/>
            <a:endParaRPr lang="en-US" dirty="0"/>
          </a:p>
        </p:txBody>
      </p:sp>
    </p:spTree>
    <p:extLst>
      <p:ext uri="{BB962C8B-B14F-4D97-AF65-F5344CB8AC3E}">
        <p14:creationId xmlns:p14="http://schemas.microsoft.com/office/powerpoint/2010/main" val="7899002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810000"/>
            <a:ext cx="8382000" cy="2554545"/>
          </a:xfrm>
          <a:prstGeom prst="rect">
            <a:avLst/>
          </a:prstGeom>
        </p:spPr>
        <p:txBody>
          <a:bodyPr wrap="square">
            <a:spAutoFit/>
          </a:bodyPr>
          <a:lstStyle/>
          <a:p>
            <a:pPr algn="l">
              <a:spcBef>
                <a:spcPts val="600"/>
              </a:spcBef>
              <a:buClr>
                <a:schemeClr val="accent1"/>
              </a:buClr>
              <a:buSzPct val="70000"/>
            </a:pPr>
            <a:r>
              <a:rPr lang="en-US" sz="3200" dirty="0">
                <a:latin typeface="+mn-lt"/>
              </a:rPr>
              <a:t>Amount Due = $170.40 + $85.20 = </a:t>
            </a:r>
            <a:r>
              <a:rPr lang="en-US" sz="3200" u="sng" dirty="0">
                <a:latin typeface="+mn-lt"/>
              </a:rPr>
              <a:t>$255.60</a:t>
            </a:r>
            <a:r>
              <a:rPr lang="en-US" sz="3200" dirty="0">
                <a:latin typeface="+mn-lt"/>
              </a:rPr>
              <a:t> (MAPs less than U&amp;C charges).  </a:t>
            </a:r>
            <a:r>
              <a:rPr lang="en-US" sz="3200" dirty="0">
                <a:solidFill>
                  <a:srgbClr val="FF0000"/>
                </a:solidFill>
                <a:latin typeface="+mn-lt"/>
              </a:rPr>
              <a:t>Contemporaneously, the ER/IR must file the denial and send a copy of the NOC to the provider.</a:t>
            </a:r>
          </a:p>
        </p:txBody>
      </p:sp>
      <p:sp>
        <p:nvSpPr>
          <p:cNvPr id="4" name="Title 1"/>
          <p:cNvSpPr>
            <a:spLocks noGrp="1"/>
          </p:cNvSpPr>
          <p:nvPr>
            <p:ph type="title"/>
          </p:nvPr>
        </p:nvSpPr>
        <p:spPr>
          <a:xfrm>
            <a:off x="87804" y="838200"/>
            <a:ext cx="7125113" cy="674741"/>
          </a:xfrm>
        </p:spPr>
        <p:txBody>
          <a:bodyPr>
            <a:normAutofit fontScale="90000"/>
          </a:bodyPr>
          <a:lstStyle/>
          <a:p>
            <a:r>
              <a:rPr lang="en-US" dirty="0"/>
              <a:t>Radiology example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4" y="1609241"/>
            <a:ext cx="909332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5142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63459"/>
            <a:ext cx="7125113" cy="674741"/>
          </a:xfrm>
        </p:spPr>
        <p:txBody>
          <a:bodyPr>
            <a:normAutofit fontScale="90000"/>
          </a:bodyPr>
          <a:lstStyle/>
          <a:p>
            <a:r>
              <a:rPr lang="en-US" dirty="0"/>
              <a:t>Massage therapy example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13132843" cy="28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0998" y="3832556"/>
            <a:ext cx="8382000" cy="2631490"/>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rPr>
              <a:t>Is a handwritten bill ok?  Do the charges need to be on a HCFA-1500?</a:t>
            </a:r>
          </a:p>
          <a:p>
            <a:pPr marL="1028700" lvl="1" indent="-457200">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rgbClr val="FF0000"/>
                </a:solidFill>
              </a:rPr>
              <a:t>There is no prescribed billing form for professional services.  A handwritten bill is fine as long as it contains all the required billing elements.</a:t>
            </a:r>
          </a:p>
        </p:txBody>
      </p:sp>
    </p:spTree>
    <p:extLst>
      <p:ext uri="{BB962C8B-B14F-4D97-AF65-F5344CB8AC3E}">
        <p14:creationId xmlns:p14="http://schemas.microsoft.com/office/powerpoint/2010/main" val="28429711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9441" y="228600"/>
            <a:ext cx="7125113" cy="674741"/>
          </a:xfrm>
        </p:spPr>
        <p:txBody>
          <a:bodyPr>
            <a:normAutofit fontScale="90000"/>
          </a:bodyPr>
          <a:lstStyle/>
          <a:p>
            <a:r>
              <a:rPr lang="en-US" dirty="0"/>
              <a:t>Massage therapy example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38200"/>
            <a:ext cx="13285243" cy="28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0998" y="3832556"/>
            <a:ext cx="8382000" cy="3025444"/>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rPr>
              <a:t>Code 97140 is defined by the AMA in 15 minute increments. </a:t>
            </a:r>
          </a:p>
          <a:p>
            <a:pPr marL="1028700" lvl="1"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rgbClr val="FF0000"/>
                </a:solidFill>
              </a:rPr>
              <a:t>Per MFS Section 1.07(2), the ER/IR cannot change a provider’s bill.  As billed, this provider will be significantly underpaid if these charges are for 1 </a:t>
            </a:r>
            <a:r>
              <a:rPr lang="en-US" sz="3200" dirty="0" err="1">
                <a:solidFill>
                  <a:srgbClr val="FF0000"/>
                </a:solidFill>
              </a:rPr>
              <a:t>hr</a:t>
            </a:r>
            <a:r>
              <a:rPr lang="en-US" sz="3200" dirty="0">
                <a:solidFill>
                  <a:srgbClr val="FF0000"/>
                </a:solidFill>
              </a:rPr>
              <a:t> massages.</a:t>
            </a:r>
          </a:p>
        </p:txBody>
      </p:sp>
      <p:sp>
        <p:nvSpPr>
          <p:cNvPr id="3" name="Oval 2"/>
          <p:cNvSpPr/>
          <p:nvPr/>
        </p:nvSpPr>
        <p:spPr>
          <a:xfrm>
            <a:off x="7677354" y="838200"/>
            <a:ext cx="914400" cy="28366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1553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9443" y="392059"/>
            <a:ext cx="7125113" cy="674741"/>
          </a:xfrm>
        </p:spPr>
        <p:txBody>
          <a:bodyPr>
            <a:normAutofit fontScale="90000"/>
          </a:bodyPr>
          <a:lstStyle/>
          <a:p>
            <a:r>
              <a:rPr lang="en-US" dirty="0"/>
              <a:t>Massage therapy example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066799"/>
            <a:ext cx="12951100" cy="2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3795712"/>
            <a:ext cx="8382000" cy="2554545"/>
          </a:xfrm>
          <a:prstGeom prst="rect">
            <a:avLst/>
          </a:prstGeom>
        </p:spPr>
        <p:txBody>
          <a:bodyPr wrap="square">
            <a:spAutoFit/>
          </a:bodyPr>
          <a:lstStyle/>
          <a:p>
            <a:pPr algn="l">
              <a:spcBef>
                <a:spcPts val="600"/>
              </a:spcBef>
              <a:buClr>
                <a:schemeClr val="accent1"/>
              </a:buClr>
              <a:buSzPct val="70000"/>
            </a:pPr>
            <a:r>
              <a:rPr lang="en-US" sz="4000" dirty="0"/>
              <a:t>Amount Due = $48.00 per massage for total of </a:t>
            </a:r>
            <a:r>
              <a:rPr lang="en-US" sz="4000" u="sng" dirty="0"/>
              <a:t>$288.00 </a:t>
            </a:r>
            <a:r>
              <a:rPr lang="en-US" sz="4000" dirty="0"/>
              <a:t>(MAPs less than U&amp;C charges).  If billed correctly, amount due $360 (billed charges).</a:t>
            </a:r>
          </a:p>
        </p:txBody>
      </p:sp>
    </p:spTree>
    <p:extLst>
      <p:ext uri="{BB962C8B-B14F-4D97-AF65-F5344CB8AC3E}">
        <p14:creationId xmlns:p14="http://schemas.microsoft.com/office/powerpoint/2010/main" val="2421710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25113" cy="924475"/>
          </a:xfrm>
        </p:spPr>
        <p:txBody>
          <a:bodyPr>
            <a:normAutofit/>
          </a:bodyPr>
          <a:lstStyle/>
          <a:p>
            <a:pPr algn="ctr"/>
            <a:r>
              <a:rPr lang="en-US" sz="4400" dirty="0"/>
              <a:t>Board Rules Chapter 5</a:t>
            </a:r>
            <a:endParaRPr lang="en-US" dirty="0"/>
          </a:p>
        </p:txBody>
      </p:sp>
      <p:sp>
        <p:nvSpPr>
          <p:cNvPr id="3" name="Content Placeholder 2"/>
          <p:cNvSpPr>
            <a:spLocks noGrp="1"/>
          </p:cNvSpPr>
          <p:nvPr>
            <p:ph idx="1"/>
          </p:nvPr>
        </p:nvSpPr>
        <p:spPr>
          <a:xfrm>
            <a:off x="0" y="1295400"/>
            <a:ext cx="9144000" cy="5029200"/>
          </a:xfrm>
        </p:spPr>
        <p:txBody>
          <a:bodyPr>
            <a:normAutofit/>
          </a:bodyPr>
          <a:lstStyle/>
          <a:p>
            <a:endParaRPr lang="en-US" sz="1100" dirty="0"/>
          </a:p>
          <a:p>
            <a:pPr marL="109728" indent="0" algn="ctr">
              <a:buNone/>
            </a:pPr>
            <a:r>
              <a:rPr lang="en-US" sz="4800" dirty="0"/>
              <a:t>Section 3</a:t>
            </a:r>
          </a:p>
          <a:p>
            <a:pPr marL="109728" indent="0" algn="ctr">
              <a:buNone/>
            </a:pPr>
            <a:r>
              <a:rPr lang="en-US" sz="4800" dirty="0"/>
              <a:t>Inpatient Facility Fees</a:t>
            </a:r>
          </a:p>
          <a:p>
            <a:endParaRPr lang="en-US" sz="1200" dirty="0"/>
          </a:p>
          <a:p>
            <a:pPr marL="109728" lvl="0" indent="0">
              <a:buNone/>
            </a:pPr>
            <a:endParaRPr lang="en-US" sz="2800" dirty="0"/>
          </a:p>
          <a:p>
            <a:pPr lvl="0"/>
            <a:endParaRPr lang="en-US" dirty="0"/>
          </a:p>
        </p:txBody>
      </p:sp>
    </p:spTree>
    <p:extLst>
      <p:ext uri="{BB962C8B-B14F-4D97-AF65-F5344CB8AC3E}">
        <p14:creationId xmlns:p14="http://schemas.microsoft.com/office/powerpoint/2010/main" val="27650669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a:t>Inpatient facility fees</a:t>
            </a:r>
          </a:p>
        </p:txBody>
      </p:sp>
      <p:sp>
        <p:nvSpPr>
          <p:cNvPr id="3" name="Content Placeholder 2"/>
          <p:cNvSpPr>
            <a:spLocks noGrp="1"/>
          </p:cNvSpPr>
          <p:nvPr>
            <p:ph idx="1"/>
          </p:nvPr>
        </p:nvSpPr>
        <p:spPr>
          <a:xfrm>
            <a:off x="457200" y="1752600"/>
            <a:ext cx="8229600" cy="4876800"/>
          </a:xfrm>
        </p:spPr>
        <p:txBody>
          <a:bodyPr>
            <a:normAutofit lnSpcReduction="10000"/>
          </a:bodyPr>
          <a:lstStyle/>
          <a:p>
            <a:pPr>
              <a:buFont typeface="Arial" panose="020B0604020202020204" pitchFamily="34" charset="0"/>
              <a:buChar char="•"/>
            </a:pPr>
            <a:r>
              <a:rPr lang="en-US" sz="5400" dirty="0"/>
              <a:t>IP facility fees must be billed on a HCFA-1450, aka the UB-04.</a:t>
            </a:r>
          </a:p>
          <a:p>
            <a:pPr lvl="1">
              <a:buFont typeface="Arial" panose="020B0604020202020204" pitchFamily="34" charset="0"/>
              <a:buChar char="•"/>
            </a:pPr>
            <a:r>
              <a:rPr lang="en-US" sz="5000" dirty="0">
                <a:solidFill>
                  <a:srgbClr val="FF0000"/>
                </a:solidFill>
              </a:rPr>
              <a:t>This does not preclude professional fees on the UB also.</a:t>
            </a:r>
          </a:p>
          <a:p>
            <a:endParaRPr lang="en-US" sz="5400" dirty="0">
              <a:solidFill>
                <a:srgbClr val="FF0000"/>
              </a:solidFill>
            </a:endParaRPr>
          </a:p>
          <a:p>
            <a:pPr lvl="1"/>
            <a:endParaRPr lang="en-US" sz="14400" dirty="0"/>
          </a:p>
          <a:p>
            <a:endParaRPr lang="en-US" dirty="0"/>
          </a:p>
        </p:txBody>
      </p:sp>
    </p:spTree>
    <p:extLst>
      <p:ext uri="{BB962C8B-B14F-4D97-AF65-F5344CB8AC3E}">
        <p14:creationId xmlns:p14="http://schemas.microsoft.com/office/powerpoint/2010/main" val="16140884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82000" cy="609600"/>
          </a:xfrm>
        </p:spPr>
        <p:txBody>
          <a:bodyPr>
            <a:normAutofit fontScale="90000"/>
          </a:bodyPr>
          <a:lstStyle/>
          <a:p>
            <a:r>
              <a:rPr lang="en-US" dirty="0"/>
              <a:t>Section 3.05 payment calculation</a:t>
            </a:r>
          </a:p>
        </p:txBody>
      </p:sp>
      <p:sp>
        <p:nvSpPr>
          <p:cNvPr id="3" name="Content Placeholder 2"/>
          <p:cNvSpPr>
            <a:spLocks noGrp="1"/>
          </p:cNvSpPr>
          <p:nvPr>
            <p:ph idx="1"/>
          </p:nvPr>
        </p:nvSpPr>
        <p:spPr>
          <a:xfrm>
            <a:off x="533400" y="1752600"/>
            <a:ext cx="8305800" cy="4876799"/>
          </a:xfrm>
        </p:spPr>
        <p:txBody>
          <a:bodyPr>
            <a:normAutofit/>
          </a:bodyPr>
          <a:lstStyle/>
          <a:p>
            <a:pPr>
              <a:buFont typeface="Arial" panose="020B0604020202020204" pitchFamily="34" charset="0"/>
              <a:buChar char="•"/>
            </a:pPr>
            <a:r>
              <a:rPr lang="en-US" sz="4800" dirty="0"/>
              <a:t>Board must utilize MS-DRGs for inpatient facility fees.</a:t>
            </a:r>
          </a:p>
          <a:p>
            <a:pPr>
              <a:buFont typeface="Arial" panose="020B0604020202020204" pitchFamily="34" charset="0"/>
              <a:buChar char="•"/>
            </a:pPr>
            <a:r>
              <a:rPr lang="en-US" sz="4800" dirty="0"/>
              <a:t>Payments are calculated by multiplying the base rate times the MS-DRG weight. </a:t>
            </a:r>
          </a:p>
          <a:p>
            <a:endParaRPr lang="en-US" dirty="0"/>
          </a:p>
        </p:txBody>
      </p:sp>
    </p:spTree>
    <p:extLst>
      <p:ext uri="{BB962C8B-B14F-4D97-AF65-F5344CB8AC3E}">
        <p14:creationId xmlns:p14="http://schemas.microsoft.com/office/powerpoint/2010/main" val="20768379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82000" cy="609600"/>
          </a:xfrm>
        </p:spPr>
        <p:txBody>
          <a:bodyPr>
            <a:normAutofit fontScale="90000"/>
          </a:bodyPr>
          <a:lstStyle/>
          <a:p>
            <a:r>
              <a:rPr lang="en-US" dirty="0"/>
              <a:t>Section 3.05 payment calculation</a:t>
            </a:r>
          </a:p>
        </p:txBody>
      </p:sp>
      <p:sp>
        <p:nvSpPr>
          <p:cNvPr id="3" name="Content Placeholder 2"/>
          <p:cNvSpPr>
            <a:spLocks noGrp="1"/>
          </p:cNvSpPr>
          <p:nvPr>
            <p:ph idx="1"/>
          </p:nvPr>
        </p:nvSpPr>
        <p:spPr>
          <a:xfrm>
            <a:off x="533400" y="1676400"/>
            <a:ext cx="8305800" cy="4952999"/>
          </a:xfrm>
        </p:spPr>
        <p:txBody>
          <a:bodyPr>
            <a:normAutofit/>
          </a:bodyPr>
          <a:lstStyle/>
          <a:p>
            <a:pPr>
              <a:buFont typeface="Arial" panose="020B0604020202020204" pitchFamily="34" charset="0"/>
              <a:buChar char="•"/>
            </a:pPr>
            <a:r>
              <a:rPr lang="en-US" sz="5400" dirty="0">
                <a:solidFill>
                  <a:schemeClr val="tx1"/>
                </a:solidFill>
              </a:rPr>
              <a:t>Inpatient facility fees are published in Appendix III.</a:t>
            </a:r>
            <a:endParaRPr lang="en-US" sz="4800" dirty="0">
              <a:solidFill>
                <a:schemeClr val="tx1"/>
              </a:solidFill>
            </a:endParaRPr>
          </a:p>
          <a:p>
            <a:endParaRPr lang="en-US" sz="4800" dirty="0"/>
          </a:p>
          <a:p>
            <a:endParaRPr lang="en-US" dirty="0"/>
          </a:p>
        </p:txBody>
      </p:sp>
    </p:spTree>
    <p:extLst>
      <p:ext uri="{BB962C8B-B14F-4D97-AF65-F5344CB8AC3E}">
        <p14:creationId xmlns:p14="http://schemas.microsoft.com/office/powerpoint/2010/main" val="2619269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facility fees</a:t>
            </a:r>
          </a:p>
        </p:txBody>
      </p:sp>
      <p:sp>
        <p:nvSpPr>
          <p:cNvPr id="3" name="Content Placeholder 2"/>
          <p:cNvSpPr>
            <a:spLocks noGrp="1"/>
          </p:cNvSpPr>
          <p:nvPr>
            <p:ph idx="1"/>
          </p:nvPr>
        </p:nvSpPr>
        <p:spPr>
          <a:xfrm>
            <a:off x="457200" y="1676400"/>
            <a:ext cx="8305800" cy="4724400"/>
          </a:xfrm>
        </p:spPr>
        <p:txBody>
          <a:bodyPr>
            <a:normAutofit fontScale="25000" lnSpcReduction="20000"/>
          </a:bodyPr>
          <a:lstStyle/>
          <a:p>
            <a:pPr marL="857250" lvl="1" indent="-457200">
              <a:buFont typeface="Arial" panose="020B0604020202020204" pitchFamily="34" charset="0"/>
              <a:buChar char="•"/>
            </a:pPr>
            <a:endParaRPr lang="en-US" sz="3200" dirty="0"/>
          </a:p>
          <a:p>
            <a:pPr marL="1257300" indent="-1143000">
              <a:buFont typeface="Arial" panose="020B0604020202020204" pitchFamily="34" charset="0"/>
              <a:buChar char="•"/>
            </a:pPr>
            <a:r>
              <a:rPr lang="en-US" sz="16000" dirty="0"/>
              <a:t>Section 3.06. </a:t>
            </a:r>
          </a:p>
          <a:p>
            <a:pPr marL="1623060" lvl="1" indent="-1143000">
              <a:buFont typeface="Arial" panose="020B0604020202020204" pitchFamily="34" charset="0"/>
              <a:buChar char="•"/>
            </a:pPr>
            <a:r>
              <a:rPr lang="en-US" sz="14200" dirty="0"/>
              <a:t>Outlier payments – charges above threshold ($75,000 + fee) paid at 75%.</a:t>
            </a:r>
          </a:p>
          <a:p>
            <a:pPr marL="1257300" indent="-1143000">
              <a:buFont typeface="Arial" panose="020B0604020202020204" pitchFamily="34" charset="0"/>
              <a:buChar char="•"/>
            </a:pPr>
            <a:r>
              <a:rPr lang="en-US" sz="16000" dirty="0"/>
              <a:t>Section 3.07. </a:t>
            </a:r>
          </a:p>
          <a:p>
            <a:pPr marL="1623060" lvl="1" indent="-1143000">
              <a:buFont typeface="Arial" panose="020B0604020202020204" pitchFamily="34" charset="0"/>
              <a:buChar char="•"/>
            </a:pPr>
            <a:r>
              <a:rPr lang="en-US" sz="14200" dirty="0" err="1"/>
              <a:t>Implantables</a:t>
            </a:r>
            <a:r>
              <a:rPr lang="en-US" sz="14200" dirty="0"/>
              <a:t> – amount paid plus $500 for </a:t>
            </a:r>
            <a:r>
              <a:rPr lang="en-US" sz="14200" dirty="0" err="1"/>
              <a:t>implantables</a:t>
            </a:r>
            <a:r>
              <a:rPr lang="en-US" sz="14200" dirty="0"/>
              <a:t> costing over $10,000.</a:t>
            </a:r>
            <a:endParaRPr lang="en-US" sz="15800" dirty="0"/>
          </a:p>
          <a:p>
            <a:endParaRPr lang="en-US" dirty="0"/>
          </a:p>
        </p:txBody>
      </p:sp>
    </p:spTree>
    <p:extLst>
      <p:ext uri="{BB962C8B-B14F-4D97-AF65-F5344CB8AC3E}">
        <p14:creationId xmlns:p14="http://schemas.microsoft.com/office/powerpoint/2010/main" val="29599385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facility fees</a:t>
            </a:r>
          </a:p>
        </p:txBody>
      </p:sp>
      <p:sp>
        <p:nvSpPr>
          <p:cNvPr id="3" name="Content Placeholder 2"/>
          <p:cNvSpPr>
            <a:spLocks noGrp="1"/>
          </p:cNvSpPr>
          <p:nvPr>
            <p:ph idx="1"/>
          </p:nvPr>
        </p:nvSpPr>
        <p:spPr/>
        <p:txBody>
          <a:bodyPr>
            <a:normAutofit fontScale="25000" lnSpcReduction="20000"/>
          </a:bodyPr>
          <a:lstStyle/>
          <a:p>
            <a:pPr marL="1257300" indent="-1143000">
              <a:buFont typeface="Arial" panose="020B0604020202020204" pitchFamily="34" charset="0"/>
              <a:buChar char="•"/>
            </a:pPr>
            <a:r>
              <a:rPr lang="en-US" sz="19200" dirty="0"/>
              <a:t>Section 3.08. </a:t>
            </a:r>
          </a:p>
          <a:p>
            <a:pPr marL="1623060" lvl="1" indent="-1143000">
              <a:buFont typeface="Arial" panose="020B0604020202020204" pitchFamily="34" charset="0"/>
              <a:buChar char="•"/>
            </a:pPr>
            <a:r>
              <a:rPr lang="en-US" sz="19000" dirty="0"/>
              <a:t>Defines services included.</a:t>
            </a:r>
          </a:p>
          <a:p>
            <a:pPr marL="1257300" indent="-1143000">
              <a:buFont typeface="Arial" panose="020B0604020202020204" pitchFamily="34" charset="0"/>
              <a:buChar char="•"/>
            </a:pPr>
            <a:r>
              <a:rPr lang="en-US" sz="19200" dirty="0"/>
              <a:t>Section 3.09.</a:t>
            </a:r>
          </a:p>
          <a:p>
            <a:pPr marL="1623060" lvl="1" indent="-1143000">
              <a:buFont typeface="Arial" panose="020B0604020202020204" pitchFamily="34" charset="0"/>
              <a:buChar char="•"/>
            </a:pPr>
            <a:r>
              <a:rPr lang="en-US" sz="19000" dirty="0"/>
              <a:t>Outlines payments for facility transfers.</a:t>
            </a:r>
          </a:p>
        </p:txBody>
      </p:sp>
    </p:spTree>
    <p:extLst>
      <p:ext uri="{BB962C8B-B14F-4D97-AF65-F5344CB8AC3E}">
        <p14:creationId xmlns:p14="http://schemas.microsoft.com/office/powerpoint/2010/main" val="199887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normAutofit/>
          </a:bodyPr>
          <a:lstStyle/>
          <a:p>
            <a:r>
              <a:rPr lang="en-US" sz="4400" dirty="0"/>
              <a:t>Sections 1.03 and 1.04</a:t>
            </a:r>
            <a:endParaRPr lang="en-US" dirty="0"/>
          </a:p>
        </p:txBody>
      </p:sp>
      <p:sp>
        <p:nvSpPr>
          <p:cNvPr id="3" name="Content Placeholder 2"/>
          <p:cNvSpPr>
            <a:spLocks noGrp="1"/>
          </p:cNvSpPr>
          <p:nvPr>
            <p:ph idx="1"/>
          </p:nvPr>
        </p:nvSpPr>
        <p:spPr>
          <a:xfrm>
            <a:off x="609600" y="1600200"/>
            <a:ext cx="8229600" cy="4724400"/>
          </a:xfrm>
        </p:spPr>
        <p:txBody>
          <a:bodyPr>
            <a:normAutofit/>
          </a:bodyPr>
          <a:lstStyle/>
          <a:p>
            <a:pPr marL="685800" lvl="0" indent="-571500">
              <a:buFont typeface="Arial" panose="020B0604020202020204" pitchFamily="34" charset="0"/>
              <a:buChar char="•"/>
            </a:pPr>
            <a:r>
              <a:rPr lang="en-US" sz="3600" dirty="0"/>
              <a:t>Definitions</a:t>
            </a:r>
          </a:p>
          <a:p>
            <a:pPr marL="411480" lvl="1" indent="0">
              <a:buNone/>
            </a:pPr>
            <a:r>
              <a:rPr lang="en-US" sz="3200" dirty="0"/>
              <a:t>You should be familiar with all the definitions.</a:t>
            </a:r>
          </a:p>
          <a:p>
            <a:pPr marL="114300" lvl="0" indent="0">
              <a:buNone/>
            </a:pPr>
            <a:endParaRPr lang="en-US" sz="1200" dirty="0"/>
          </a:p>
          <a:p>
            <a:pPr marL="685800" lvl="0" indent="-571500">
              <a:buFont typeface="Arial" panose="020B0604020202020204" pitchFamily="34" charset="0"/>
              <a:buChar char="•"/>
            </a:pPr>
            <a:r>
              <a:rPr lang="en-US" sz="3600" dirty="0"/>
              <a:t>Legal Disclaimers</a:t>
            </a:r>
          </a:p>
          <a:p>
            <a:pPr marL="411480" lvl="1" indent="0">
              <a:buNone/>
            </a:pPr>
            <a:r>
              <a:rPr lang="en-US" sz="3200" dirty="0"/>
              <a:t>CPT copyright by AMA; w</a:t>
            </a:r>
            <a:r>
              <a:rPr lang="en-US" sz="3000" dirty="0"/>
              <a:t>e cannot share the CPT descriptions without paying significant royalties to the AMA.</a:t>
            </a:r>
          </a:p>
          <a:p>
            <a:pPr lvl="0"/>
            <a:endParaRPr lang="en-US" dirty="0"/>
          </a:p>
        </p:txBody>
      </p:sp>
    </p:spTree>
    <p:extLst>
      <p:ext uri="{BB962C8B-B14F-4D97-AF65-F5344CB8AC3E}">
        <p14:creationId xmlns:p14="http://schemas.microsoft.com/office/powerpoint/2010/main" val="25352889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facility fees</a:t>
            </a:r>
          </a:p>
        </p:txBody>
      </p:sp>
      <p:sp>
        <p:nvSpPr>
          <p:cNvPr id="3" name="Content Placeholder 2"/>
          <p:cNvSpPr>
            <a:spLocks noGrp="1"/>
          </p:cNvSpPr>
          <p:nvPr>
            <p:ph idx="1"/>
          </p:nvPr>
        </p:nvSpPr>
        <p:spPr>
          <a:xfrm>
            <a:off x="457200" y="1752600"/>
            <a:ext cx="8229600" cy="3916363"/>
          </a:xfrm>
        </p:spPr>
        <p:txBody>
          <a:bodyPr>
            <a:normAutofit fontScale="92500" lnSpcReduction="20000"/>
          </a:bodyPr>
          <a:lstStyle/>
          <a:p>
            <a:pPr>
              <a:buFont typeface="Arial" panose="020B0604020202020204" pitchFamily="34" charset="0"/>
              <a:buChar char="•"/>
            </a:pPr>
            <a:r>
              <a:rPr lang="en-US" sz="5400" dirty="0"/>
              <a:t>Section 3.10. Inpatient services by institutional health care providers other than acute care or critical access hospitals paid at 75% of charges.</a:t>
            </a:r>
          </a:p>
        </p:txBody>
      </p:sp>
    </p:spTree>
    <p:extLst>
      <p:ext uri="{BB962C8B-B14F-4D97-AF65-F5344CB8AC3E}">
        <p14:creationId xmlns:p14="http://schemas.microsoft.com/office/powerpoint/2010/main" val="5715078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facility fees</a:t>
            </a:r>
          </a:p>
        </p:txBody>
      </p:sp>
      <p:sp>
        <p:nvSpPr>
          <p:cNvPr id="3" name="Content Placeholder 2"/>
          <p:cNvSpPr>
            <a:spLocks noGrp="1"/>
          </p:cNvSpPr>
          <p:nvPr>
            <p:ph idx="1"/>
          </p:nvPr>
        </p:nvSpPr>
        <p:spPr>
          <a:xfrm>
            <a:off x="457200" y="1752600"/>
            <a:ext cx="8229600" cy="3916363"/>
          </a:xfrm>
        </p:spPr>
        <p:txBody>
          <a:bodyPr>
            <a:normAutofit fontScale="32500" lnSpcReduction="20000"/>
          </a:bodyPr>
          <a:lstStyle/>
          <a:p>
            <a:pPr marL="857250" lvl="1" indent="-457200">
              <a:buBlip>
                <a:blip r:embed="rId2"/>
              </a:buBlip>
            </a:pPr>
            <a:endParaRPr lang="en-US" sz="4000" dirty="0"/>
          </a:p>
          <a:p>
            <a:pPr>
              <a:buFont typeface="Arial" panose="020B0604020202020204" pitchFamily="34" charset="0"/>
              <a:buChar char="•"/>
            </a:pPr>
            <a:r>
              <a:rPr lang="en-US" sz="16600" dirty="0"/>
              <a:t>Section 3.11.</a:t>
            </a:r>
          </a:p>
          <a:p>
            <a:pPr lvl="1">
              <a:buFont typeface="Arial" panose="020B0604020202020204" pitchFamily="34" charset="0"/>
              <a:buChar char="•"/>
            </a:pPr>
            <a:r>
              <a:rPr lang="en-US" sz="16400" dirty="0"/>
              <a:t>Professional services paid pursuant to Appendix II.</a:t>
            </a:r>
          </a:p>
          <a:p>
            <a:endParaRPr lang="en-US" sz="2800" dirty="0"/>
          </a:p>
        </p:txBody>
      </p:sp>
    </p:spTree>
    <p:extLst>
      <p:ext uri="{BB962C8B-B14F-4D97-AF65-F5344CB8AC3E}">
        <p14:creationId xmlns:p14="http://schemas.microsoft.com/office/powerpoint/2010/main" val="22157667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43" y="685800"/>
            <a:ext cx="7658513" cy="609600"/>
          </a:xfrm>
        </p:spPr>
        <p:txBody>
          <a:bodyPr>
            <a:normAutofit fontScale="90000"/>
          </a:bodyPr>
          <a:lstStyle/>
          <a:p>
            <a:r>
              <a:rPr lang="en-US" dirty="0"/>
              <a:t>MS-DRGs</a:t>
            </a:r>
          </a:p>
        </p:txBody>
      </p:sp>
      <p:sp>
        <p:nvSpPr>
          <p:cNvPr id="3" name="Content Placeholder 2"/>
          <p:cNvSpPr>
            <a:spLocks noGrp="1"/>
          </p:cNvSpPr>
          <p:nvPr>
            <p:ph idx="1"/>
          </p:nvPr>
        </p:nvSpPr>
        <p:spPr>
          <a:xfrm>
            <a:off x="381000" y="1371600"/>
            <a:ext cx="8305800" cy="5257800"/>
          </a:xfrm>
        </p:spPr>
        <p:txBody>
          <a:bodyPr>
            <a:normAutofit/>
          </a:bodyPr>
          <a:lstStyle/>
          <a:p>
            <a:pPr marL="400050" lvl="1" indent="0">
              <a:buNone/>
            </a:pPr>
            <a:endParaRPr lang="en-US" sz="3200" dirty="0"/>
          </a:p>
          <a:p>
            <a:pPr marL="109728" indent="0">
              <a:buNone/>
            </a:pPr>
            <a:endParaRPr lang="en-US" sz="14400" dirty="0"/>
          </a:p>
          <a:p>
            <a:endParaRPr lang="en-US" dirty="0"/>
          </a:p>
        </p:txBody>
      </p:sp>
      <p:sp>
        <p:nvSpPr>
          <p:cNvPr id="4" name="Content Placeholder 2"/>
          <p:cNvSpPr txBox="1">
            <a:spLocks/>
          </p:cNvSpPr>
          <p:nvPr/>
        </p:nvSpPr>
        <p:spPr>
          <a:xfrm>
            <a:off x="381000" y="1752600"/>
            <a:ext cx="8305800" cy="4572000"/>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57250" lvl="1" indent="-457200">
              <a:buFont typeface="Verdana"/>
              <a:buBlip>
                <a:blip r:embed="rId2"/>
              </a:buBlip>
            </a:pPr>
            <a:endParaRPr lang="en-US" sz="3200" dirty="0">
              <a:solidFill>
                <a:srgbClr val="FF0000"/>
              </a:solidFill>
            </a:endParaRPr>
          </a:p>
          <a:p>
            <a:pPr>
              <a:buFont typeface="Arial" panose="020B0604020202020204" pitchFamily="34" charset="0"/>
              <a:buChar char="•"/>
            </a:pPr>
            <a:r>
              <a:rPr lang="en-US" sz="16000" dirty="0"/>
              <a:t>ACH IP bills will generally have the MS-DRG included in Box 71 of the UB.</a:t>
            </a:r>
          </a:p>
          <a:p>
            <a:pPr>
              <a:buFont typeface="Arial" panose="020B0604020202020204" pitchFamily="34" charset="0"/>
              <a:buChar char="•"/>
            </a:pPr>
            <a:r>
              <a:rPr lang="en-US" sz="16000" dirty="0">
                <a:solidFill>
                  <a:srgbClr val="FF0000"/>
                </a:solidFill>
              </a:rPr>
              <a:t>CAH IP bills will generally NOT have the MS-DRG included in Box 71 of the UB </a:t>
            </a:r>
            <a:r>
              <a:rPr lang="en-US" sz="16000" dirty="0"/>
              <a:t>since these hospitals are not paid under the PPS/MS-DRG system by Medicare.  </a:t>
            </a:r>
          </a:p>
          <a:p>
            <a:pPr marL="109728" indent="0">
              <a:buNone/>
            </a:pPr>
            <a:endParaRPr lang="en-US" sz="16000" dirty="0"/>
          </a:p>
          <a:p>
            <a:endParaRPr lang="en-US" dirty="0"/>
          </a:p>
        </p:txBody>
      </p:sp>
    </p:spTree>
    <p:extLst>
      <p:ext uri="{BB962C8B-B14F-4D97-AF65-F5344CB8AC3E}">
        <p14:creationId xmlns:p14="http://schemas.microsoft.com/office/powerpoint/2010/main" val="12791428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658513" cy="609600"/>
          </a:xfrm>
        </p:spPr>
        <p:txBody>
          <a:bodyPr>
            <a:normAutofit fontScale="90000"/>
          </a:bodyPr>
          <a:lstStyle/>
          <a:p>
            <a:r>
              <a:rPr lang="en-US" dirty="0"/>
              <a:t>MS-DRGs</a:t>
            </a:r>
          </a:p>
        </p:txBody>
      </p:sp>
      <p:sp>
        <p:nvSpPr>
          <p:cNvPr id="3" name="Content Placeholder 2"/>
          <p:cNvSpPr>
            <a:spLocks noGrp="1"/>
          </p:cNvSpPr>
          <p:nvPr>
            <p:ph idx="1"/>
          </p:nvPr>
        </p:nvSpPr>
        <p:spPr>
          <a:xfrm>
            <a:off x="381000" y="1066800"/>
            <a:ext cx="8305800" cy="5562600"/>
          </a:xfrm>
        </p:spPr>
        <p:txBody>
          <a:bodyPr>
            <a:normAutofit/>
          </a:bodyPr>
          <a:lstStyle/>
          <a:p>
            <a:pPr marL="857250" lvl="1" indent="-457200">
              <a:buBlip>
                <a:blip r:embed="rId2"/>
              </a:buBlip>
            </a:pPr>
            <a:endParaRPr lang="en-US" sz="3200" dirty="0"/>
          </a:p>
          <a:p>
            <a:pPr marL="109728" indent="0">
              <a:buNone/>
            </a:pPr>
            <a:endParaRPr lang="en-US" sz="14400" dirty="0"/>
          </a:p>
          <a:p>
            <a:endParaRPr lang="en-US" dirty="0"/>
          </a:p>
        </p:txBody>
      </p:sp>
      <p:sp>
        <p:nvSpPr>
          <p:cNvPr id="4" name="Content Placeholder 2"/>
          <p:cNvSpPr txBox="1">
            <a:spLocks/>
          </p:cNvSpPr>
          <p:nvPr/>
        </p:nvSpPr>
        <p:spPr>
          <a:xfrm>
            <a:off x="381000" y="1828800"/>
            <a:ext cx="8305800" cy="4495800"/>
          </a:xfrm>
          <a:prstGeom prst="rect">
            <a:avLst/>
          </a:prstGeom>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57250" lvl="1" indent="-457200">
              <a:buFont typeface="Verdana"/>
              <a:buBlip>
                <a:blip r:embed="rId2"/>
              </a:buBlip>
            </a:pPr>
            <a:endParaRPr lang="en-US" sz="3200" dirty="0"/>
          </a:p>
          <a:p>
            <a:pPr>
              <a:buFont typeface="Arial" panose="020B0604020202020204" pitchFamily="34" charset="0"/>
              <a:buChar char="•"/>
            </a:pPr>
            <a:r>
              <a:rPr lang="en-US" sz="12300" dirty="0">
                <a:solidFill>
                  <a:srgbClr val="FF0000"/>
                </a:solidFill>
              </a:rPr>
              <a:t>An inpatient bill that does not include the DRG does NOT qualify as an </a:t>
            </a:r>
            <a:r>
              <a:rPr lang="en-US" sz="12300" dirty="0" err="1">
                <a:solidFill>
                  <a:srgbClr val="FF0000"/>
                </a:solidFill>
              </a:rPr>
              <a:t>uncoded</a:t>
            </a:r>
            <a:r>
              <a:rPr lang="en-US" sz="12300" dirty="0">
                <a:solidFill>
                  <a:srgbClr val="FF0000"/>
                </a:solidFill>
              </a:rPr>
              <a:t> bill. </a:t>
            </a:r>
            <a:r>
              <a:rPr lang="en-US" sz="11500" dirty="0"/>
              <a:t>The DRG is not a required billing element.</a:t>
            </a:r>
          </a:p>
          <a:p>
            <a:endParaRPr lang="en-US" dirty="0"/>
          </a:p>
        </p:txBody>
      </p:sp>
    </p:spTree>
    <p:extLst>
      <p:ext uri="{BB962C8B-B14F-4D97-AF65-F5344CB8AC3E}">
        <p14:creationId xmlns:p14="http://schemas.microsoft.com/office/powerpoint/2010/main" val="21818195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125113" cy="924475"/>
          </a:xfrm>
        </p:spPr>
        <p:txBody>
          <a:bodyPr>
            <a:normAutofit/>
          </a:bodyPr>
          <a:lstStyle/>
          <a:p>
            <a:r>
              <a:rPr lang="en-US" dirty="0"/>
              <a:t>MS-DRGs</a:t>
            </a:r>
          </a:p>
        </p:txBody>
      </p:sp>
      <p:sp>
        <p:nvSpPr>
          <p:cNvPr id="3" name="Content Placeholder 2"/>
          <p:cNvSpPr>
            <a:spLocks noGrp="1"/>
          </p:cNvSpPr>
          <p:nvPr>
            <p:ph idx="1"/>
          </p:nvPr>
        </p:nvSpPr>
        <p:spPr/>
        <p:txBody>
          <a:bodyPr>
            <a:normAutofit/>
          </a:bodyPr>
          <a:lstStyle/>
          <a:p>
            <a:pPr marL="400050" lvl="1" indent="0">
              <a:buNone/>
            </a:pPr>
            <a:endParaRPr lang="en-US" dirty="0"/>
          </a:p>
          <a:p>
            <a:endParaRPr lang="en-US" dirty="0"/>
          </a:p>
        </p:txBody>
      </p:sp>
      <p:sp>
        <p:nvSpPr>
          <p:cNvPr id="5" name="Rectangle 4"/>
          <p:cNvSpPr/>
          <p:nvPr/>
        </p:nvSpPr>
        <p:spPr>
          <a:xfrm>
            <a:off x="174171" y="1905000"/>
            <a:ext cx="8512629" cy="4575612"/>
          </a:xfrm>
          <a:prstGeom prst="rect">
            <a:avLst/>
          </a:prstGeom>
        </p:spPr>
        <p:txBody>
          <a:bodyPr wrap="square">
            <a:spAutoFit/>
          </a:bodyPr>
          <a:lstStyle/>
          <a:p>
            <a:pPr marL="681228" indent="-571500">
              <a:lnSpc>
                <a:spcPct val="80000"/>
              </a:lnSpc>
              <a:spcBef>
                <a:spcPts val="400"/>
              </a:spcBef>
              <a:buClr>
                <a:schemeClr val="accent1"/>
              </a:buClr>
              <a:buSzPct val="68000"/>
              <a:buFont typeface="Arial" panose="020B0604020202020204" pitchFamily="34" charset="0"/>
              <a:buChar char="•"/>
            </a:pPr>
            <a:r>
              <a:rPr lang="en-US" sz="4000" dirty="0"/>
              <a:t>Web-based MS-DRG Groupers are available for purchase.  </a:t>
            </a:r>
          </a:p>
          <a:p>
            <a:pPr marL="681228" indent="-571500">
              <a:lnSpc>
                <a:spcPct val="80000"/>
              </a:lnSpc>
              <a:spcBef>
                <a:spcPts val="400"/>
              </a:spcBef>
              <a:buClr>
                <a:schemeClr val="accent1"/>
              </a:buClr>
              <a:buSzPct val="68000"/>
              <a:buFont typeface="Arial" panose="020B0604020202020204" pitchFamily="34" charset="0"/>
              <a:buChar char="•"/>
            </a:pPr>
            <a:r>
              <a:rPr lang="en-US" sz="4000" dirty="0"/>
              <a:t>You simply enter the ICD diagnosis and procedure codes along with the age, gender and discharge status of the patient and the grouper then provides the MS-DRG for you to look up in Appendix III.</a:t>
            </a:r>
          </a:p>
        </p:txBody>
      </p:sp>
    </p:spTree>
    <p:extLst>
      <p:ext uri="{BB962C8B-B14F-4D97-AF65-F5344CB8AC3E}">
        <p14:creationId xmlns:p14="http://schemas.microsoft.com/office/powerpoint/2010/main" val="18311142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125113" cy="924475"/>
          </a:xfrm>
        </p:spPr>
        <p:txBody>
          <a:bodyPr>
            <a:normAutofit/>
          </a:bodyPr>
          <a:lstStyle/>
          <a:p>
            <a:r>
              <a:rPr lang="en-US" dirty="0"/>
              <a:t>MS-DRGs</a:t>
            </a:r>
          </a:p>
        </p:txBody>
      </p:sp>
      <p:sp>
        <p:nvSpPr>
          <p:cNvPr id="3" name="Content Placeholder 2"/>
          <p:cNvSpPr>
            <a:spLocks noGrp="1"/>
          </p:cNvSpPr>
          <p:nvPr>
            <p:ph idx="1"/>
          </p:nvPr>
        </p:nvSpPr>
        <p:spPr/>
        <p:txBody>
          <a:bodyPr>
            <a:normAutofit/>
          </a:bodyPr>
          <a:lstStyle/>
          <a:p>
            <a:pPr marL="400050" lvl="1" indent="0">
              <a:buNone/>
            </a:pPr>
            <a:endParaRPr lang="en-US" dirty="0"/>
          </a:p>
          <a:p>
            <a:endParaRPr lang="en-US" dirty="0"/>
          </a:p>
        </p:txBody>
      </p:sp>
      <p:sp>
        <p:nvSpPr>
          <p:cNvPr id="5" name="Rectangle 4"/>
          <p:cNvSpPr/>
          <p:nvPr/>
        </p:nvSpPr>
        <p:spPr>
          <a:xfrm>
            <a:off x="380999" y="1752600"/>
            <a:ext cx="8001001" cy="4033092"/>
          </a:xfrm>
          <a:prstGeom prst="rect">
            <a:avLst/>
          </a:prstGeom>
        </p:spPr>
        <p:txBody>
          <a:bodyPr wrap="square">
            <a:spAutoFit/>
          </a:bodyPr>
          <a:lstStyle/>
          <a:p>
            <a:pPr marL="685800" indent="-571500">
              <a:lnSpc>
                <a:spcPct val="80000"/>
              </a:lnSpc>
              <a:spcBef>
                <a:spcPct val="20000"/>
              </a:spcBef>
              <a:buClr>
                <a:schemeClr val="accent3"/>
              </a:buClr>
              <a:buSzPct val="95000"/>
              <a:buFont typeface="Arial" panose="020B0604020202020204" pitchFamily="34" charset="0"/>
              <a:buChar char="•"/>
            </a:pPr>
            <a:r>
              <a:rPr lang="en-US" sz="4400" dirty="0"/>
              <a:t>The appropriate grouper is based on the CMS fiscal year +17.  </a:t>
            </a:r>
          </a:p>
          <a:p>
            <a:pPr marL="1143000" lvl="1" indent="-571500">
              <a:lnSpc>
                <a:spcPct val="80000"/>
              </a:lnSpc>
              <a:spcBef>
                <a:spcPct val="20000"/>
              </a:spcBef>
              <a:buClr>
                <a:schemeClr val="accent3"/>
              </a:buClr>
              <a:buSzPct val="95000"/>
              <a:buFont typeface="Arial" panose="020B0604020202020204" pitchFamily="34" charset="0"/>
              <a:buChar char="•"/>
            </a:pPr>
            <a:r>
              <a:rPr lang="en-US" sz="4400" dirty="0"/>
              <a:t>For example, for fiscal year 2020 (dates of discharge 10/1/19 - 9/30/20), use version 37 – i.e. 20+17.</a:t>
            </a:r>
          </a:p>
        </p:txBody>
      </p:sp>
    </p:spTree>
    <p:extLst>
      <p:ext uri="{BB962C8B-B14F-4D97-AF65-F5344CB8AC3E}">
        <p14:creationId xmlns:p14="http://schemas.microsoft.com/office/powerpoint/2010/main" val="23278991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3350" y="228600"/>
            <a:ext cx="9010650" cy="885824"/>
          </a:xfrm>
        </p:spPr>
        <p:txBody>
          <a:bodyPr>
            <a:noAutofit/>
          </a:bodyPr>
          <a:lstStyle/>
          <a:p>
            <a:r>
              <a:rPr lang="en-US" sz="3600" dirty="0"/>
              <a:t>ACH Inpatient facility example </a:t>
            </a:r>
          </a:p>
        </p:txBody>
      </p:sp>
      <p:sp>
        <p:nvSpPr>
          <p:cNvPr id="4" name="Oval 3"/>
          <p:cNvSpPr/>
          <p:nvPr/>
        </p:nvSpPr>
        <p:spPr>
          <a:xfrm>
            <a:off x="5334000" y="4943474"/>
            <a:ext cx="66675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77000" y="4591048"/>
            <a:ext cx="66675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42" y="1353231"/>
            <a:ext cx="5862637"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393" y="1230086"/>
            <a:ext cx="4144607" cy="547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54442" y="2449286"/>
            <a:ext cx="839628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6342" y="6185805"/>
            <a:ext cx="839628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4299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261257" y="3886200"/>
            <a:ext cx="8316686" cy="762000"/>
          </a:xfrm>
        </p:spPr>
        <p:txBody>
          <a:bodyPr>
            <a:normAutofit fontScale="25000" lnSpcReduction="20000"/>
          </a:bodyPr>
          <a:lstStyle/>
          <a:p>
            <a:pPr marL="109728" indent="0">
              <a:spcAft>
                <a:spcPts val="600"/>
              </a:spcAft>
              <a:buNone/>
            </a:pPr>
            <a:r>
              <a:rPr lang="en-US" sz="12800" dirty="0"/>
              <a:t>Appendix III:</a:t>
            </a:r>
          </a:p>
          <a:p>
            <a:pPr marL="109728" indent="0">
              <a:spcAft>
                <a:spcPts val="600"/>
              </a:spcAft>
              <a:buNone/>
            </a:pPr>
            <a:endParaRPr lang="en-US" sz="3200" dirty="0"/>
          </a:p>
          <a:p>
            <a:pPr marL="109728" indent="0">
              <a:spcAft>
                <a:spcPts val="600"/>
              </a:spcAft>
              <a:buNone/>
            </a:pPr>
            <a:endParaRPr lang="en-US" sz="3200" dirty="0"/>
          </a:p>
          <a:p>
            <a:pPr marL="137160" indent="0">
              <a:spcAft>
                <a:spcPts val="600"/>
              </a:spcAft>
              <a:buNone/>
            </a:pPr>
            <a:endParaRPr lang="en-US" sz="3200" dirty="0"/>
          </a:p>
          <a:p>
            <a:pPr marL="137160" indent="0">
              <a:spcAft>
                <a:spcPts val="600"/>
              </a:spcAft>
              <a:buNone/>
            </a:pPr>
            <a:r>
              <a:rPr lang="en-US" sz="3200" dirty="0"/>
              <a:t>	</a:t>
            </a:r>
          </a:p>
          <a:p>
            <a:pPr marL="393192" lvl="1" indent="0">
              <a:buNone/>
            </a:pPr>
            <a:endParaRPr lang="en-US" sz="31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2895600" cy="143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19600" y="1981200"/>
            <a:ext cx="1371600" cy="14368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40169364"/>
              </p:ext>
            </p:extLst>
          </p:nvPr>
        </p:nvGraphicFramePr>
        <p:xfrm>
          <a:off x="304800" y="4572000"/>
          <a:ext cx="8458200" cy="1905000"/>
        </p:xfrm>
        <a:graphic>
          <a:graphicData uri="http://schemas.openxmlformats.org/drawingml/2006/table">
            <a:tbl>
              <a:tblPr firstRow="1" bandRow="1">
                <a:tableStyleId>{5C22544A-7EE6-4342-B048-85BDC9FD1C3A}</a:tableStyleId>
              </a:tblPr>
              <a:tblGrid>
                <a:gridCol w="3580845">
                  <a:extLst>
                    <a:ext uri="{9D8B030D-6E8A-4147-A177-3AD203B41FA5}">
                      <a16:colId xmlns:a16="http://schemas.microsoft.com/office/drawing/2014/main" val="20000"/>
                    </a:ext>
                  </a:extLst>
                </a:gridCol>
                <a:gridCol w="4877355">
                  <a:extLst>
                    <a:ext uri="{9D8B030D-6E8A-4147-A177-3AD203B41FA5}">
                      <a16:colId xmlns:a16="http://schemas.microsoft.com/office/drawing/2014/main" val="20001"/>
                    </a:ext>
                  </a:extLst>
                </a:gridCol>
              </a:tblGrid>
              <a:tr h="881188">
                <a:tc>
                  <a:txBody>
                    <a:bodyPr/>
                    <a:lstStyle/>
                    <a:p>
                      <a:pPr algn="ctr"/>
                      <a:r>
                        <a:rPr lang="en-US" sz="3200" dirty="0"/>
                        <a:t>MS-DRG</a:t>
                      </a:r>
                    </a:p>
                  </a:txBody>
                  <a:tcPr/>
                </a:tc>
                <a:tc>
                  <a:txBody>
                    <a:bodyPr/>
                    <a:lstStyle/>
                    <a:p>
                      <a:pPr algn="ctr"/>
                      <a:r>
                        <a:rPr lang="en-US" sz="3200" dirty="0"/>
                        <a:t>ACH</a:t>
                      </a:r>
                      <a:r>
                        <a:rPr lang="en-US" sz="3200" baseline="0" dirty="0"/>
                        <a:t> Fee</a:t>
                      </a:r>
                      <a:endParaRPr lang="en-US" sz="3200" dirty="0"/>
                    </a:p>
                  </a:txBody>
                  <a:tcPr/>
                </a:tc>
                <a:extLst>
                  <a:ext uri="{0D108BD9-81ED-4DB2-BD59-A6C34878D82A}">
                    <a16:rowId xmlns:a16="http://schemas.microsoft.com/office/drawing/2014/main" val="10000"/>
                  </a:ext>
                </a:extLst>
              </a:tr>
              <a:tr h="1023812">
                <a:tc>
                  <a:txBody>
                    <a:bodyPr/>
                    <a:lstStyle/>
                    <a:p>
                      <a:pPr algn="ctr"/>
                      <a:r>
                        <a:rPr lang="en-US" sz="3200" dirty="0"/>
                        <a:t>494</a:t>
                      </a:r>
                    </a:p>
                  </a:txBody>
                  <a:tcPr/>
                </a:tc>
                <a:tc>
                  <a:txBody>
                    <a:bodyPr/>
                    <a:lstStyle/>
                    <a:p>
                      <a:pPr algn="ctr"/>
                      <a:r>
                        <a:rPr lang="en-US" sz="3200" dirty="0"/>
                        <a:t>$20,145.81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65833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228600" y="1600200"/>
            <a:ext cx="8610600" cy="5029200"/>
          </a:xfrm>
        </p:spPr>
        <p:txBody>
          <a:bodyPr>
            <a:normAutofit/>
          </a:bodyPr>
          <a:lstStyle/>
          <a:p>
            <a:pPr marL="114300" indent="0">
              <a:buNone/>
            </a:pPr>
            <a:r>
              <a:rPr lang="en-US" sz="3200" b="1" dirty="0"/>
              <a:t>Outlier</a:t>
            </a:r>
            <a:endParaRPr lang="en-US" sz="3200" dirty="0"/>
          </a:p>
          <a:p>
            <a:pPr marL="1143000" lvl="2" indent="-457200"/>
            <a:r>
              <a:rPr lang="en-US" sz="3400" dirty="0"/>
              <a:t>No outlier payment due (total charges of $34,732.42 less than outlier threshold of $95,145.81). </a:t>
            </a:r>
          </a:p>
          <a:p>
            <a:pPr marL="1417320" lvl="3" indent="-457200"/>
            <a:r>
              <a:rPr lang="en-US" sz="3300" dirty="0"/>
              <a:t>Outlier threshold is amount in Appendix III of $20,145.81 plus $75,000. </a:t>
            </a:r>
            <a:r>
              <a:rPr lang="en-US" sz="2900" dirty="0"/>
              <a:t>	</a:t>
            </a:r>
          </a:p>
          <a:p>
            <a:pPr marL="393192" lvl="1" indent="0">
              <a:buNone/>
            </a:pPr>
            <a:endParaRPr lang="en-US" sz="3100" dirty="0"/>
          </a:p>
        </p:txBody>
      </p:sp>
    </p:spTree>
    <p:extLst>
      <p:ext uri="{BB962C8B-B14F-4D97-AF65-F5344CB8AC3E}">
        <p14:creationId xmlns:p14="http://schemas.microsoft.com/office/powerpoint/2010/main" val="3043491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81000" y="1524000"/>
            <a:ext cx="8458200" cy="5334000"/>
          </a:xfrm>
        </p:spPr>
        <p:txBody>
          <a:bodyPr>
            <a:normAutofit fontScale="92500"/>
          </a:bodyPr>
          <a:lstStyle/>
          <a:p>
            <a:pPr marL="114300" indent="0">
              <a:buNone/>
            </a:pPr>
            <a:r>
              <a:rPr lang="en-US" sz="3200" b="1" dirty="0" err="1"/>
              <a:t>Implantables</a:t>
            </a:r>
            <a:endParaRPr lang="en-US" sz="3200" dirty="0"/>
          </a:p>
          <a:p>
            <a:pPr marL="1143000" lvl="2" indent="-457200"/>
            <a:r>
              <a:rPr lang="en-US" sz="3000" dirty="0"/>
              <a:t>No implantable payments due (total charges for implants is only $4,648.00 so cost is clearly less than $10,000.00).  </a:t>
            </a:r>
            <a:r>
              <a:rPr lang="en-US" sz="2600" dirty="0"/>
              <a:t>	</a:t>
            </a:r>
          </a:p>
          <a:p>
            <a:pPr lvl="3"/>
            <a:r>
              <a:rPr lang="en-US" sz="3200" dirty="0">
                <a:solidFill>
                  <a:srgbClr val="FF0000"/>
                </a:solidFill>
              </a:rPr>
              <a:t>In order to be separately reimbursable, implants must cost over $10,000.  Remember that the definition of implantable includes “any related equipment necessary to operate, program, and recharge the implantable” so make sure to look at cost in the aggregate.</a:t>
            </a:r>
          </a:p>
          <a:p>
            <a:pPr marL="1417320" lvl="3" indent="-457200"/>
            <a:endParaRPr lang="en-US" sz="2500" dirty="0"/>
          </a:p>
          <a:p>
            <a:pPr marL="393192" lvl="1" indent="0">
              <a:buNone/>
            </a:pPr>
            <a:endParaRPr lang="en-US" sz="3100" dirty="0"/>
          </a:p>
        </p:txBody>
      </p:sp>
    </p:spTree>
    <p:extLst>
      <p:ext uri="{BB962C8B-B14F-4D97-AF65-F5344CB8AC3E}">
        <p14:creationId xmlns:p14="http://schemas.microsoft.com/office/powerpoint/2010/main" val="168003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25113" cy="924475"/>
          </a:xfrm>
        </p:spPr>
        <p:txBody>
          <a:bodyPr>
            <a:normAutofit/>
          </a:bodyPr>
          <a:lstStyle/>
          <a:p>
            <a:r>
              <a:rPr lang="en-US" sz="4400" dirty="0"/>
              <a:t>Section 1.05 authorization</a:t>
            </a:r>
            <a:endParaRPr lang="en-US" dirty="0"/>
          </a:p>
        </p:txBody>
      </p:sp>
      <p:sp>
        <p:nvSpPr>
          <p:cNvPr id="3" name="Content Placeholder 2"/>
          <p:cNvSpPr>
            <a:spLocks noGrp="1"/>
          </p:cNvSpPr>
          <p:nvPr>
            <p:ph idx="1"/>
          </p:nvPr>
        </p:nvSpPr>
        <p:spPr>
          <a:xfrm>
            <a:off x="457200" y="1676400"/>
            <a:ext cx="8229600" cy="4724400"/>
          </a:xfrm>
        </p:spPr>
        <p:txBody>
          <a:bodyPr>
            <a:normAutofit fontScale="92500" lnSpcReduction="10000"/>
          </a:bodyPr>
          <a:lstStyle/>
          <a:p>
            <a:pPr>
              <a:buFont typeface="Arial" panose="020B0604020202020204" pitchFamily="34" charset="0"/>
              <a:buChar char="•"/>
            </a:pPr>
            <a:r>
              <a:rPr lang="en-US" sz="3200" dirty="0">
                <a:solidFill>
                  <a:srgbClr val="FF0000"/>
                </a:solidFill>
              </a:rPr>
              <a:t>Nothing in the Act or these rules requires the authorization of medical, surgical and hospital services, nursing, medicines, and mechanical, surgical aids provided pursuant to 39-­A M.R.S.A. § 206.  </a:t>
            </a:r>
          </a:p>
          <a:p>
            <a:pPr>
              <a:buFont typeface="Arial" panose="020B0604020202020204" pitchFamily="34" charset="0"/>
              <a:buChar char="•"/>
            </a:pPr>
            <a:r>
              <a:rPr lang="en-US" sz="3200" dirty="0"/>
              <a:t>An employer/insurer is not permitted to require pre-authorization of medical, surgical and hospital services, nursing, medicines, and mechanical, surgical aids provided pursuant to 39-­A M.R.S.A. § 206 as a condition of payment.</a:t>
            </a:r>
          </a:p>
          <a:p>
            <a:pPr lvl="0"/>
            <a:endParaRPr lang="en-US" dirty="0"/>
          </a:p>
        </p:txBody>
      </p:sp>
    </p:spTree>
    <p:extLst>
      <p:ext uri="{BB962C8B-B14F-4D97-AF65-F5344CB8AC3E}">
        <p14:creationId xmlns:p14="http://schemas.microsoft.com/office/powerpoint/2010/main" val="746854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04800" y="1524000"/>
            <a:ext cx="8827168" cy="5029200"/>
          </a:xfrm>
        </p:spPr>
        <p:txBody>
          <a:bodyPr>
            <a:normAutofit/>
          </a:bodyPr>
          <a:lstStyle/>
          <a:p>
            <a:pPr marL="114300" indent="0">
              <a:buNone/>
            </a:pPr>
            <a:r>
              <a:rPr lang="en-US" sz="3200" b="1" dirty="0"/>
              <a:t>What if the total charges were 134,732.42? </a:t>
            </a:r>
          </a:p>
          <a:p>
            <a:pPr marL="114300" indent="0">
              <a:buNone/>
            </a:pPr>
            <a:r>
              <a:rPr lang="en-US" sz="3200" b="1" dirty="0"/>
              <a:t>      </a:t>
            </a:r>
            <a:r>
              <a:rPr lang="en-US" sz="3400" dirty="0"/>
              <a:t>$134,732.42  total billed charges</a:t>
            </a:r>
          </a:p>
          <a:p>
            <a:pPr marL="685800" lvl="2" indent="0">
              <a:buNone/>
            </a:pPr>
            <a:r>
              <a:rPr lang="en-US" sz="3400" dirty="0"/>
              <a:t>-   20,145.81   fee per Appendix III</a:t>
            </a:r>
          </a:p>
          <a:p>
            <a:pPr marL="685800" lvl="2" indent="0">
              <a:buNone/>
            </a:pPr>
            <a:r>
              <a:rPr lang="en-US" sz="3200" dirty="0"/>
              <a:t>-   </a:t>
            </a:r>
            <a:r>
              <a:rPr lang="en-US" sz="3200" u="sng" dirty="0"/>
              <a:t>75,000.00</a:t>
            </a:r>
            <a:r>
              <a:rPr lang="en-US" sz="3200" dirty="0"/>
              <a:t>  per Chapter 5, Section 3.06</a:t>
            </a:r>
            <a:endParaRPr lang="en-US" sz="3200" u="sng" dirty="0"/>
          </a:p>
          <a:p>
            <a:pPr marL="685800" lvl="2" indent="0">
              <a:buNone/>
            </a:pPr>
            <a:r>
              <a:rPr lang="en-US" sz="3000" dirty="0"/>
              <a:t>$    39,586.61</a:t>
            </a:r>
          </a:p>
          <a:p>
            <a:pPr marL="685800" lvl="2" indent="0">
              <a:buNone/>
            </a:pPr>
            <a:r>
              <a:rPr lang="en-US" sz="3000" u="sng" dirty="0"/>
              <a:t>   X           .75  </a:t>
            </a:r>
          </a:p>
          <a:p>
            <a:pPr marL="393192" lvl="1" indent="0">
              <a:buNone/>
            </a:pPr>
            <a:r>
              <a:rPr lang="en-US" sz="3600" b="1" dirty="0">
                <a:solidFill>
                  <a:schemeClr val="tx1"/>
                </a:solidFill>
              </a:rPr>
              <a:t>  $29,689.96 outlier payment</a:t>
            </a:r>
          </a:p>
        </p:txBody>
      </p:sp>
    </p:spTree>
    <p:extLst>
      <p:ext uri="{BB962C8B-B14F-4D97-AF65-F5344CB8AC3E}">
        <p14:creationId xmlns:p14="http://schemas.microsoft.com/office/powerpoint/2010/main" val="41522167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32014" y="1447800"/>
            <a:ext cx="8811986" cy="5638800"/>
          </a:xfrm>
        </p:spPr>
        <p:txBody>
          <a:bodyPr>
            <a:noAutofit/>
          </a:bodyPr>
          <a:lstStyle/>
          <a:p>
            <a:pPr marL="114300" indent="0">
              <a:buNone/>
            </a:pPr>
            <a:r>
              <a:rPr lang="en-US" sz="3200" b="1" dirty="0"/>
              <a:t>Amount due based on $34,732.13 total charges:</a:t>
            </a:r>
          </a:p>
          <a:p>
            <a:pPr marL="114300" indent="0">
              <a:buNone/>
            </a:pPr>
            <a:r>
              <a:rPr lang="en-US" sz="3200" b="1" dirty="0"/>
              <a:t>      $20,145.81   fee per Appendix III</a:t>
            </a:r>
          </a:p>
          <a:p>
            <a:pPr marL="114300" indent="0">
              <a:buNone/>
            </a:pPr>
            <a:endParaRPr lang="en-US" sz="1600" b="1" dirty="0"/>
          </a:p>
          <a:p>
            <a:pPr marL="114300" indent="0">
              <a:buNone/>
            </a:pPr>
            <a:r>
              <a:rPr lang="en-US" sz="3200" b="1" dirty="0"/>
              <a:t>Amount due based on $134,732.42 total charges: </a:t>
            </a:r>
          </a:p>
          <a:p>
            <a:pPr marL="114300" indent="0">
              <a:buNone/>
            </a:pPr>
            <a:r>
              <a:rPr lang="en-US" sz="3200" b="1" dirty="0"/>
              <a:t>     $20,145.81   fee per Appendix III</a:t>
            </a:r>
          </a:p>
          <a:p>
            <a:pPr marL="114300" indent="0">
              <a:buNone/>
            </a:pPr>
            <a:r>
              <a:rPr lang="en-US" sz="3200" b="1" u="sng" dirty="0"/>
              <a:t>     </a:t>
            </a:r>
            <a:r>
              <a:rPr lang="en-US" sz="3200" b="1" u="sng" dirty="0">
                <a:solidFill>
                  <a:schemeClr val="tx1"/>
                </a:solidFill>
              </a:rPr>
              <a:t>$</a:t>
            </a:r>
            <a:r>
              <a:rPr lang="en-US" sz="3200" b="1" u="sng" dirty="0"/>
              <a:t>29,689.96</a:t>
            </a:r>
            <a:r>
              <a:rPr lang="en-US" sz="3200" b="1" u="sng" dirty="0">
                <a:solidFill>
                  <a:schemeClr val="tx1"/>
                </a:solidFill>
              </a:rPr>
              <a:t> </a:t>
            </a:r>
            <a:r>
              <a:rPr lang="en-US" sz="3200" b="1" dirty="0">
                <a:solidFill>
                  <a:schemeClr val="tx1"/>
                </a:solidFill>
              </a:rPr>
              <a:t>outlier payment</a:t>
            </a:r>
          </a:p>
          <a:p>
            <a:pPr marL="685800" lvl="2" indent="0">
              <a:buNone/>
            </a:pPr>
            <a:r>
              <a:rPr lang="en-US" sz="3200" b="1" dirty="0"/>
              <a:t>$49,835.77</a:t>
            </a:r>
            <a:endParaRPr lang="en-US" sz="3200" b="1" dirty="0">
              <a:solidFill>
                <a:schemeClr val="tx1"/>
              </a:solidFill>
            </a:endParaRPr>
          </a:p>
        </p:txBody>
      </p:sp>
    </p:spTree>
    <p:extLst>
      <p:ext uri="{BB962C8B-B14F-4D97-AF65-F5344CB8AC3E}">
        <p14:creationId xmlns:p14="http://schemas.microsoft.com/office/powerpoint/2010/main" val="18715167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81000" y="1219200"/>
            <a:ext cx="8458200" cy="5257800"/>
          </a:xfrm>
        </p:spPr>
        <p:txBody>
          <a:bodyPr>
            <a:noAutofit/>
          </a:bodyPr>
          <a:lstStyle/>
          <a:p>
            <a:pPr marL="571500" indent="-457200">
              <a:spcAft>
                <a:spcPts val="600"/>
              </a:spcAft>
            </a:pPr>
            <a:r>
              <a:rPr lang="en-US" dirty="0"/>
              <a:t>What if the DRG was not on the bill?</a:t>
            </a:r>
          </a:p>
          <a:p>
            <a:pPr marL="114300" indent="0">
              <a:spcAft>
                <a:spcPts val="600"/>
              </a:spcAft>
              <a:buNone/>
            </a:pPr>
            <a:r>
              <a:rPr lang="en-US" dirty="0"/>
              <a:t>	ER/IR would need to utilize a grouper to 	determine the correct MS-DRG for payment.</a:t>
            </a:r>
          </a:p>
          <a:p>
            <a:pPr marL="571500" indent="-457200">
              <a:spcAft>
                <a:spcPts val="600"/>
              </a:spcAft>
            </a:pPr>
            <a:r>
              <a:rPr lang="en-US" dirty="0">
                <a:solidFill>
                  <a:srgbClr val="FF0000"/>
                </a:solidFill>
              </a:rPr>
              <a:t>What if the charges for the implants were well over $10,000 but no invoices were submitted? </a:t>
            </a:r>
          </a:p>
          <a:p>
            <a:pPr marL="114300" indent="0">
              <a:spcAft>
                <a:spcPts val="600"/>
              </a:spcAft>
              <a:buNone/>
            </a:pPr>
            <a:r>
              <a:rPr lang="en-US" dirty="0">
                <a:solidFill>
                  <a:srgbClr val="FF0000"/>
                </a:solidFill>
              </a:rPr>
              <a:t>	There is no need to request invoices.  The rule 	is clear that the provider MAY seek additional 	reimbursement.</a:t>
            </a:r>
          </a:p>
          <a:p>
            <a:pPr marL="571500" indent="-457200">
              <a:spcAft>
                <a:spcPts val="600"/>
              </a:spcAft>
            </a:pPr>
            <a:r>
              <a:rPr lang="en-US" dirty="0"/>
              <a:t>What if you didn’t think the PT Evaluation was reasonable and proper?</a:t>
            </a:r>
          </a:p>
          <a:p>
            <a:pPr marL="114300" indent="0">
              <a:spcAft>
                <a:spcPts val="600"/>
              </a:spcAft>
              <a:buNone/>
            </a:pPr>
            <a:r>
              <a:rPr lang="en-US" dirty="0"/>
              <a:t>	The PT Evaluation does not affect reimbursement.  	The MS-DRG system is based on averages.</a:t>
            </a:r>
          </a:p>
        </p:txBody>
      </p:sp>
    </p:spTree>
    <p:extLst>
      <p:ext uri="{BB962C8B-B14F-4D97-AF65-F5344CB8AC3E}">
        <p14:creationId xmlns:p14="http://schemas.microsoft.com/office/powerpoint/2010/main" val="39577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25113" cy="924475"/>
          </a:xfrm>
        </p:spPr>
        <p:txBody>
          <a:bodyPr>
            <a:normAutofit/>
          </a:bodyPr>
          <a:lstStyle/>
          <a:p>
            <a:pPr algn="ctr"/>
            <a:r>
              <a:rPr lang="en-US" sz="4400" dirty="0"/>
              <a:t>Board Rules Chapter 5</a:t>
            </a:r>
            <a:endParaRPr lang="en-US" dirty="0"/>
          </a:p>
        </p:txBody>
      </p:sp>
      <p:sp>
        <p:nvSpPr>
          <p:cNvPr id="3" name="Content Placeholder 2"/>
          <p:cNvSpPr>
            <a:spLocks noGrp="1"/>
          </p:cNvSpPr>
          <p:nvPr>
            <p:ph idx="1"/>
          </p:nvPr>
        </p:nvSpPr>
        <p:spPr>
          <a:xfrm>
            <a:off x="0" y="1295400"/>
            <a:ext cx="9144000" cy="5029200"/>
          </a:xfrm>
        </p:spPr>
        <p:txBody>
          <a:bodyPr>
            <a:normAutofit/>
          </a:bodyPr>
          <a:lstStyle/>
          <a:p>
            <a:endParaRPr lang="en-US" sz="1200" dirty="0"/>
          </a:p>
          <a:p>
            <a:pPr marL="109728" indent="0" algn="ctr">
              <a:buNone/>
            </a:pPr>
            <a:r>
              <a:rPr lang="en-US" sz="4800" dirty="0"/>
              <a:t>Section 4 </a:t>
            </a:r>
          </a:p>
          <a:p>
            <a:pPr marL="109728" indent="0" algn="ctr">
              <a:buNone/>
            </a:pPr>
            <a:r>
              <a:rPr lang="en-US" sz="4800" dirty="0"/>
              <a:t>Outpatient Facility Fees</a:t>
            </a:r>
          </a:p>
          <a:p>
            <a:pPr marL="109728" lvl="0" indent="0">
              <a:buNone/>
            </a:pPr>
            <a:endParaRPr lang="en-US" sz="2800" dirty="0"/>
          </a:p>
          <a:p>
            <a:pPr lvl="0"/>
            <a:endParaRPr lang="en-US" dirty="0"/>
          </a:p>
        </p:txBody>
      </p:sp>
    </p:spTree>
    <p:extLst>
      <p:ext uri="{BB962C8B-B14F-4D97-AF65-F5344CB8AC3E}">
        <p14:creationId xmlns:p14="http://schemas.microsoft.com/office/powerpoint/2010/main" val="36783197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 facility fees</a:t>
            </a:r>
          </a:p>
        </p:txBody>
      </p:sp>
      <p:sp>
        <p:nvSpPr>
          <p:cNvPr id="3" name="Content Placeholder 2"/>
          <p:cNvSpPr>
            <a:spLocks noGrp="1"/>
          </p:cNvSpPr>
          <p:nvPr>
            <p:ph idx="1"/>
          </p:nvPr>
        </p:nvSpPr>
        <p:spPr>
          <a:xfrm>
            <a:off x="457200" y="1600200"/>
            <a:ext cx="8229600" cy="4407091"/>
          </a:xfrm>
        </p:spPr>
        <p:txBody>
          <a:bodyPr>
            <a:normAutofit fontScale="25000" lnSpcReduction="20000"/>
          </a:bodyPr>
          <a:lstStyle/>
          <a:p>
            <a:pPr marL="857250" lvl="1" indent="-457200">
              <a:buBlip>
                <a:blip r:embed="rId2"/>
              </a:buBlip>
            </a:pPr>
            <a:endParaRPr lang="en-US" sz="3200" dirty="0"/>
          </a:p>
          <a:p>
            <a:pPr>
              <a:buFont typeface="Arial" panose="020B0604020202020204" pitchFamily="34" charset="0"/>
              <a:buChar char="•"/>
            </a:pPr>
            <a:r>
              <a:rPr lang="en-US" sz="16400" dirty="0"/>
              <a:t>OP facility fees must be on a HCFA-1450, aka the UB-04.  All outpatient hospital facility services must be reported on a single bill.</a:t>
            </a:r>
          </a:p>
          <a:p>
            <a:pPr lvl="1">
              <a:buFont typeface="Arial" panose="020B0604020202020204" pitchFamily="34" charset="0"/>
              <a:buChar char="•"/>
            </a:pPr>
            <a:r>
              <a:rPr lang="en-US" sz="16000" dirty="0">
                <a:solidFill>
                  <a:srgbClr val="FF0000"/>
                </a:solidFill>
              </a:rPr>
              <a:t>This does not preclude professional fees on the UB also.</a:t>
            </a:r>
          </a:p>
          <a:p>
            <a:pPr marL="411480" lvl="1" indent="0">
              <a:buNone/>
            </a:pPr>
            <a:endParaRPr lang="en-US" sz="16000" dirty="0"/>
          </a:p>
          <a:p>
            <a:pPr lvl="1"/>
            <a:endParaRPr lang="en-US" sz="14400" dirty="0"/>
          </a:p>
          <a:p>
            <a:endParaRPr lang="en-US" dirty="0"/>
          </a:p>
        </p:txBody>
      </p:sp>
    </p:spTree>
    <p:extLst>
      <p:ext uri="{BB962C8B-B14F-4D97-AF65-F5344CB8AC3E}">
        <p14:creationId xmlns:p14="http://schemas.microsoft.com/office/powerpoint/2010/main" val="2869325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685800"/>
          </a:xfrm>
        </p:spPr>
        <p:txBody>
          <a:bodyPr>
            <a:normAutofit fontScale="90000"/>
          </a:bodyPr>
          <a:lstStyle/>
          <a:p>
            <a:pPr algn="ctr"/>
            <a:r>
              <a:rPr lang="en-US" dirty="0"/>
              <a:t>Section 4.05 payment calculation</a:t>
            </a:r>
          </a:p>
        </p:txBody>
      </p:sp>
      <p:sp>
        <p:nvSpPr>
          <p:cNvPr id="3" name="Content Placeholder 2"/>
          <p:cNvSpPr>
            <a:spLocks noGrp="1"/>
          </p:cNvSpPr>
          <p:nvPr>
            <p:ph idx="1"/>
          </p:nvPr>
        </p:nvSpPr>
        <p:spPr>
          <a:xfrm>
            <a:off x="609600" y="1676401"/>
            <a:ext cx="8077199" cy="4876800"/>
          </a:xfrm>
        </p:spPr>
        <p:txBody>
          <a:bodyPr>
            <a:normAutofit/>
          </a:bodyPr>
          <a:lstStyle/>
          <a:p>
            <a:pPr marL="800100" indent="-685800">
              <a:buFont typeface="Arial" panose="020B0604020202020204" pitchFamily="34" charset="0"/>
              <a:buChar char="•"/>
            </a:pPr>
            <a:r>
              <a:rPr lang="en-US" sz="4700" dirty="0"/>
              <a:t>Board must utilize APCs for outpatient facility fees.</a:t>
            </a:r>
          </a:p>
          <a:p>
            <a:pPr marL="800100" indent="-685800">
              <a:buFont typeface="Arial" panose="020B0604020202020204" pitchFamily="34" charset="0"/>
              <a:buChar char="•"/>
            </a:pPr>
            <a:r>
              <a:rPr lang="en-US" sz="4700" dirty="0"/>
              <a:t>Payments are calculated by multiplying the base rate times the APC weight.</a:t>
            </a:r>
          </a:p>
        </p:txBody>
      </p:sp>
    </p:spTree>
    <p:extLst>
      <p:ext uri="{BB962C8B-B14F-4D97-AF65-F5344CB8AC3E}">
        <p14:creationId xmlns:p14="http://schemas.microsoft.com/office/powerpoint/2010/main" val="24923782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685800"/>
          </a:xfrm>
        </p:spPr>
        <p:txBody>
          <a:bodyPr>
            <a:normAutofit fontScale="90000"/>
          </a:bodyPr>
          <a:lstStyle/>
          <a:p>
            <a:pPr algn="ctr"/>
            <a:r>
              <a:rPr lang="en-US" dirty="0"/>
              <a:t>Section 4.05 payment calculation</a:t>
            </a:r>
          </a:p>
        </p:txBody>
      </p:sp>
      <p:sp>
        <p:nvSpPr>
          <p:cNvPr id="3" name="Content Placeholder 2"/>
          <p:cNvSpPr>
            <a:spLocks noGrp="1"/>
          </p:cNvSpPr>
          <p:nvPr>
            <p:ph idx="1"/>
          </p:nvPr>
        </p:nvSpPr>
        <p:spPr>
          <a:xfrm>
            <a:off x="609600" y="1752600"/>
            <a:ext cx="8077199" cy="5105399"/>
          </a:xfrm>
        </p:spPr>
        <p:txBody>
          <a:bodyPr>
            <a:normAutofit/>
          </a:bodyPr>
          <a:lstStyle/>
          <a:p>
            <a:pPr marL="800100" indent="-685800">
              <a:buFont typeface="Arial" panose="020B0604020202020204" pitchFamily="34" charset="0"/>
              <a:buChar char="•"/>
            </a:pPr>
            <a:r>
              <a:rPr lang="en-US" sz="4700" dirty="0">
                <a:solidFill>
                  <a:schemeClr val="tx1"/>
                </a:solidFill>
              </a:rPr>
              <a:t>Outpatient facility fees are published in Appendix IV.</a:t>
            </a:r>
          </a:p>
          <a:p>
            <a:endParaRPr lang="en-US" dirty="0"/>
          </a:p>
        </p:txBody>
      </p:sp>
    </p:spTree>
    <p:extLst>
      <p:ext uri="{BB962C8B-B14F-4D97-AF65-F5344CB8AC3E}">
        <p14:creationId xmlns:p14="http://schemas.microsoft.com/office/powerpoint/2010/main" val="3880083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685800"/>
          </a:xfrm>
        </p:spPr>
        <p:txBody>
          <a:bodyPr>
            <a:normAutofit fontScale="90000"/>
          </a:bodyPr>
          <a:lstStyle/>
          <a:p>
            <a:pPr algn="ctr"/>
            <a:r>
              <a:rPr lang="en-US" dirty="0"/>
              <a:t>Section 4.05 payment calculation</a:t>
            </a:r>
          </a:p>
        </p:txBody>
      </p:sp>
      <p:sp>
        <p:nvSpPr>
          <p:cNvPr id="3" name="Content Placeholder 2"/>
          <p:cNvSpPr>
            <a:spLocks noGrp="1"/>
          </p:cNvSpPr>
          <p:nvPr>
            <p:ph idx="1"/>
          </p:nvPr>
        </p:nvSpPr>
        <p:spPr>
          <a:xfrm>
            <a:off x="609600" y="1524000"/>
            <a:ext cx="8077199" cy="5333999"/>
          </a:xfrm>
        </p:spPr>
        <p:txBody>
          <a:bodyPr>
            <a:normAutofit/>
          </a:bodyPr>
          <a:lstStyle/>
          <a:p>
            <a:pPr marL="800100" indent="-685800">
              <a:buFont typeface="Arial" panose="020B0604020202020204" pitchFamily="34" charset="0"/>
              <a:buChar char="•"/>
            </a:pPr>
            <a:r>
              <a:rPr lang="en-US" sz="5200" dirty="0"/>
              <a:t>Subsection 1.</a:t>
            </a:r>
          </a:p>
          <a:p>
            <a:pPr marL="1097280" lvl="1" indent="-685800">
              <a:buFont typeface="Arial" panose="020B0604020202020204" pitchFamily="34" charset="0"/>
              <a:buChar char="•"/>
            </a:pPr>
            <a:r>
              <a:rPr lang="en-US" sz="4800" dirty="0"/>
              <a:t>Procedure codes with no CPT or with status N, no separate payment. </a:t>
            </a:r>
            <a:r>
              <a:rPr lang="en-US" sz="4500" dirty="0">
                <a:solidFill>
                  <a:srgbClr val="FF0000"/>
                </a:solidFill>
              </a:rPr>
              <a:t>Do not file a NOC on 	these codes.</a:t>
            </a:r>
          </a:p>
          <a:p>
            <a:endParaRPr lang="en-US" dirty="0"/>
          </a:p>
        </p:txBody>
      </p:sp>
    </p:spTree>
    <p:extLst>
      <p:ext uri="{BB962C8B-B14F-4D97-AF65-F5344CB8AC3E}">
        <p14:creationId xmlns:p14="http://schemas.microsoft.com/office/powerpoint/2010/main" val="29506441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686800" cy="685800"/>
          </a:xfrm>
        </p:spPr>
        <p:txBody>
          <a:bodyPr>
            <a:normAutofit fontScale="90000"/>
          </a:bodyPr>
          <a:lstStyle/>
          <a:p>
            <a:pPr algn="ctr"/>
            <a:r>
              <a:rPr lang="en-US" dirty="0"/>
              <a:t>Section 4.05 payment calculation</a:t>
            </a:r>
          </a:p>
        </p:txBody>
      </p:sp>
      <p:sp>
        <p:nvSpPr>
          <p:cNvPr id="3" name="Content Placeholder 2"/>
          <p:cNvSpPr>
            <a:spLocks noGrp="1"/>
          </p:cNvSpPr>
          <p:nvPr>
            <p:ph idx="1"/>
          </p:nvPr>
        </p:nvSpPr>
        <p:spPr>
          <a:xfrm>
            <a:off x="304800" y="1752600"/>
            <a:ext cx="8381999" cy="5105399"/>
          </a:xfrm>
        </p:spPr>
        <p:txBody>
          <a:bodyPr>
            <a:normAutofit/>
          </a:bodyPr>
          <a:lstStyle/>
          <a:p>
            <a:pPr marL="800100" indent="-685800">
              <a:buFont typeface="Arial" panose="020B0604020202020204" pitchFamily="34" charset="0"/>
              <a:buChar char="•"/>
            </a:pPr>
            <a:r>
              <a:rPr lang="en-US" sz="5200" dirty="0"/>
              <a:t>Subsection 2.</a:t>
            </a:r>
          </a:p>
          <a:p>
            <a:pPr marL="1097280" lvl="1" indent="-685800">
              <a:buFont typeface="Arial" panose="020B0604020202020204" pitchFamily="34" charset="0"/>
              <a:buChar char="•"/>
            </a:pPr>
            <a:r>
              <a:rPr lang="en-US" sz="4800" dirty="0"/>
              <a:t>If the fee listed in Appendix IV is $0.00 for a code with a status other than N, payment is at 75% of charge.</a:t>
            </a:r>
          </a:p>
          <a:p>
            <a:endParaRPr lang="en-US" dirty="0"/>
          </a:p>
        </p:txBody>
      </p:sp>
    </p:spTree>
    <p:extLst>
      <p:ext uri="{BB962C8B-B14F-4D97-AF65-F5344CB8AC3E}">
        <p14:creationId xmlns:p14="http://schemas.microsoft.com/office/powerpoint/2010/main" val="6112636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685800"/>
          </a:xfrm>
        </p:spPr>
        <p:txBody>
          <a:bodyPr>
            <a:normAutofit fontScale="90000"/>
          </a:bodyPr>
          <a:lstStyle/>
          <a:p>
            <a:pPr algn="ctr"/>
            <a:r>
              <a:rPr lang="en-US" dirty="0"/>
              <a:t>Section 4.05 payment calculation</a:t>
            </a:r>
          </a:p>
        </p:txBody>
      </p:sp>
      <p:sp>
        <p:nvSpPr>
          <p:cNvPr id="3" name="Content Placeholder 2"/>
          <p:cNvSpPr>
            <a:spLocks noGrp="1"/>
          </p:cNvSpPr>
          <p:nvPr>
            <p:ph idx="1"/>
          </p:nvPr>
        </p:nvSpPr>
        <p:spPr>
          <a:xfrm>
            <a:off x="609600" y="1600200"/>
            <a:ext cx="8077199" cy="5257799"/>
          </a:xfrm>
        </p:spPr>
        <p:txBody>
          <a:bodyPr>
            <a:normAutofit lnSpcReduction="10000"/>
          </a:bodyPr>
          <a:lstStyle/>
          <a:p>
            <a:pPr marL="685800" indent="-571500">
              <a:buFont typeface="Arial" panose="020B0604020202020204" pitchFamily="34" charset="0"/>
              <a:buChar char="•"/>
            </a:pPr>
            <a:r>
              <a:rPr lang="en-US" sz="4400" dirty="0"/>
              <a:t>Subsection 3.</a:t>
            </a:r>
          </a:p>
          <a:p>
            <a:pPr marL="1097280" lvl="1" indent="-685800">
              <a:buFont typeface="Arial" panose="020B0604020202020204" pitchFamily="34" charset="0"/>
              <a:buChar char="•"/>
            </a:pPr>
            <a:r>
              <a:rPr lang="en-US" sz="4800" dirty="0"/>
              <a:t>When there are 2 or more status T’s, the highest weighted is paid at 100%, all others at 50%.</a:t>
            </a:r>
          </a:p>
          <a:p>
            <a:pPr marL="1097280" lvl="1" indent="-685800">
              <a:buFont typeface="Arial" panose="020B0604020202020204" pitchFamily="34" charset="0"/>
              <a:buChar char="•"/>
            </a:pPr>
            <a:r>
              <a:rPr lang="en-US" sz="4800" dirty="0"/>
              <a:t>Add-on codes not discounted.</a:t>
            </a:r>
          </a:p>
          <a:p>
            <a:endParaRPr lang="en-US" dirty="0"/>
          </a:p>
        </p:txBody>
      </p:sp>
    </p:spTree>
    <p:extLst>
      <p:ext uri="{BB962C8B-B14F-4D97-AF65-F5344CB8AC3E}">
        <p14:creationId xmlns:p14="http://schemas.microsoft.com/office/powerpoint/2010/main" val="203723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447799"/>
          </a:xfrm>
        </p:spPr>
        <p:txBody>
          <a:bodyPr>
            <a:normAutofit/>
          </a:bodyPr>
          <a:lstStyle/>
          <a:p>
            <a:r>
              <a:rPr lang="en-US" dirty="0"/>
              <a:t>Section 1.06 billing procedures</a:t>
            </a:r>
          </a:p>
        </p:txBody>
      </p:sp>
      <p:sp>
        <p:nvSpPr>
          <p:cNvPr id="3" name="Content Placeholder 2"/>
          <p:cNvSpPr>
            <a:spLocks noGrp="1"/>
          </p:cNvSpPr>
          <p:nvPr>
            <p:ph idx="1"/>
          </p:nvPr>
        </p:nvSpPr>
        <p:spPr>
          <a:xfrm>
            <a:off x="228600" y="1828800"/>
            <a:ext cx="8686800" cy="4800599"/>
          </a:xfrm>
        </p:spPr>
        <p:txBody>
          <a:bodyPr>
            <a:normAutofit fontScale="25000" lnSpcReduction="20000"/>
          </a:bodyPr>
          <a:lstStyle/>
          <a:p>
            <a:pPr marL="114300" indent="0">
              <a:buNone/>
            </a:pPr>
            <a:r>
              <a:rPr lang="en-US" sz="12400" dirty="0"/>
              <a:t>Bills must specify:</a:t>
            </a:r>
          </a:p>
          <a:p>
            <a:pPr marL="329184" lvl="1" indent="0">
              <a:buNone/>
            </a:pPr>
            <a:r>
              <a:rPr lang="en-US" sz="12200" dirty="0"/>
              <a:t>-the billing entity’s tax id, </a:t>
            </a:r>
          </a:p>
          <a:p>
            <a:pPr marL="329184" lvl="1" indent="0">
              <a:buNone/>
            </a:pPr>
            <a:r>
              <a:rPr lang="en-US" sz="12200" dirty="0"/>
              <a:t>-the health care provider, </a:t>
            </a:r>
          </a:p>
          <a:p>
            <a:pPr marL="329184" lvl="1" indent="0">
              <a:buNone/>
            </a:pPr>
            <a:r>
              <a:rPr lang="en-US" sz="12200" dirty="0"/>
              <a:t>-the employer, </a:t>
            </a:r>
          </a:p>
          <a:p>
            <a:pPr marL="329184" lvl="1" indent="0">
              <a:buNone/>
            </a:pPr>
            <a:r>
              <a:rPr lang="en-US" sz="12200" dirty="0"/>
              <a:t>-</a:t>
            </a:r>
            <a:r>
              <a:rPr lang="en-US" sz="12400" dirty="0"/>
              <a:t>the employee,</a:t>
            </a:r>
          </a:p>
          <a:p>
            <a:pPr marL="329184" lvl="1" indent="0">
              <a:buNone/>
            </a:pPr>
            <a:r>
              <a:rPr lang="en-US" sz="12200" dirty="0"/>
              <a:t>-the date of injury/occurrence, </a:t>
            </a:r>
          </a:p>
          <a:p>
            <a:pPr marL="329184" lvl="1" indent="0">
              <a:buNone/>
            </a:pPr>
            <a:r>
              <a:rPr lang="en-US" sz="12200" dirty="0"/>
              <a:t>-the date of service, </a:t>
            </a:r>
          </a:p>
          <a:p>
            <a:pPr marL="329184" lvl="1" indent="0">
              <a:buNone/>
            </a:pPr>
            <a:r>
              <a:rPr lang="en-US" sz="12200" dirty="0"/>
              <a:t>-the work-related injury or disease treated, </a:t>
            </a:r>
          </a:p>
          <a:p>
            <a:pPr marL="329184" lvl="1" indent="0">
              <a:buNone/>
            </a:pPr>
            <a:r>
              <a:rPr lang="en-US" sz="12200" dirty="0"/>
              <a:t>-the appropriate procedure code(s), and </a:t>
            </a:r>
          </a:p>
          <a:p>
            <a:pPr marL="329184" lvl="1" indent="0">
              <a:buNone/>
            </a:pPr>
            <a:r>
              <a:rPr lang="en-US" sz="12200" dirty="0"/>
              <a:t>-the charges for each procedure code. </a:t>
            </a:r>
          </a:p>
          <a:p>
            <a:pPr lvl="0"/>
            <a:endParaRPr lang="en-US" dirty="0"/>
          </a:p>
        </p:txBody>
      </p:sp>
    </p:spTree>
    <p:extLst>
      <p:ext uri="{BB962C8B-B14F-4D97-AF65-F5344CB8AC3E}">
        <p14:creationId xmlns:p14="http://schemas.microsoft.com/office/powerpoint/2010/main" val="5104656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685800"/>
          </a:xfrm>
        </p:spPr>
        <p:txBody>
          <a:bodyPr>
            <a:normAutofit fontScale="90000"/>
          </a:bodyPr>
          <a:lstStyle/>
          <a:p>
            <a:pPr algn="ctr"/>
            <a:r>
              <a:rPr lang="en-US" dirty="0"/>
              <a:t>Section 4.05 payment calculation</a:t>
            </a:r>
          </a:p>
        </p:txBody>
      </p:sp>
      <p:sp>
        <p:nvSpPr>
          <p:cNvPr id="3" name="Content Placeholder 2"/>
          <p:cNvSpPr>
            <a:spLocks noGrp="1"/>
          </p:cNvSpPr>
          <p:nvPr>
            <p:ph idx="1"/>
          </p:nvPr>
        </p:nvSpPr>
        <p:spPr>
          <a:xfrm>
            <a:off x="609600" y="1447800"/>
            <a:ext cx="8077199" cy="5410199"/>
          </a:xfrm>
        </p:spPr>
        <p:txBody>
          <a:bodyPr>
            <a:normAutofit fontScale="92500" lnSpcReduction="20000"/>
          </a:bodyPr>
          <a:lstStyle/>
          <a:p>
            <a:pPr marL="685800" indent="-571500">
              <a:buFont typeface="Arial" panose="020B0604020202020204" pitchFamily="34" charset="0"/>
              <a:buChar char="•"/>
            </a:pPr>
            <a:r>
              <a:rPr lang="en-US" sz="4300" dirty="0"/>
              <a:t>Subsection 4.</a:t>
            </a:r>
          </a:p>
          <a:p>
            <a:pPr marL="1097280" lvl="1" indent="-685800">
              <a:buFont typeface="Arial" panose="020B0604020202020204" pitchFamily="34" charset="0"/>
              <a:buChar char="•"/>
            </a:pPr>
            <a:r>
              <a:rPr lang="en-US" sz="4800" dirty="0"/>
              <a:t>When one or more procedure codes with a status indicator of N are billed without other outpatient services, payment must be 75% of the provider’s usual and customary charges.</a:t>
            </a:r>
          </a:p>
          <a:p>
            <a:endParaRPr lang="en-US" dirty="0"/>
          </a:p>
        </p:txBody>
      </p:sp>
    </p:spTree>
    <p:extLst>
      <p:ext uri="{BB962C8B-B14F-4D97-AF65-F5344CB8AC3E}">
        <p14:creationId xmlns:p14="http://schemas.microsoft.com/office/powerpoint/2010/main" val="29823897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 facility fees</a:t>
            </a:r>
          </a:p>
        </p:txBody>
      </p:sp>
      <p:sp>
        <p:nvSpPr>
          <p:cNvPr id="3" name="Content Placeholder 2"/>
          <p:cNvSpPr>
            <a:spLocks noGrp="1"/>
          </p:cNvSpPr>
          <p:nvPr>
            <p:ph idx="1"/>
          </p:nvPr>
        </p:nvSpPr>
        <p:spPr/>
        <p:txBody>
          <a:bodyPr>
            <a:normAutofit fontScale="70000" lnSpcReduction="20000"/>
          </a:bodyPr>
          <a:lstStyle/>
          <a:p>
            <a:pPr marL="800100" indent="-685800">
              <a:buFont typeface="Arial" panose="020B0604020202020204" pitchFamily="34" charset="0"/>
              <a:buChar char="•"/>
            </a:pPr>
            <a:r>
              <a:rPr lang="en-US" sz="5400" dirty="0"/>
              <a:t>Section 4.06.</a:t>
            </a:r>
          </a:p>
          <a:p>
            <a:pPr marL="1097280" lvl="1" indent="-685800">
              <a:buFont typeface="Arial" panose="020B0604020202020204" pitchFamily="34" charset="0"/>
              <a:buChar char="•"/>
            </a:pPr>
            <a:r>
              <a:rPr lang="en-US" sz="5400" dirty="0"/>
              <a:t>Outliers (per procedure code) - charges above threshold ($2,500 + fee) paid at 75%.</a:t>
            </a:r>
          </a:p>
          <a:p>
            <a:pPr marL="800100" indent="-685800">
              <a:buFont typeface="Arial" panose="020B0604020202020204" pitchFamily="34" charset="0"/>
              <a:buChar char="•"/>
            </a:pPr>
            <a:r>
              <a:rPr lang="en-US" sz="5400" dirty="0"/>
              <a:t>Section 4.07.</a:t>
            </a:r>
          </a:p>
          <a:p>
            <a:pPr marL="1097280" lvl="1" indent="-685800">
              <a:buFont typeface="Arial" panose="020B0604020202020204" pitchFamily="34" charset="0"/>
              <a:buChar char="•"/>
            </a:pPr>
            <a:r>
              <a:rPr lang="en-US" sz="5400" dirty="0" err="1"/>
              <a:t>Implantables</a:t>
            </a:r>
            <a:r>
              <a:rPr lang="en-US" sz="5400" dirty="0"/>
              <a:t> – amount paid plus 20% for implants over $250.00.</a:t>
            </a:r>
          </a:p>
        </p:txBody>
      </p:sp>
    </p:spTree>
    <p:extLst>
      <p:ext uri="{BB962C8B-B14F-4D97-AF65-F5344CB8AC3E}">
        <p14:creationId xmlns:p14="http://schemas.microsoft.com/office/powerpoint/2010/main" val="12816699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Outpatient facility fee outliers</a:t>
            </a:r>
          </a:p>
        </p:txBody>
      </p:sp>
      <p:sp>
        <p:nvSpPr>
          <p:cNvPr id="3" name="Content Placeholder 2"/>
          <p:cNvSpPr>
            <a:spLocks noGrp="1"/>
          </p:cNvSpPr>
          <p:nvPr>
            <p:ph idx="1"/>
          </p:nvPr>
        </p:nvSpPr>
        <p:spPr/>
        <p:txBody>
          <a:bodyPr>
            <a:normAutofit fontScale="77500" lnSpcReduction="20000"/>
          </a:bodyPr>
          <a:lstStyle/>
          <a:p>
            <a:pPr marL="681228" indent="-571500">
              <a:spcBef>
                <a:spcPts val="400"/>
              </a:spcBef>
              <a:buClr>
                <a:schemeClr val="accent1"/>
              </a:buClr>
              <a:buSzPct val="68000"/>
              <a:buFont typeface="Arial" panose="020B0604020202020204" pitchFamily="34" charset="0"/>
              <a:buChar char="•"/>
            </a:pPr>
            <a:r>
              <a:rPr lang="en-US" sz="4000" dirty="0"/>
              <a:t>If a bill has more than one surgical procedure with a status indicator of J, S or T and one or more of those procedures has less than a $1.01 charge, charges for all status J, S and T lines are summed and the charges are then divided across the J, S and T lines in proportion to their APC payment rate. The new charge amount is used in place of the submitted charge amount in the outlier calculation.</a:t>
            </a:r>
          </a:p>
        </p:txBody>
      </p:sp>
    </p:spTree>
    <p:extLst>
      <p:ext uri="{BB962C8B-B14F-4D97-AF65-F5344CB8AC3E}">
        <p14:creationId xmlns:p14="http://schemas.microsoft.com/office/powerpoint/2010/main" val="21691670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 facility fees</a:t>
            </a:r>
          </a:p>
        </p:txBody>
      </p:sp>
      <p:sp>
        <p:nvSpPr>
          <p:cNvPr id="3" name="Content Placeholder 2"/>
          <p:cNvSpPr>
            <a:spLocks noGrp="1"/>
          </p:cNvSpPr>
          <p:nvPr>
            <p:ph idx="1"/>
          </p:nvPr>
        </p:nvSpPr>
        <p:spPr/>
        <p:txBody>
          <a:bodyPr>
            <a:normAutofit lnSpcReduction="10000"/>
          </a:bodyPr>
          <a:lstStyle/>
          <a:p>
            <a:pPr marL="800100" indent="-685800">
              <a:buFont typeface="Arial" panose="020B0604020202020204" pitchFamily="34" charset="0"/>
              <a:buChar char="•"/>
            </a:pPr>
            <a:r>
              <a:rPr lang="en-US" sz="5400" dirty="0"/>
              <a:t>Section 4.08.</a:t>
            </a:r>
          </a:p>
          <a:p>
            <a:pPr marL="1097280" lvl="1" indent="-685800">
              <a:buFont typeface="Arial" panose="020B0604020202020204" pitchFamily="34" charset="0"/>
              <a:buChar char="•"/>
            </a:pPr>
            <a:r>
              <a:rPr lang="en-US" sz="5400" dirty="0"/>
              <a:t>Observation status is outpatient.</a:t>
            </a:r>
          </a:p>
          <a:p>
            <a:pPr marL="800100" indent="-685800">
              <a:buFont typeface="Arial" panose="020B0604020202020204" pitchFamily="34" charset="0"/>
              <a:buChar char="•"/>
            </a:pPr>
            <a:r>
              <a:rPr lang="en-US" sz="5400" dirty="0"/>
              <a:t>Section 4.09.</a:t>
            </a:r>
          </a:p>
          <a:p>
            <a:pPr marL="1097280" lvl="1" indent="-685800">
              <a:buFont typeface="Arial" panose="020B0604020202020204" pitchFamily="34" charset="0"/>
              <a:buChar char="•"/>
            </a:pPr>
            <a:r>
              <a:rPr lang="en-US" sz="5400" dirty="0"/>
              <a:t>Transfers.</a:t>
            </a:r>
          </a:p>
        </p:txBody>
      </p:sp>
    </p:spTree>
    <p:extLst>
      <p:ext uri="{BB962C8B-B14F-4D97-AF65-F5344CB8AC3E}">
        <p14:creationId xmlns:p14="http://schemas.microsoft.com/office/powerpoint/2010/main" val="33527156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 facility fees</a:t>
            </a:r>
          </a:p>
        </p:txBody>
      </p:sp>
      <p:sp>
        <p:nvSpPr>
          <p:cNvPr id="3" name="Content Placeholder 2"/>
          <p:cNvSpPr>
            <a:spLocks noGrp="1"/>
          </p:cNvSpPr>
          <p:nvPr>
            <p:ph idx="1"/>
          </p:nvPr>
        </p:nvSpPr>
        <p:spPr/>
        <p:txBody>
          <a:bodyPr>
            <a:normAutofit fontScale="62500" lnSpcReduction="20000"/>
          </a:bodyPr>
          <a:lstStyle/>
          <a:p>
            <a:pPr marL="971550" indent="-857250">
              <a:lnSpc>
                <a:spcPct val="110000"/>
              </a:lnSpc>
              <a:buFont typeface="Arial" panose="020B0604020202020204" pitchFamily="34" charset="0"/>
              <a:buChar char="•"/>
            </a:pPr>
            <a:r>
              <a:rPr lang="en-US" sz="6500" dirty="0"/>
              <a:t>Section 4.10.</a:t>
            </a:r>
          </a:p>
          <a:p>
            <a:pPr marL="1097280" lvl="1" indent="-685800">
              <a:buFont typeface="Arial" panose="020B0604020202020204" pitchFamily="34" charset="0"/>
              <a:buChar char="•"/>
            </a:pPr>
            <a:r>
              <a:rPr lang="en-US" sz="5400" dirty="0"/>
              <a:t>Other institutional provider payments at 75% of charges.</a:t>
            </a:r>
          </a:p>
          <a:p>
            <a:pPr marL="971550" indent="-857250">
              <a:lnSpc>
                <a:spcPct val="110000"/>
              </a:lnSpc>
              <a:buFont typeface="Arial" panose="020B0604020202020204" pitchFamily="34" charset="0"/>
              <a:buChar char="•"/>
            </a:pPr>
            <a:r>
              <a:rPr lang="en-US" sz="6500" dirty="0">
                <a:solidFill>
                  <a:srgbClr val="FF0000"/>
                </a:solidFill>
              </a:rPr>
              <a:t>Section 4.11.</a:t>
            </a:r>
          </a:p>
          <a:p>
            <a:pPr marL="1097280" lvl="1" indent="-685800">
              <a:buFont typeface="Arial" panose="020B0604020202020204" pitchFamily="34" charset="0"/>
              <a:buChar char="•"/>
            </a:pPr>
            <a:r>
              <a:rPr lang="en-US" sz="5400" dirty="0">
                <a:solidFill>
                  <a:srgbClr val="FF0000"/>
                </a:solidFill>
              </a:rPr>
              <a:t>Professional services paid pursuant to Appendix II (revenue codes in the 96x, 97x and 98x series are professional fees).</a:t>
            </a:r>
            <a:r>
              <a:rPr lang="en-US" sz="5400" dirty="0"/>
              <a:t> </a:t>
            </a:r>
            <a:endParaRPr lang="en-US" sz="5400" dirty="0">
              <a:solidFill>
                <a:srgbClr val="FF0000"/>
              </a:solidFill>
            </a:endParaRPr>
          </a:p>
          <a:p>
            <a:pPr lvl="1"/>
            <a:endParaRPr lang="en-US" sz="5400" dirty="0"/>
          </a:p>
          <a:p>
            <a:pPr lvl="1"/>
            <a:endParaRPr lang="en-US" sz="5400" dirty="0"/>
          </a:p>
          <a:p>
            <a:endParaRPr lang="en-US" sz="5800" dirty="0"/>
          </a:p>
        </p:txBody>
      </p:sp>
    </p:spTree>
    <p:extLst>
      <p:ext uri="{BB962C8B-B14F-4D97-AF65-F5344CB8AC3E}">
        <p14:creationId xmlns:p14="http://schemas.microsoft.com/office/powerpoint/2010/main" val="22304259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14400"/>
            <a:ext cx="8953500" cy="609600"/>
          </a:xfrm>
        </p:spPr>
        <p:txBody>
          <a:bodyPr>
            <a:normAutofit fontScale="90000"/>
          </a:bodyPr>
          <a:lstStyle/>
          <a:p>
            <a:r>
              <a:rPr lang="en-US" dirty="0"/>
              <a:t>CAH Outpatient facility example </a:t>
            </a:r>
          </a:p>
        </p:txBody>
      </p:sp>
      <p:sp>
        <p:nvSpPr>
          <p:cNvPr id="6" name="Content Placeholder 5"/>
          <p:cNvSpPr>
            <a:spLocks noGrp="1"/>
          </p:cNvSpPr>
          <p:nvPr>
            <p:ph idx="1"/>
          </p:nvPr>
        </p:nvSpPr>
        <p:spPr>
          <a:xfrm>
            <a:off x="53439" y="3890341"/>
            <a:ext cx="9090561" cy="2466334"/>
          </a:xfrm>
        </p:spPr>
        <p:txBody>
          <a:bodyPr>
            <a:normAutofit/>
          </a:bodyPr>
          <a:lstStyle/>
          <a:p>
            <a:pPr marL="109728" indent="0">
              <a:buNone/>
            </a:pPr>
            <a:endParaRPr lang="en-US" dirty="0"/>
          </a:p>
          <a:p>
            <a:pPr marL="114300" indent="0">
              <a:buNone/>
            </a:pPr>
            <a:r>
              <a:rPr lang="en-US" sz="3600" dirty="0"/>
              <a:t>What do you notice about this outpatient facility bill?  Is there a duplicate charge?</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164" y="1812471"/>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12471"/>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203" y="1901157"/>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514600" y="2170319"/>
            <a:ext cx="1660071" cy="478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3668565"/>
            <a:ext cx="1660071" cy="478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0947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32" y="914400"/>
            <a:ext cx="8953500" cy="609600"/>
          </a:xfrm>
        </p:spPr>
        <p:txBody>
          <a:bodyPr>
            <a:normAutofit fontScale="90000"/>
          </a:bodyPr>
          <a:lstStyle/>
          <a:p>
            <a:r>
              <a:rPr lang="en-US" dirty="0"/>
              <a:t>CAH Outpatient facility example </a:t>
            </a:r>
          </a:p>
        </p:txBody>
      </p:sp>
      <p:sp>
        <p:nvSpPr>
          <p:cNvPr id="6" name="Content Placeholder 5"/>
          <p:cNvSpPr>
            <a:spLocks noGrp="1"/>
          </p:cNvSpPr>
          <p:nvPr>
            <p:ph idx="1"/>
          </p:nvPr>
        </p:nvSpPr>
        <p:spPr>
          <a:xfrm>
            <a:off x="0" y="4267200"/>
            <a:ext cx="9090561" cy="2421990"/>
          </a:xfrm>
        </p:spPr>
        <p:txBody>
          <a:bodyPr>
            <a:normAutofit/>
          </a:bodyPr>
          <a:lstStyle/>
          <a:p>
            <a:pPr marL="114300" lvl="1" indent="0">
              <a:buClr>
                <a:schemeClr val="accent1"/>
              </a:buClr>
              <a:buNone/>
            </a:pPr>
            <a:r>
              <a:rPr lang="en-US" sz="3200" dirty="0"/>
              <a:t>This bill has both facility and professional fees.  </a:t>
            </a:r>
          </a:p>
          <a:p>
            <a:pPr marL="114300" lvl="1" indent="0">
              <a:buClr>
                <a:schemeClr val="accent1"/>
              </a:buClr>
              <a:buNone/>
            </a:pPr>
            <a:r>
              <a:rPr lang="en-US" sz="3200" dirty="0">
                <a:solidFill>
                  <a:srgbClr val="FF0000"/>
                </a:solidFill>
              </a:rPr>
              <a:t>Reminder: Revenue codes in the 96x, 97x and 98x series are professional fees.</a:t>
            </a:r>
            <a:r>
              <a:rPr lang="en-US" sz="3200" dirty="0"/>
              <a:t> </a:t>
            </a:r>
          </a:p>
          <a:p>
            <a:endParaRPr lang="en-US" sz="36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57" y="1752600"/>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317" y="1796943"/>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04800" y="3429000"/>
            <a:ext cx="1933575" cy="720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165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8382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0" y="1447800"/>
            <a:ext cx="8382000" cy="5410200"/>
          </a:xfrm>
        </p:spPr>
        <p:txBody>
          <a:bodyPr>
            <a:normAutofit/>
          </a:bodyPr>
          <a:lstStyle/>
          <a:p>
            <a:pPr marL="685800" indent="-571500">
              <a:spcAft>
                <a:spcPts val="600"/>
              </a:spcAft>
            </a:pPr>
            <a:r>
              <a:rPr lang="en-US" sz="4000" dirty="0"/>
              <a:t>Do the E/M facility fee level and E/M professional fee level have to match?</a:t>
            </a:r>
          </a:p>
          <a:p>
            <a:pPr marL="982980" lvl="1" indent="-571500">
              <a:spcAft>
                <a:spcPts val="600"/>
              </a:spcAft>
            </a:pPr>
            <a:r>
              <a:rPr lang="en-US" sz="3600" dirty="0">
                <a:solidFill>
                  <a:srgbClr val="FF0000"/>
                </a:solidFill>
              </a:rPr>
              <a:t>No.  The charges do not have to match.  For example, the provider service may have been complex but consumed very few facility resources.</a:t>
            </a:r>
          </a:p>
        </p:txBody>
      </p:sp>
    </p:spTree>
    <p:extLst>
      <p:ext uri="{BB962C8B-B14F-4D97-AF65-F5344CB8AC3E}">
        <p14:creationId xmlns:p14="http://schemas.microsoft.com/office/powerpoint/2010/main" val="24660173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05" y="7620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53439" y="4038600"/>
            <a:ext cx="9090561" cy="2009134"/>
          </a:xfrm>
        </p:spPr>
        <p:txBody>
          <a:bodyPr>
            <a:normAutofit/>
          </a:bodyPr>
          <a:lstStyle/>
          <a:p>
            <a:pPr marL="114300" indent="0">
              <a:buNone/>
            </a:pPr>
            <a:r>
              <a:rPr lang="en-US" sz="2800" dirty="0"/>
              <a:t>Appendix IV:</a:t>
            </a:r>
          </a:p>
          <a:p>
            <a:endParaRPr lang="en-US" dirty="0"/>
          </a:p>
          <a:p>
            <a:endParaRPr lang="en-US" dirty="0"/>
          </a:p>
          <a:p>
            <a:endParaRPr lang="en-US" dirty="0"/>
          </a:p>
          <a:p>
            <a:pPr marL="109728"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02730834"/>
              </p:ext>
            </p:extLst>
          </p:nvPr>
        </p:nvGraphicFramePr>
        <p:xfrm>
          <a:off x="315687" y="4800600"/>
          <a:ext cx="7875814" cy="1379179"/>
        </p:xfrm>
        <a:graphic>
          <a:graphicData uri="http://schemas.openxmlformats.org/drawingml/2006/table">
            <a:tbl>
              <a:tblPr firstRow="1" bandRow="1">
                <a:tableStyleId>{BC89EF96-8CEA-46FF-86C4-4CE0E7609802}</a:tableStyleId>
              </a:tblPr>
              <a:tblGrid>
                <a:gridCol w="1682231">
                  <a:extLst>
                    <a:ext uri="{9D8B030D-6E8A-4147-A177-3AD203B41FA5}">
                      <a16:colId xmlns:a16="http://schemas.microsoft.com/office/drawing/2014/main" val="20000"/>
                    </a:ext>
                  </a:extLst>
                </a:gridCol>
                <a:gridCol w="1994736">
                  <a:extLst>
                    <a:ext uri="{9D8B030D-6E8A-4147-A177-3AD203B41FA5}">
                      <a16:colId xmlns:a16="http://schemas.microsoft.com/office/drawing/2014/main" val="20001"/>
                    </a:ext>
                  </a:extLst>
                </a:gridCol>
                <a:gridCol w="4198847">
                  <a:extLst>
                    <a:ext uri="{9D8B030D-6E8A-4147-A177-3AD203B41FA5}">
                      <a16:colId xmlns:a16="http://schemas.microsoft.com/office/drawing/2014/main" val="20002"/>
                    </a:ext>
                  </a:extLst>
                </a:gridCol>
              </a:tblGrid>
              <a:tr h="428665">
                <a:tc>
                  <a:txBody>
                    <a:bodyPr/>
                    <a:lstStyle/>
                    <a:p>
                      <a:pPr algn="ctr" fontAlgn="b"/>
                      <a:r>
                        <a:rPr lang="en-US" sz="2800" u="none" strike="noStrike" dirty="0">
                          <a:effectLst/>
                        </a:rPr>
                        <a:t>Code</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Status</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CAH</a:t>
                      </a:r>
                      <a:r>
                        <a:rPr lang="en-US" sz="2800" u="none" strike="noStrike" baseline="0" dirty="0">
                          <a:effectLst/>
                        </a:rPr>
                        <a:t> Fee</a:t>
                      </a:r>
                      <a:endParaRPr lang="en-US" sz="28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71467">
                <a:tc>
                  <a:txBody>
                    <a:bodyPr/>
                    <a:lstStyle/>
                    <a:p>
                      <a:pPr algn="ctr" fontAlgn="b"/>
                      <a:r>
                        <a:rPr lang="en-US" sz="2400" u="none" strike="noStrike" dirty="0">
                          <a:effectLst/>
                        </a:rPr>
                        <a:t>99283</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J2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$480.99</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71467">
                <a:tc>
                  <a:txBody>
                    <a:bodyPr/>
                    <a:lstStyle/>
                    <a:p>
                      <a:pPr algn="ctr" fontAlgn="b"/>
                      <a:r>
                        <a:rPr lang="en-US" sz="2400" u="none" strike="noStrike" dirty="0">
                          <a:effectLst/>
                        </a:rPr>
                        <a:t>J8499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chemeClr val="tx1"/>
                          </a:solidFill>
                          <a:effectLst/>
                          <a:latin typeface="+mn-lt"/>
                        </a:rPr>
                        <a:t>E1</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$0.00</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74586"/>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86" y="1574586"/>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456" y="1663272"/>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86443" y="1828800"/>
            <a:ext cx="4478788"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9916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62" y="732024"/>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1" y="4038600"/>
            <a:ext cx="8382000" cy="2667000"/>
          </a:xfrm>
        </p:spPr>
        <p:txBody>
          <a:bodyPr>
            <a:noAutofit/>
          </a:bodyPr>
          <a:lstStyle/>
          <a:p>
            <a:pPr marL="109728" indent="0">
              <a:spcAft>
                <a:spcPts val="600"/>
              </a:spcAft>
              <a:buNone/>
            </a:pPr>
            <a:r>
              <a:rPr lang="en-US" sz="2800" dirty="0"/>
              <a:t>Per MFS Section 4.05(2): If the ACH Fee, CAH Fee or ASC Fee listed in Appendix IV is $0.00 for a procedure code with a status indicator other than N, then payment must be calculated at 75% of the health care provider’s usual and customary charge. </a:t>
            </a:r>
          </a:p>
        </p:txBody>
      </p:sp>
      <p:grpSp>
        <p:nvGrpSpPr>
          <p:cNvPr id="3" name="Group 2"/>
          <p:cNvGrpSpPr/>
          <p:nvPr/>
        </p:nvGrpSpPr>
        <p:grpSpPr>
          <a:xfrm>
            <a:off x="247650" y="1341624"/>
            <a:ext cx="8033657" cy="2485384"/>
            <a:chOff x="228600" y="1735592"/>
            <a:chExt cx="8033657" cy="2485384"/>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957" y="1735592"/>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824278"/>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824278"/>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28600" y="2057400"/>
              <a:ext cx="4478788"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072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normAutofit fontScale="90000"/>
          </a:bodyPr>
          <a:lstStyle/>
          <a:p>
            <a:r>
              <a:rPr lang="en-US" dirty="0"/>
              <a:t>Section 1.06 billing procedures</a:t>
            </a:r>
          </a:p>
        </p:txBody>
      </p:sp>
      <p:sp>
        <p:nvSpPr>
          <p:cNvPr id="3" name="Content Placeholder 2"/>
          <p:cNvSpPr>
            <a:spLocks noGrp="1"/>
          </p:cNvSpPr>
          <p:nvPr>
            <p:ph idx="1"/>
          </p:nvPr>
        </p:nvSpPr>
        <p:spPr>
          <a:xfrm>
            <a:off x="381000" y="1600200"/>
            <a:ext cx="8382000" cy="4724399"/>
          </a:xfrm>
        </p:spPr>
        <p:txBody>
          <a:bodyPr>
            <a:normAutofit lnSpcReduction="10000"/>
          </a:bodyPr>
          <a:lstStyle/>
          <a:p>
            <a:pPr marL="685800" lvl="0" indent="-571500">
              <a:buFont typeface="Arial" panose="020B0604020202020204" pitchFamily="34" charset="0"/>
              <a:buChar char="•"/>
            </a:pPr>
            <a:r>
              <a:rPr lang="en-US" sz="3600" dirty="0"/>
              <a:t>Bills properly submitted on standardized claim forms prescribed by CMS (Forms CMS-1450 and 1500) are sufficient to comply with this requirement. </a:t>
            </a:r>
          </a:p>
          <a:p>
            <a:pPr marL="982980" lvl="1" indent="-571500">
              <a:buFont typeface="Arial" panose="020B0604020202020204" pitchFamily="34" charset="0"/>
              <a:buChar char="•"/>
            </a:pPr>
            <a:r>
              <a:rPr lang="en-US" sz="3600" dirty="0" err="1">
                <a:solidFill>
                  <a:srgbClr val="FF0000"/>
                </a:solidFill>
              </a:rPr>
              <a:t>Uncoded</a:t>
            </a:r>
            <a:r>
              <a:rPr lang="en-US" sz="3600" dirty="0">
                <a:solidFill>
                  <a:srgbClr val="FF0000"/>
                </a:solidFill>
              </a:rPr>
              <a:t> bills may be returned for coding. An </a:t>
            </a:r>
            <a:r>
              <a:rPr lang="en-US" sz="3600" dirty="0" err="1">
                <a:solidFill>
                  <a:srgbClr val="FF0000"/>
                </a:solidFill>
              </a:rPr>
              <a:t>uncoded</a:t>
            </a:r>
            <a:r>
              <a:rPr lang="en-US" sz="3600" dirty="0">
                <a:solidFill>
                  <a:srgbClr val="FF0000"/>
                </a:solidFill>
              </a:rPr>
              <a:t> bill is a bill with one or more required billing elements missing.</a:t>
            </a:r>
          </a:p>
          <a:p>
            <a:pPr lvl="0"/>
            <a:endParaRPr lang="en-US" dirty="0"/>
          </a:p>
        </p:txBody>
      </p:sp>
    </p:spTree>
    <p:extLst>
      <p:ext uri="{BB962C8B-B14F-4D97-AF65-F5344CB8AC3E}">
        <p14:creationId xmlns:p14="http://schemas.microsoft.com/office/powerpoint/2010/main" val="23209051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457200" y="4114800"/>
            <a:ext cx="8382000" cy="2286000"/>
          </a:xfrm>
        </p:spPr>
        <p:txBody>
          <a:bodyPr>
            <a:normAutofit/>
          </a:bodyPr>
          <a:lstStyle/>
          <a:p>
            <a:pPr marL="109728" indent="0">
              <a:spcAft>
                <a:spcPts val="600"/>
              </a:spcAft>
              <a:buNone/>
            </a:pPr>
            <a:r>
              <a:rPr lang="en-US" sz="3600" dirty="0">
                <a:solidFill>
                  <a:srgbClr val="FF0000"/>
                </a:solidFill>
              </a:rPr>
              <a:t>Facility fees are evaluated on a total charge basis: $480.99+$8.72 (.75(7.54+4.08)) = </a:t>
            </a:r>
            <a:r>
              <a:rPr lang="en-US" sz="3600" u="sng" dirty="0">
                <a:solidFill>
                  <a:srgbClr val="FF0000"/>
                </a:solidFill>
              </a:rPr>
              <a:t>$489.71 </a:t>
            </a:r>
            <a:r>
              <a:rPr lang="en-US" sz="3600" dirty="0">
                <a:solidFill>
                  <a:srgbClr val="FF0000"/>
                </a:solidFill>
              </a:rPr>
              <a:t>(more than $415.73 total facility charges).</a:t>
            </a:r>
          </a:p>
        </p:txBody>
      </p:sp>
      <p:grpSp>
        <p:nvGrpSpPr>
          <p:cNvPr id="3" name="Group 2"/>
          <p:cNvGrpSpPr/>
          <p:nvPr/>
        </p:nvGrpSpPr>
        <p:grpSpPr>
          <a:xfrm>
            <a:off x="315686" y="1346307"/>
            <a:ext cx="7908471" cy="2479941"/>
            <a:chOff x="315686" y="1593157"/>
            <a:chExt cx="7908471" cy="2479941"/>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93157"/>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86" y="1676400"/>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76400"/>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906986" y="1981200"/>
              <a:ext cx="1317171" cy="1210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9847206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58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53439" y="3962400"/>
            <a:ext cx="9090561" cy="2543816"/>
          </a:xfrm>
        </p:spPr>
        <p:txBody>
          <a:bodyPr>
            <a:normAutofit/>
          </a:bodyPr>
          <a:lstStyle/>
          <a:p>
            <a:pPr marL="114300" indent="0">
              <a:buNone/>
            </a:pPr>
            <a:r>
              <a:rPr lang="en-US" sz="2800" dirty="0"/>
              <a:t>Appendix II:</a:t>
            </a:r>
          </a:p>
          <a:p>
            <a:endParaRPr lang="en-US" dirty="0"/>
          </a:p>
          <a:p>
            <a:endParaRPr lang="en-US" dirty="0"/>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18469829"/>
              </p:ext>
            </p:extLst>
          </p:nvPr>
        </p:nvGraphicFramePr>
        <p:xfrm>
          <a:off x="427944" y="4648200"/>
          <a:ext cx="7954056" cy="1563867"/>
        </p:xfrm>
        <a:graphic>
          <a:graphicData uri="http://schemas.openxmlformats.org/drawingml/2006/table">
            <a:tbl>
              <a:tblPr firstRow="1" bandRow="1">
                <a:tableStyleId>{BC89EF96-8CEA-46FF-86C4-4CE0E7609802}</a:tableStyleId>
              </a:tblPr>
              <a:tblGrid>
                <a:gridCol w="2651352">
                  <a:extLst>
                    <a:ext uri="{9D8B030D-6E8A-4147-A177-3AD203B41FA5}">
                      <a16:colId xmlns:a16="http://schemas.microsoft.com/office/drawing/2014/main" val="20000"/>
                    </a:ext>
                  </a:extLst>
                </a:gridCol>
                <a:gridCol w="2651352">
                  <a:extLst>
                    <a:ext uri="{9D8B030D-6E8A-4147-A177-3AD203B41FA5}">
                      <a16:colId xmlns:a16="http://schemas.microsoft.com/office/drawing/2014/main" val="20001"/>
                    </a:ext>
                  </a:extLst>
                </a:gridCol>
                <a:gridCol w="2651352">
                  <a:extLst>
                    <a:ext uri="{9D8B030D-6E8A-4147-A177-3AD203B41FA5}">
                      <a16:colId xmlns:a16="http://schemas.microsoft.com/office/drawing/2014/main" val="20002"/>
                    </a:ext>
                  </a:extLst>
                </a:gridCol>
              </a:tblGrid>
              <a:tr h="502851">
                <a:tc>
                  <a:txBody>
                    <a:bodyPr/>
                    <a:lstStyle/>
                    <a:p>
                      <a:pPr algn="ctr" fontAlgn="b"/>
                      <a:r>
                        <a:rPr lang="en-US" sz="3600" u="none" strike="noStrike" dirty="0">
                          <a:effectLst/>
                        </a:rPr>
                        <a:t>Code</a:t>
                      </a:r>
                      <a:endParaRPr lang="en-US" sz="3600" b="1" i="0" u="none" strike="noStrike" dirty="0">
                        <a:solidFill>
                          <a:srgbClr val="000000"/>
                        </a:solidFill>
                        <a:effectLst/>
                        <a:latin typeface="Calibri"/>
                      </a:endParaRPr>
                    </a:p>
                  </a:txBody>
                  <a:tcPr marL="9525" marR="9525" marT="9525" marB="0" anchor="b"/>
                </a:tc>
                <a:tc>
                  <a:txBody>
                    <a:bodyPr/>
                    <a:lstStyle/>
                    <a:p>
                      <a:pPr algn="ctr" fontAlgn="b"/>
                      <a:r>
                        <a:rPr lang="en-US" sz="3600" u="none" strike="noStrike" dirty="0">
                          <a:effectLst/>
                        </a:rPr>
                        <a:t>Mod</a:t>
                      </a:r>
                      <a:endParaRPr lang="en-US" sz="3600" b="1" i="0" u="none" strike="noStrike" dirty="0">
                        <a:solidFill>
                          <a:srgbClr val="000000"/>
                        </a:solidFill>
                        <a:effectLst/>
                        <a:latin typeface="Calibri"/>
                      </a:endParaRPr>
                    </a:p>
                  </a:txBody>
                  <a:tcPr marL="9525" marR="9525" marT="9525" marB="0" anchor="b"/>
                </a:tc>
                <a:tc>
                  <a:txBody>
                    <a:bodyPr/>
                    <a:lstStyle/>
                    <a:p>
                      <a:pPr algn="ctr" fontAlgn="b"/>
                      <a:r>
                        <a:rPr lang="en-US" sz="3600" u="none" strike="noStrike" baseline="0" dirty="0">
                          <a:effectLst/>
                        </a:rPr>
                        <a:t>Fee</a:t>
                      </a:r>
                      <a:endParaRPr lang="en-US" sz="36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02851">
                <a:tc>
                  <a:txBody>
                    <a:bodyPr/>
                    <a:lstStyle/>
                    <a:p>
                      <a:pPr algn="ctr" fontAlgn="b"/>
                      <a:r>
                        <a:rPr lang="en-US" sz="3200" u="none" strike="noStrike" dirty="0">
                          <a:effectLst/>
                        </a:rPr>
                        <a:t>65205</a:t>
                      </a:r>
                      <a:endParaRPr lang="en-US" sz="3200" b="0" i="0" u="none" strike="noStrike" dirty="0">
                        <a:solidFill>
                          <a:srgbClr val="000000"/>
                        </a:solidFill>
                        <a:effectLst/>
                        <a:latin typeface="Calibri"/>
                      </a:endParaRPr>
                    </a:p>
                  </a:txBody>
                  <a:tcPr marL="9525" marR="9525" marT="9525" marB="0" anchor="b"/>
                </a:tc>
                <a:tc>
                  <a:txBody>
                    <a:bodyPr/>
                    <a:lstStyle/>
                    <a:p>
                      <a:pPr algn="ctr" fontAlgn="b"/>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$63.60</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02851">
                <a:tc>
                  <a:txBody>
                    <a:bodyPr/>
                    <a:lstStyle/>
                    <a:p>
                      <a:pPr algn="ctr" fontAlgn="b"/>
                      <a:r>
                        <a:rPr lang="en-US" sz="3200" u="none" strike="noStrike" dirty="0">
                          <a:effectLst/>
                        </a:rPr>
                        <a:t>99283</a:t>
                      </a:r>
                      <a:endParaRPr lang="en-US" sz="3200" b="0" i="0" u="none" strike="noStrike" dirty="0">
                        <a:solidFill>
                          <a:srgbClr val="000000"/>
                        </a:solidFill>
                        <a:effectLst/>
                        <a:latin typeface="Calibri"/>
                      </a:endParaRPr>
                    </a:p>
                  </a:txBody>
                  <a:tcPr marL="9525" marR="9525" marT="9525" marB="0" anchor="b"/>
                </a:tc>
                <a:tc>
                  <a:txBody>
                    <a:bodyPr/>
                    <a:lstStyle/>
                    <a:p>
                      <a:pPr algn="ctr" fontAlgn="b"/>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$110.40</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grpSp>
        <p:nvGrpSpPr>
          <p:cNvPr id="4" name="Group 3"/>
          <p:cNvGrpSpPr/>
          <p:nvPr/>
        </p:nvGrpSpPr>
        <p:grpSpPr>
          <a:xfrm>
            <a:off x="440859" y="1469572"/>
            <a:ext cx="7763556" cy="2484584"/>
            <a:chOff x="427944" y="1479657"/>
            <a:chExt cx="7763556" cy="2484584"/>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02" y="1479657"/>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398" y="1567543"/>
              <a:ext cx="2087001"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27944" y="3062728"/>
              <a:ext cx="1752600" cy="885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20233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6096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1" y="3886200"/>
            <a:ext cx="8382000" cy="2819399"/>
          </a:xfrm>
        </p:spPr>
        <p:txBody>
          <a:bodyPr>
            <a:normAutofit/>
          </a:bodyPr>
          <a:lstStyle/>
          <a:p>
            <a:pPr marL="109728" indent="0">
              <a:spcAft>
                <a:spcPts val="600"/>
              </a:spcAft>
              <a:buNone/>
            </a:pPr>
            <a:r>
              <a:rPr lang="en-US" sz="3600" dirty="0">
                <a:solidFill>
                  <a:srgbClr val="FF0000"/>
                </a:solidFill>
              </a:rPr>
              <a:t>Professional fees are evaluated on a line by line basis: $63.60 (less than $425.33) + $110.40 (less than $292.51) = $174.00.</a:t>
            </a:r>
          </a:p>
        </p:txBody>
      </p:sp>
      <p:grpSp>
        <p:nvGrpSpPr>
          <p:cNvPr id="3" name="Group 2"/>
          <p:cNvGrpSpPr/>
          <p:nvPr/>
        </p:nvGrpSpPr>
        <p:grpSpPr>
          <a:xfrm>
            <a:off x="304797" y="1371600"/>
            <a:ext cx="7886702" cy="2396698"/>
            <a:chOff x="304798" y="1692729"/>
            <a:chExt cx="7886702" cy="2396698"/>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92729"/>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8" y="1692729"/>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285" y="1781415"/>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74328" y="3124200"/>
              <a:ext cx="1317171" cy="9652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90689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0668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0" y="1676400"/>
            <a:ext cx="8382000" cy="4906016"/>
          </a:xfrm>
        </p:spPr>
        <p:txBody>
          <a:bodyPr>
            <a:normAutofit/>
          </a:bodyPr>
          <a:lstStyle/>
          <a:p>
            <a:pPr marL="114300" indent="0">
              <a:spcAft>
                <a:spcPts val="600"/>
              </a:spcAft>
              <a:buNone/>
            </a:pPr>
            <a:r>
              <a:rPr lang="en-US" sz="3200" dirty="0"/>
              <a:t>Amount Due: </a:t>
            </a:r>
          </a:p>
          <a:p>
            <a:pPr marL="109728" indent="0">
              <a:spcAft>
                <a:spcPts val="600"/>
              </a:spcAft>
              <a:buNone/>
            </a:pPr>
            <a:r>
              <a:rPr lang="en-US" sz="3200" dirty="0"/>
              <a:t>$415.73	facility fees (total facility charges)</a:t>
            </a:r>
          </a:p>
          <a:p>
            <a:pPr marL="109728" indent="0">
              <a:spcAft>
                <a:spcPts val="600"/>
              </a:spcAft>
              <a:buNone/>
            </a:pPr>
            <a:r>
              <a:rPr lang="en-US" sz="3200" u="sng" dirty="0"/>
              <a:t>+174.00 </a:t>
            </a:r>
            <a:r>
              <a:rPr lang="en-US" sz="3200" dirty="0"/>
              <a:t>	professional fees</a:t>
            </a:r>
          </a:p>
          <a:p>
            <a:pPr marL="109728" indent="0">
              <a:spcAft>
                <a:spcPts val="600"/>
              </a:spcAft>
              <a:buNone/>
            </a:pPr>
            <a:r>
              <a:rPr lang="en-US" sz="3200" b="1" dirty="0"/>
              <a:t>$589.73</a:t>
            </a:r>
          </a:p>
        </p:txBody>
      </p:sp>
    </p:spTree>
    <p:extLst>
      <p:ext uri="{BB962C8B-B14F-4D97-AF65-F5344CB8AC3E}">
        <p14:creationId xmlns:p14="http://schemas.microsoft.com/office/powerpoint/2010/main" val="18930397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535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37604" y="4191000"/>
            <a:ext cx="9090561" cy="2391416"/>
          </a:xfrm>
        </p:spPr>
        <p:txBody>
          <a:bodyPr>
            <a:normAutofit/>
          </a:bodyPr>
          <a:lstStyle/>
          <a:p>
            <a:pPr marL="109728" indent="0">
              <a:buNone/>
            </a:pPr>
            <a:r>
              <a:rPr lang="en-US" dirty="0"/>
              <a:t> </a:t>
            </a:r>
          </a:p>
          <a:p>
            <a:pPr marL="566928" indent="-457200"/>
            <a:r>
              <a:rPr lang="en-US" dirty="0"/>
              <a:t>Total Charges = $12,711.84</a:t>
            </a:r>
          </a:p>
          <a:p>
            <a:pPr marL="566928" indent="-457200"/>
            <a:r>
              <a:rPr lang="en-US" dirty="0"/>
              <a:t>Total Charges Less Medical Records Expense = $12,697.39</a:t>
            </a:r>
          </a:p>
          <a:p>
            <a:pPr marL="566928" indent="-457200"/>
            <a:r>
              <a:rPr lang="en-US" dirty="0"/>
              <a:t>Total Charges Less Implants ($2,099) and Medical Records Expense ($14.45) = $10,598.39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5992545" cy="32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62024"/>
            <a:ext cx="2766166" cy="332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9305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535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37604" y="4191000"/>
            <a:ext cx="9090561" cy="2391416"/>
          </a:xfrm>
        </p:spPr>
        <p:txBody>
          <a:bodyPr>
            <a:normAutofit/>
          </a:bodyPr>
          <a:lstStyle/>
          <a:p>
            <a:pPr marL="114300" indent="0">
              <a:buNone/>
            </a:pPr>
            <a:r>
              <a:rPr lang="en-US" sz="2800" dirty="0"/>
              <a:t>Appendix IV:</a:t>
            </a:r>
          </a:p>
          <a:p>
            <a:endParaRPr lang="en-US" dirty="0"/>
          </a:p>
          <a:p>
            <a:endParaRPr lang="en-US" dirty="0"/>
          </a:p>
          <a:p>
            <a:endParaRPr lang="en-US" dirty="0"/>
          </a:p>
          <a:p>
            <a:pPr marL="109728"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14754674"/>
              </p:ext>
            </p:extLst>
          </p:nvPr>
        </p:nvGraphicFramePr>
        <p:xfrm>
          <a:off x="762000" y="4648200"/>
          <a:ext cx="3581400" cy="2059917"/>
        </p:xfrm>
        <a:graphic>
          <a:graphicData uri="http://schemas.openxmlformats.org/drawingml/2006/table">
            <a:tbl>
              <a:tblPr firstRow="1" bandRow="1">
                <a:tableStyleId>{BC89EF96-8CEA-46FF-86C4-4CE0E7609802}</a:tableStyleId>
              </a:tblPr>
              <a:tblGrid>
                <a:gridCol w="922868">
                  <a:extLst>
                    <a:ext uri="{9D8B030D-6E8A-4147-A177-3AD203B41FA5}">
                      <a16:colId xmlns:a16="http://schemas.microsoft.com/office/drawing/2014/main" val="20000"/>
                    </a:ext>
                  </a:extLst>
                </a:gridCol>
                <a:gridCol w="1004986">
                  <a:extLst>
                    <a:ext uri="{9D8B030D-6E8A-4147-A177-3AD203B41FA5}">
                      <a16:colId xmlns:a16="http://schemas.microsoft.com/office/drawing/2014/main" val="20001"/>
                    </a:ext>
                  </a:extLst>
                </a:gridCol>
                <a:gridCol w="1653546">
                  <a:extLst>
                    <a:ext uri="{9D8B030D-6E8A-4147-A177-3AD203B41FA5}">
                      <a16:colId xmlns:a16="http://schemas.microsoft.com/office/drawing/2014/main" val="20002"/>
                    </a:ext>
                  </a:extLst>
                </a:gridCol>
              </a:tblGrid>
              <a:tr h="500584">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ACH</a:t>
                      </a:r>
                      <a:r>
                        <a:rPr lang="en-US" sz="2000" u="none" strike="noStrike" baseline="0" dirty="0">
                          <a:effectLst/>
                        </a:rPr>
                        <a:t> Fee</a:t>
                      </a:r>
                      <a:endParaRPr lang="en-US" sz="20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00584">
                <a:tc>
                  <a:txBody>
                    <a:bodyPr/>
                    <a:lstStyle/>
                    <a:p>
                      <a:pPr algn="ctr" fontAlgn="b"/>
                      <a:r>
                        <a:rPr lang="en-US" sz="1800" b="0" i="0" u="none" strike="noStrike" dirty="0">
                          <a:solidFill>
                            <a:schemeClr val="tx1"/>
                          </a:solidFill>
                          <a:effectLst/>
                          <a:latin typeface="+mn-lt"/>
                        </a:rPr>
                        <a:t>C1713</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1"/>
                  </a:ext>
                </a:extLst>
              </a:tr>
              <a:tr h="555648">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81025, 82948</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Q4</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$0.00</a:t>
                      </a:r>
                    </a:p>
                  </a:txBody>
                  <a:tcPr marL="9525" marR="9525" marT="9525" marB="0" anchor="b"/>
                </a:tc>
                <a:extLst>
                  <a:ext uri="{0D108BD9-81ED-4DB2-BD59-A6C34878D82A}">
                    <a16:rowId xmlns:a16="http://schemas.microsoft.com/office/drawing/2014/main" val="10002"/>
                  </a:ext>
                </a:extLst>
              </a:tr>
              <a:tr h="500584">
                <a:tc>
                  <a:txBody>
                    <a:bodyPr/>
                    <a:lstStyle/>
                    <a:p>
                      <a:pPr algn="ctr" fontAlgn="b"/>
                      <a:r>
                        <a:rPr lang="en-US" sz="1800" u="none" strike="noStrike" dirty="0">
                          <a:effectLst/>
                        </a:rPr>
                        <a:t>29806</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J1</a:t>
                      </a:r>
                    </a:p>
                  </a:txBody>
                  <a:tcPr marL="9525" marR="9525" marT="9525" marB="0" anchor="b"/>
                </a:tc>
                <a:tc>
                  <a:txBody>
                    <a:bodyPr/>
                    <a:lstStyle/>
                    <a:p>
                      <a:pPr algn="ctr" fontAlgn="b"/>
                      <a:r>
                        <a:rPr lang="en-US" sz="1800" b="0" i="0" u="none" strike="noStrike" dirty="0">
                          <a:solidFill>
                            <a:srgbClr val="000000"/>
                          </a:solidFill>
                          <a:effectLst/>
                          <a:latin typeface="Calibri"/>
                        </a:rPr>
                        <a:t>$11,109.76</a:t>
                      </a: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79036854"/>
              </p:ext>
            </p:extLst>
          </p:nvPr>
        </p:nvGraphicFramePr>
        <p:xfrm>
          <a:off x="4735245" y="4648200"/>
          <a:ext cx="3429000" cy="2057400"/>
        </p:xfrm>
        <a:graphic>
          <a:graphicData uri="http://schemas.openxmlformats.org/drawingml/2006/table">
            <a:tbl>
              <a:tblPr firstRow="1" bandRow="1">
                <a:tableStyleId>{BC89EF96-8CEA-46FF-86C4-4CE0E7609802}</a:tableStyleId>
              </a:tblPr>
              <a:tblGrid>
                <a:gridCol w="946185">
                  <a:extLst>
                    <a:ext uri="{9D8B030D-6E8A-4147-A177-3AD203B41FA5}">
                      <a16:colId xmlns:a16="http://schemas.microsoft.com/office/drawing/2014/main" val="20000"/>
                    </a:ext>
                  </a:extLst>
                </a:gridCol>
                <a:gridCol w="1221236">
                  <a:extLst>
                    <a:ext uri="{9D8B030D-6E8A-4147-A177-3AD203B41FA5}">
                      <a16:colId xmlns:a16="http://schemas.microsoft.com/office/drawing/2014/main" val="20001"/>
                    </a:ext>
                  </a:extLst>
                </a:gridCol>
                <a:gridCol w="1261579">
                  <a:extLst>
                    <a:ext uri="{9D8B030D-6E8A-4147-A177-3AD203B41FA5}">
                      <a16:colId xmlns:a16="http://schemas.microsoft.com/office/drawing/2014/main" val="20002"/>
                    </a:ext>
                  </a:extLst>
                </a:gridCol>
              </a:tblGrid>
              <a:tr h="582525">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ACH</a:t>
                      </a:r>
                      <a:r>
                        <a:rPr lang="en-US" sz="2000" u="none" strike="noStrike" baseline="0" dirty="0">
                          <a:effectLst/>
                        </a:rPr>
                        <a:t> Fee</a:t>
                      </a:r>
                      <a:endParaRPr lang="en-US" sz="20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91625">
                <a:tc>
                  <a:txBody>
                    <a:bodyPr/>
                    <a:lstStyle/>
                    <a:p>
                      <a:pPr algn="ctr" fontAlgn="b"/>
                      <a:r>
                        <a:rPr lang="en-US" sz="1800" b="0" i="0" u="none" strike="noStrike" dirty="0">
                          <a:solidFill>
                            <a:srgbClr val="000000"/>
                          </a:solidFill>
                          <a:effectLst/>
                          <a:latin typeface="Calibri"/>
                        </a:rPr>
                        <a:t>J2250</a:t>
                      </a: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1"/>
                  </a:ext>
                </a:extLst>
              </a:tr>
              <a:tr h="491625">
                <a:tc>
                  <a:txBody>
                    <a:bodyPr/>
                    <a:lstStyle/>
                    <a:p>
                      <a:pPr algn="ctr" fontAlgn="b"/>
                      <a:r>
                        <a:rPr lang="en-US" sz="1800" b="0" i="0" u="none" strike="noStrike" dirty="0">
                          <a:solidFill>
                            <a:srgbClr val="000000"/>
                          </a:solidFill>
                          <a:effectLst/>
                          <a:latin typeface="Calibri"/>
                        </a:rPr>
                        <a:t>J3010</a:t>
                      </a: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2"/>
                  </a:ext>
                </a:extLst>
              </a:tr>
              <a:tr h="491625">
                <a:tc>
                  <a:txBody>
                    <a:bodyPr/>
                    <a:lstStyle/>
                    <a:p>
                      <a:pPr algn="ctr" fontAlgn="b"/>
                      <a:r>
                        <a:rPr lang="en-US" sz="1800" b="0" i="0" u="none" strike="noStrike" dirty="0">
                          <a:solidFill>
                            <a:srgbClr val="000000"/>
                          </a:solidFill>
                          <a:effectLst/>
                          <a:latin typeface="Calibri"/>
                        </a:rPr>
                        <a:t>J7620</a:t>
                      </a:r>
                    </a:p>
                  </a:txBody>
                  <a:tcPr marL="9525" marR="9525" marT="9525" marB="0" anchor="b"/>
                </a:tc>
                <a:tc>
                  <a:txBody>
                    <a:bodyPr/>
                    <a:lstStyle/>
                    <a:p>
                      <a:pPr algn="ctr" fontAlgn="b"/>
                      <a:r>
                        <a:rPr lang="en-US" sz="1800" b="0" i="0" u="none" strike="noStrike" dirty="0">
                          <a:solidFill>
                            <a:srgbClr val="000000"/>
                          </a:solidFill>
                          <a:effectLst/>
                          <a:latin typeface="Calibri"/>
                        </a:rPr>
                        <a:t>M</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3"/>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5992545" cy="32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62024"/>
            <a:ext cx="2766166" cy="332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0119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685800"/>
          </a:xfrm>
        </p:spPr>
        <p:txBody>
          <a:bodyPr>
            <a:normAutofit fontScale="90000"/>
          </a:bodyPr>
          <a:lstStyle/>
          <a:p>
            <a:r>
              <a:rPr lang="en-US" dirty="0"/>
              <a:t>ACH Outpatient Facility Example</a:t>
            </a:r>
          </a:p>
        </p:txBody>
      </p:sp>
      <p:sp>
        <p:nvSpPr>
          <p:cNvPr id="3" name="Content Placeholder 2"/>
          <p:cNvSpPr>
            <a:spLocks noGrp="1"/>
          </p:cNvSpPr>
          <p:nvPr>
            <p:ph idx="1"/>
          </p:nvPr>
        </p:nvSpPr>
        <p:spPr>
          <a:xfrm>
            <a:off x="13447" y="1371600"/>
            <a:ext cx="8811986" cy="5638800"/>
          </a:xfrm>
        </p:spPr>
        <p:txBody>
          <a:bodyPr>
            <a:normAutofit/>
          </a:bodyPr>
          <a:lstStyle/>
          <a:p>
            <a:pPr marL="114300" indent="0">
              <a:buNone/>
            </a:pPr>
            <a:r>
              <a:rPr lang="en-US" sz="3200" b="1" dirty="0"/>
              <a:t>Outlier</a:t>
            </a:r>
            <a:endParaRPr lang="en-US" sz="3200" dirty="0"/>
          </a:p>
          <a:p>
            <a:pPr marL="1143000" lvl="2" indent="-457200"/>
            <a:r>
              <a:rPr lang="en-US" sz="3400" dirty="0"/>
              <a:t>The only procedure code eligible for an outlier is procedure code 29806 (only charge with a MAP)</a:t>
            </a:r>
          </a:p>
          <a:p>
            <a:pPr marL="1143000" lvl="2" indent="-457200"/>
            <a:r>
              <a:rPr lang="en-US" sz="3400" dirty="0"/>
              <a:t>No outlier payment due (charges of $5,964.00 less than outlier threshold of $13,609.76).  </a:t>
            </a:r>
          </a:p>
          <a:p>
            <a:pPr marL="1417320" lvl="3" indent="-457200"/>
            <a:r>
              <a:rPr lang="en-US" sz="3100" dirty="0"/>
              <a:t>Outlier threshold is amount in Appendix IV </a:t>
            </a:r>
            <a:r>
              <a:rPr lang="en-US" sz="3400" dirty="0"/>
              <a:t>of $11,109.76 plus $2,500</a:t>
            </a:r>
            <a:r>
              <a:rPr lang="en-US" sz="3100" dirty="0"/>
              <a:t>. </a:t>
            </a:r>
            <a:endParaRPr lang="en-US" sz="2900" dirty="0"/>
          </a:p>
          <a:p>
            <a:pPr marL="393192" lvl="1" indent="0">
              <a:buNone/>
            </a:pPr>
            <a:endParaRPr lang="en-US" sz="3100" dirty="0"/>
          </a:p>
        </p:txBody>
      </p:sp>
    </p:spTree>
    <p:extLst>
      <p:ext uri="{BB962C8B-B14F-4D97-AF65-F5344CB8AC3E}">
        <p14:creationId xmlns:p14="http://schemas.microsoft.com/office/powerpoint/2010/main" val="10543653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43000"/>
            <a:ext cx="89535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53439" y="2133600"/>
            <a:ext cx="9090561" cy="4980934"/>
          </a:xfrm>
        </p:spPr>
        <p:txBody>
          <a:bodyPr>
            <a:normAutofit/>
          </a:bodyPr>
          <a:lstStyle/>
          <a:p>
            <a:pPr marL="630936" lvl="2" indent="0">
              <a:buNone/>
            </a:pPr>
            <a:r>
              <a:rPr lang="en-US" sz="2800" b="1" dirty="0" err="1"/>
              <a:t>Implantables</a:t>
            </a:r>
            <a:r>
              <a:rPr lang="en-US" sz="2800" dirty="0"/>
              <a:t> </a:t>
            </a:r>
          </a:p>
          <a:p>
            <a:pPr marL="393192" lvl="1" indent="0">
              <a:buNone/>
            </a:pPr>
            <a:r>
              <a:rPr lang="en-US" dirty="0"/>
              <a:t>  </a:t>
            </a:r>
            <a:r>
              <a:rPr lang="en-US" sz="3200" dirty="0"/>
              <a:t>$   1,410.00	cost of 3 units C1713 ($470/each)</a:t>
            </a:r>
          </a:p>
          <a:p>
            <a:pPr marL="393192" lvl="1" indent="0">
              <a:buNone/>
            </a:pPr>
            <a:r>
              <a:rPr lang="en-US" sz="3200" u="sng" dirty="0"/>
              <a:t>             x 1.2</a:t>
            </a:r>
            <a:r>
              <a:rPr lang="en-US" sz="3200" dirty="0"/>
              <a:t> 	per Chapter 5, Section 4.07</a:t>
            </a:r>
            <a:endParaRPr lang="en-US" sz="4000" dirty="0"/>
          </a:p>
          <a:p>
            <a:pPr marL="393192" lvl="1" indent="0">
              <a:buNone/>
            </a:pPr>
            <a:r>
              <a:rPr lang="en-US" sz="4000" dirty="0"/>
              <a:t> </a:t>
            </a:r>
            <a:r>
              <a:rPr lang="en-US" sz="3200" b="1" dirty="0"/>
              <a:t>= $1,692.00</a:t>
            </a:r>
          </a:p>
          <a:p>
            <a:pPr marL="393192" lvl="1" indent="0">
              <a:buNone/>
            </a:pPr>
            <a:endParaRPr lang="en-US" dirty="0"/>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4666647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22202"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152400" y="1524000"/>
            <a:ext cx="8686800" cy="5029200"/>
          </a:xfrm>
        </p:spPr>
        <p:txBody>
          <a:bodyPr>
            <a:normAutofit lnSpcReduction="10000"/>
          </a:bodyPr>
          <a:lstStyle/>
          <a:p>
            <a:pPr marL="114300" indent="0">
              <a:lnSpc>
                <a:spcPct val="80000"/>
              </a:lnSpc>
              <a:buNone/>
            </a:pPr>
            <a:r>
              <a:rPr lang="en-US" sz="3100" b="1" dirty="0"/>
              <a:t>MAP:</a:t>
            </a:r>
          </a:p>
          <a:p>
            <a:pPr marL="411480" lvl="1" indent="0">
              <a:buNone/>
            </a:pPr>
            <a:r>
              <a:rPr lang="en-US" sz="3100" b="1" dirty="0"/>
              <a:t>$11,109.76 	29806 fee per Appendix IV</a:t>
            </a:r>
          </a:p>
          <a:p>
            <a:pPr marL="411480" lvl="1" indent="0">
              <a:buNone/>
            </a:pPr>
            <a:r>
              <a:rPr lang="en-US" sz="3100" b="1" u="sng" dirty="0"/>
              <a:t>        81.87</a:t>
            </a:r>
            <a:r>
              <a:rPr lang="en-US" sz="3100" b="1" dirty="0"/>
              <a:t>	charges paid at 75% of charge</a:t>
            </a:r>
          </a:p>
          <a:p>
            <a:pPr marL="411480" lvl="1" indent="0">
              <a:buNone/>
            </a:pPr>
            <a:r>
              <a:rPr lang="en-US" sz="3100" b="1" dirty="0"/>
              <a:t>$11,191.63	MAP more than total charges 				of $10,598.39</a:t>
            </a:r>
          </a:p>
          <a:p>
            <a:pPr marL="411480" lvl="1" indent="0">
              <a:buNone/>
            </a:pPr>
            <a:r>
              <a:rPr lang="en-US" sz="3100" b="1" dirty="0"/>
              <a:t>Amount due:</a:t>
            </a:r>
          </a:p>
          <a:p>
            <a:pPr marL="411480" lvl="1" indent="0">
              <a:buNone/>
            </a:pPr>
            <a:r>
              <a:rPr lang="en-US" sz="3100" b="1" dirty="0"/>
              <a:t>$10,598.39	total charges </a:t>
            </a:r>
          </a:p>
          <a:p>
            <a:pPr marL="411480" lvl="1" indent="0">
              <a:buNone/>
            </a:pPr>
            <a:r>
              <a:rPr lang="en-US" sz="3100" b="1" dirty="0"/>
              <a:t>   1,692.00	</a:t>
            </a:r>
            <a:r>
              <a:rPr lang="en-US" sz="3100" b="1" dirty="0" err="1"/>
              <a:t>implantables</a:t>
            </a:r>
            <a:endParaRPr lang="en-US" sz="3100" b="1" dirty="0"/>
          </a:p>
          <a:p>
            <a:pPr marL="411480" lvl="1" indent="0">
              <a:buNone/>
            </a:pPr>
            <a:r>
              <a:rPr lang="en-US" sz="3100" b="1" u="sng" dirty="0"/>
              <a:t>        14.45</a:t>
            </a:r>
            <a:r>
              <a:rPr lang="en-US" sz="3100" b="1" dirty="0"/>
              <a:t>	medical records</a:t>
            </a:r>
          </a:p>
          <a:p>
            <a:pPr marL="393192" lvl="1" indent="0">
              <a:buNone/>
            </a:pPr>
            <a:r>
              <a:rPr lang="en-US" sz="3100" b="1" dirty="0"/>
              <a:t>$ 12,304.84	</a:t>
            </a:r>
          </a:p>
          <a:p>
            <a:pPr marL="114300" indent="0">
              <a:lnSpc>
                <a:spcPct val="80000"/>
              </a:lnSpc>
              <a:buNone/>
            </a:pPr>
            <a:endParaRPr lang="en-US" sz="300" b="1" dirty="0"/>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36308491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8011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228601" y="1295400"/>
            <a:ext cx="8763000" cy="5562600"/>
          </a:xfrm>
        </p:spPr>
        <p:txBody>
          <a:bodyPr>
            <a:normAutofit/>
          </a:bodyPr>
          <a:lstStyle/>
          <a:p>
            <a:pPr marL="114300" indent="0">
              <a:lnSpc>
                <a:spcPct val="80000"/>
              </a:lnSpc>
              <a:buNone/>
            </a:pPr>
            <a:r>
              <a:rPr lang="en-US" sz="2800" b="1" dirty="0"/>
              <a:t>What if the charges for procedure code 29806 were 15,964.00? </a:t>
            </a:r>
          </a:p>
          <a:p>
            <a:pPr marL="411480" lvl="1" indent="0">
              <a:buNone/>
            </a:pPr>
            <a:r>
              <a:rPr lang="en-US" sz="4000" dirty="0"/>
              <a:t> </a:t>
            </a:r>
            <a:r>
              <a:rPr lang="en-US" sz="3200" dirty="0">
                <a:solidFill>
                  <a:schemeClr val="tx1"/>
                </a:solidFill>
              </a:rPr>
              <a:t>$ 15,964.00   charge for procedure 29806</a:t>
            </a:r>
          </a:p>
          <a:p>
            <a:pPr marL="630936" lvl="2" indent="0">
              <a:buNone/>
            </a:pPr>
            <a:r>
              <a:rPr lang="en-US" sz="3200" dirty="0"/>
              <a:t>-  11,109.76 	fee per Appendix IV</a:t>
            </a:r>
          </a:p>
          <a:p>
            <a:pPr marL="630936" lvl="2" indent="0">
              <a:buNone/>
            </a:pPr>
            <a:r>
              <a:rPr lang="en-US" sz="3200" u="sng" dirty="0"/>
              <a:t>-  2,500.00</a:t>
            </a:r>
            <a:r>
              <a:rPr lang="en-US" sz="3200" dirty="0"/>
              <a:t>   per Chapter 5, Section 4.06</a:t>
            </a:r>
          </a:p>
          <a:p>
            <a:pPr marL="630936" lvl="2" indent="0">
              <a:buNone/>
            </a:pPr>
            <a:r>
              <a:rPr lang="en-US" sz="3200" dirty="0"/>
              <a:t>    2,354.24</a:t>
            </a:r>
          </a:p>
          <a:p>
            <a:pPr marL="630936" lvl="2" indent="0">
              <a:buNone/>
            </a:pPr>
            <a:r>
              <a:rPr lang="en-US" sz="3200" u="sng" dirty="0"/>
              <a:t> 	      x .75</a:t>
            </a:r>
            <a:r>
              <a:rPr lang="en-US" sz="3200" dirty="0"/>
              <a:t> </a:t>
            </a:r>
          </a:p>
          <a:p>
            <a:pPr marL="630936" lvl="2" indent="0">
              <a:buNone/>
            </a:pPr>
            <a:r>
              <a:rPr lang="en-US" sz="3200" b="1" dirty="0"/>
              <a:t>= $1,765.68 outlier payment</a:t>
            </a:r>
          </a:p>
          <a:p>
            <a:pPr marL="393192" lvl="1" indent="0">
              <a:buNone/>
            </a:pPr>
            <a:endParaRPr lang="en-US" dirty="0"/>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128077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447799"/>
          </a:xfrm>
        </p:spPr>
        <p:txBody>
          <a:bodyPr>
            <a:normAutofit/>
          </a:bodyPr>
          <a:lstStyle/>
          <a:p>
            <a:r>
              <a:rPr lang="en-US" dirty="0"/>
              <a:t>Section 1.06 billing procedures</a:t>
            </a:r>
          </a:p>
        </p:txBody>
      </p:sp>
      <p:sp>
        <p:nvSpPr>
          <p:cNvPr id="3" name="Content Placeholder 2"/>
          <p:cNvSpPr>
            <a:spLocks noGrp="1"/>
          </p:cNvSpPr>
          <p:nvPr>
            <p:ph idx="1"/>
          </p:nvPr>
        </p:nvSpPr>
        <p:spPr>
          <a:xfrm>
            <a:off x="533400" y="1828801"/>
            <a:ext cx="7696200" cy="4800599"/>
          </a:xfrm>
        </p:spPr>
        <p:txBody>
          <a:bodyPr>
            <a:normAutofit fontScale="32500" lnSpcReduction="20000"/>
          </a:bodyPr>
          <a:lstStyle/>
          <a:p>
            <a:pPr marL="685800" indent="-571500">
              <a:buFont typeface="Arial" panose="020B0604020202020204" pitchFamily="34" charset="0"/>
              <a:buChar char="•"/>
            </a:pPr>
            <a:r>
              <a:rPr lang="en-US" sz="14400" dirty="0"/>
              <a:t>Bills do not need to specify the claim number, revenue code, DRG, NDC and/or anything else that you would like to have but is not on the list of required billing elements. </a:t>
            </a:r>
          </a:p>
          <a:p>
            <a:pPr lvl="0"/>
            <a:endParaRPr lang="en-US" dirty="0"/>
          </a:p>
        </p:txBody>
      </p:sp>
    </p:spTree>
    <p:extLst>
      <p:ext uri="{BB962C8B-B14F-4D97-AF65-F5344CB8AC3E}">
        <p14:creationId xmlns:p14="http://schemas.microsoft.com/office/powerpoint/2010/main" val="4987209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22202"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152400" y="1524000"/>
            <a:ext cx="8686800" cy="4676134"/>
          </a:xfrm>
        </p:spPr>
        <p:txBody>
          <a:bodyPr>
            <a:normAutofit/>
          </a:bodyPr>
          <a:lstStyle/>
          <a:p>
            <a:pPr marL="114300" indent="0">
              <a:lnSpc>
                <a:spcPct val="80000"/>
              </a:lnSpc>
              <a:buNone/>
            </a:pPr>
            <a:r>
              <a:rPr lang="en-US" sz="3100" b="1" dirty="0"/>
              <a:t>Amount due with outlier:</a:t>
            </a:r>
          </a:p>
          <a:p>
            <a:pPr marL="411480" lvl="1" indent="0">
              <a:buNone/>
            </a:pPr>
            <a:r>
              <a:rPr lang="en-US" sz="2800" b="1" dirty="0"/>
              <a:t>$11,109.76 	total charges were increased by 				$10,000 making the MAP less than 			total charges</a:t>
            </a:r>
          </a:p>
          <a:p>
            <a:pPr marL="411480" lvl="1" indent="0">
              <a:buNone/>
            </a:pPr>
            <a:r>
              <a:rPr lang="en-US" sz="2800" b="1" dirty="0"/>
              <a:t>   1,765.68 	outlier</a:t>
            </a:r>
          </a:p>
          <a:p>
            <a:pPr marL="411480" lvl="1" indent="0">
              <a:buNone/>
            </a:pPr>
            <a:r>
              <a:rPr lang="en-US" sz="2800" b="1" dirty="0"/>
              <a:t>   1,692.00	</a:t>
            </a:r>
            <a:r>
              <a:rPr lang="en-US" sz="2800" b="1" dirty="0" err="1"/>
              <a:t>implantables</a:t>
            </a:r>
            <a:endParaRPr lang="en-US" sz="2800" b="1" dirty="0"/>
          </a:p>
          <a:p>
            <a:pPr marL="411480" lvl="1" indent="0">
              <a:buNone/>
            </a:pPr>
            <a:r>
              <a:rPr lang="en-US" sz="2800" b="1" u="sng" dirty="0"/>
              <a:t>          14.45</a:t>
            </a:r>
            <a:r>
              <a:rPr lang="en-US" sz="2800" b="1" dirty="0"/>
              <a:t>	medical records</a:t>
            </a:r>
          </a:p>
          <a:p>
            <a:pPr marL="393192" lvl="1" indent="0">
              <a:buNone/>
            </a:pPr>
            <a:r>
              <a:rPr lang="en-US" sz="2800" b="1" dirty="0"/>
              <a:t>$ 14,581.89</a:t>
            </a:r>
          </a:p>
          <a:p>
            <a:pPr marL="393192" lvl="1" indent="0">
              <a:buNone/>
            </a:pPr>
            <a:r>
              <a:rPr lang="en-US" sz="3100" b="1" dirty="0"/>
              <a:t>	</a:t>
            </a:r>
            <a:endParaRPr lang="en-US" dirty="0"/>
          </a:p>
          <a:p>
            <a:endParaRPr lang="en-US" dirty="0"/>
          </a:p>
          <a:p>
            <a:pPr marL="109728" indent="0">
              <a:buNone/>
            </a:pPr>
            <a:endParaRPr lang="en-US" dirty="0"/>
          </a:p>
        </p:txBody>
      </p:sp>
    </p:spTree>
    <p:extLst>
      <p:ext uri="{BB962C8B-B14F-4D97-AF65-F5344CB8AC3E}">
        <p14:creationId xmlns:p14="http://schemas.microsoft.com/office/powerpoint/2010/main" val="32056125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8011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228601" y="1295400"/>
            <a:ext cx="8763000" cy="5562600"/>
          </a:xfrm>
        </p:spPr>
        <p:txBody>
          <a:bodyPr>
            <a:normAutofit/>
          </a:bodyPr>
          <a:lstStyle/>
          <a:p>
            <a:pPr marL="114300" indent="0">
              <a:lnSpc>
                <a:spcPct val="80000"/>
              </a:lnSpc>
              <a:buNone/>
            </a:pPr>
            <a:r>
              <a:rPr lang="en-US" sz="2800" b="1" dirty="0"/>
              <a:t>What if the provider did not submit cost invoices for the implants? </a:t>
            </a:r>
          </a:p>
          <a:p>
            <a:pPr marL="114300" indent="0">
              <a:lnSpc>
                <a:spcPct val="80000"/>
              </a:lnSpc>
              <a:buNone/>
            </a:pPr>
            <a:r>
              <a:rPr lang="en-US" sz="4000" dirty="0"/>
              <a:t> </a:t>
            </a:r>
            <a:r>
              <a:rPr lang="en-US" sz="3100" b="1" dirty="0"/>
              <a:t>Amount due:</a:t>
            </a:r>
          </a:p>
          <a:p>
            <a:pPr marL="411480" lvl="1" indent="0">
              <a:buNone/>
            </a:pPr>
            <a:r>
              <a:rPr lang="en-US" sz="2800" b="1" dirty="0"/>
              <a:t>$11,109.76 	29806 fee per Appendix IV</a:t>
            </a:r>
          </a:p>
          <a:p>
            <a:pPr marL="411480" lvl="1" indent="0">
              <a:buNone/>
            </a:pPr>
            <a:r>
              <a:rPr lang="en-US" sz="2800" b="1" u="sng" dirty="0"/>
              <a:t>        81.87</a:t>
            </a:r>
            <a:r>
              <a:rPr lang="en-US" sz="2800" b="1" dirty="0"/>
              <a:t>	charges paid at 75% of charge</a:t>
            </a:r>
          </a:p>
          <a:p>
            <a:pPr marL="411480" lvl="1" indent="0">
              <a:buNone/>
            </a:pPr>
            <a:r>
              <a:rPr lang="en-US" sz="2800" b="1" dirty="0"/>
              <a:t>$11,191.63	MAP less than total charges of 				$12,697.39</a:t>
            </a:r>
          </a:p>
          <a:p>
            <a:pPr marL="411480" lvl="1" indent="0">
              <a:buNone/>
            </a:pPr>
            <a:r>
              <a:rPr lang="en-US" sz="2800" b="1" u="sng" dirty="0"/>
              <a:t>	   14.45</a:t>
            </a:r>
            <a:r>
              <a:rPr lang="en-US" sz="2800" b="1" dirty="0"/>
              <a:t>	</a:t>
            </a:r>
            <a:r>
              <a:rPr lang="en-US" b="1" dirty="0"/>
              <a:t>medical records</a:t>
            </a:r>
          </a:p>
          <a:p>
            <a:pPr marL="411480" lvl="1" indent="0">
              <a:buNone/>
            </a:pPr>
            <a:r>
              <a:rPr lang="en-US" sz="2800" b="1" dirty="0"/>
              <a:t>$11,206.08</a:t>
            </a:r>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23020562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535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37604" y="4191000"/>
            <a:ext cx="9090561" cy="2391416"/>
          </a:xfrm>
        </p:spPr>
        <p:txBody>
          <a:bodyPr>
            <a:normAutofit/>
          </a:bodyPr>
          <a:lstStyle/>
          <a:p>
            <a:pPr marL="114300" indent="0">
              <a:buNone/>
            </a:pPr>
            <a:r>
              <a:rPr lang="en-US" sz="2800" dirty="0"/>
              <a:t>Appendix IV:</a:t>
            </a:r>
          </a:p>
          <a:p>
            <a:endParaRPr lang="en-US" dirty="0"/>
          </a:p>
          <a:p>
            <a:endParaRPr lang="en-US" dirty="0"/>
          </a:p>
          <a:p>
            <a:endParaRPr lang="en-US" dirty="0"/>
          </a:p>
          <a:p>
            <a:pPr marL="109728"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10471084"/>
              </p:ext>
            </p:extLst>
          </p:nvPr>
        </p:nvGraphicFramePr>
        <p:xfrm>
          <a:off x="762000" y="4648200"/>
          <a:ext cx="3581400" cy="2059917"/>
        </p:xfrm>
        <a:graphic>
          <a:graphicData uri="http://schemas.openxmlformats.org/drawingml/2006/table">
            <a:tbl>
              <a:tblPr firstRow="1" bandRow="1">
                <a:tableStyleId>{BC89EF96-8CEA-46FF-86C4-4CE0E7609802}</a:tableStyleId>
              </a:tblPr>
              <a:tblGrid>
                <a:gridCol w="922868">
                  <a:extLst>
                    <a:ext uri="{9D8B030D-6E8A-4147-A177-3AD203B41FA5}">
                      <a16:colId xmlns:a16="http://schemas.microsoft.com/office/drawing/2014/main" val="20000"/>
                    </a:ext>
                  </a:extLst>
                </a:gridCol>
                <a:gridCol w="1004986">
                  <a:extLst>
                    <a:ext uri="{9D8B030D-6E8A-4147-A177-3AD203B41FA5}">
                      <a16:colId xmlns:a16="http://schemas.microsoft.com/office/drawing/2014/main" val="20001"/>
                    </a:ext>
                  </a:extLst>
                </a:gridCol>
                <a:gridCol w="1653546">
                  <a:extLst>
                    <a:ext uri="{9D8B030D-6E8A-4147-A177-3AD203B41FA5}">
                      <a16:colId xmlns:a16="http://schemas.microsoft.com/office/drawing/2014/main" val="20002"/>
                    </a:ext>
                  </a:extLst>
                </a:gridCol>
              </a:tblGrid>
              <a:tr h="500584">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ACH</a:t>
                      </a:r>
                      <a:r>
                        <a:rPr lang="en-US" sz="2000" u="none" strike="noStrike" baseline="0" dirty="0">
                          <a:effectLst/>
                        </a:rPr>
                        <a:t> Fee</a:t>
                      </a:r>
                      <a:endParaRPr lang="en-US" sz="20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00584">
                <a:tc>
                  <a:txBody>
                    <a:bodyPr/>
                    <a:lstStyle/>
                    <a:p>
                      <a:pPr algn="ctr" fontAlgn="b"/>
                      <a:r>
                        <a:rPr lang="en-US" sz="1800" b="0" i="0" u="none" strike="noStrike" dirty="0">
                          <a:solidFill>
                            <a:schemeClr val="tx1"/>
                          </a:solidFill>
                          <a:effectLst/>
                          <a:latin typeface="+mn-lt"/>
                        </a:rPr>
                        <a:t>C1713</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1"/>
                  </a:ext>
                </a:extLst>
              </a:tr>
              <a:tr h="555648">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81025, 82948</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Q4</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$0.00</a:t>
                      </a:r>
                    </a:p>
                  </a:txBody>
                  <a:tcPr marL="9525" marR="9525" marT="9525" marB="0" anchor="b"/>
                </a:tc>
                <a:extLst>
                  <a:ext uri="{0D108BD9-81ED-4DB2-BD59-A6C34878D82A}">
                    <a16:rowId xmlns:a16="http://schemas.microsoft.com/office/drawing/2014/main" val="10002"/>
                  </a:ext>
                </a:extLst>
              </a:tr>
              <a:tr h="500584">
                <a:tc>
                  <a:txBody>
                    <a:bodyPr/>
                    <a:lstStyle/>
                    <a:p>
                      <a:pPr algn="ctr" fontAlgn="b"/>
                      <a:r>
                        <a:rPr lang="en-US" sz="1800" u="none" strike="noStrike" dirty="0">
                          <a:effectLst/>
                        </a:rPr>
                        <a:t>29806</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J1</a:t>
                      </a:r>
                    </a:p>
                  </a:txBody>
                  <a:tcPr marL="9525" marR="9525" marT="9525" marB="0" anchor="b"/>
                </a:tc>
                <a:tc>
                  <a:txBody>
                    <a:bodyPr/>
                    <a:lstStyle/>
                    <a:p>
                      <a:pPr algn="ctr" fontAlgn="b"/>
                      <a:r>
                        <a:rPr lang="en-US" sz="1800" b="0" i="0" u="none" strike="noStrike" dirty="0">
                          <a:solidFill>
                            <a:srgbClr val="000000"/>
                          </a:solidFill>
                          <a:effectLst/>
                          <a:latin typeface="Calibri"/>
                        </a:rPr>
                        <a:t>$10,758.89</a:t>
                      </a: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20977449"/>
              </p:ext>
            </p:extLst>
          </p:nvPr>
        </p:nvGraphicFramePr>
        <p:xfrm>
          <a:off x="4724400" y="4648200"/>
          <a:ext cx="3429000" cy="2057400"/>
        </p:xfrm>
        <a:graphic>
          <a:graphicData uri="http://schemas.openxmlformats.org/drawingml/2006/table">
            <a:tbl>
              <a:tblPr firstRow="1" bandRow="1">
                <a:tableStyleId>{BC89EF96-8CEA-46FF-86C4-4CE0E7609802}</a:tableStyleId>
              </a:tblPr>
              <a:tblGrid>
                <a:gridCol w="946185">
                  <a:extLst>
                    <a:ext uri="{9D8B030D-6E8A-4147-A177-3AD203B41FA5}">
                      <a16:colId xmlns:a16="http://schemas.microsoft.com/office/drawing/2014/main" val="20000"/>
                    </a:ext>
                  </a:extLst>
                </a:gridCol>
                <a:gridCol w="1221236">
                  <a:extLst>
                    <a:ext uri="{9D8B030D-6E8A-4147-A177-3AD203B41FA5}">
                      <a16:colId xmlns:a16="http://schemas.microsoft.com/office/drawing/2014/main" val="20001"/>
                    </a:ext>
                  </a:extLst>
                </a:gridCol>
                <a:gridCol w="1261579">
                  <a:extLst>
                    <a:ext uri="{9D8B030D-6E8A-4147-A177-3AD203B41FA5}">
                      <a16:colId xmlns:a16="http://schemas.microsoft.com/office/drawing/2014/main" val="20002"/>
                    </a:ext>
                  </a:extLst>
                </a:gridCol>
              </a:tblGrid>
              <a:tr h="582525">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ACH</a:t>
                      </a:r>
                      <a:r>
                        <a:rPr lang="en-US" sz="2000" u="none" strike="noStrike" baseline="0" dirty="0">
                          <a:effectLst/>
                        </a:rPr>
                        <a:t> Fee</a:t>
                      </a:r>
                      <a:endParaRPr lang="en-US" sz="20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91625">
                <a:tc>
                  <a:txBody>
                    <a:bodyPr/>
                    <a:lstStyle/>
                    <a:p>
                      <a:pPr algn="ctr" fontAlgn="b"/>
                      <a:r>
                        <a:rPr lang="en-US" sz="1800" b="0" i="0" u="none" strike="noStrike" dirty="0">
                          <a:solidFill>
                            <a:srgbClr val="000000"/>
                          </a:solidFill>
                          <a:effectLst/>
                          <a:latin typeface="Calibri"/>
                        </a:rPr>
                        <a:t>J2250</a:t>
                      </a: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1"/>
                  </a:ext>
                </a:extLst>
              </a:tr>
              <a:tr h="491625">
                <a:tc>
                  <a:txBody>
                    <a:bodyPr/>
                    <a:lstStyle/>
                    <a:p>
                      <a:pPr algn="ctr" fontAlgn="b"/>
                      <a:r>
                        <a:rPr lang="en-US" sz="1800" b="0" i="0" u="none" strike="noStrike" dirty="0">
                          <a:solidFill>
                            <a:srgbClr val="000000"/>
                          </a:solidFill>
                          <a:effectLst/>
                          <a:latin typeface="Calibri"/>
                        </a:rPr>
                        <a:t>J3010</a:t>
                      </a: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2"/>
                  </a:ext>
                </a:extLst>
              </a:tr>
              <a:tr h="491625">
                <a:tc>
                  <a:txBody>
                    <a:bodyPr/>
                    <a:lstStyle/>
                    <a:p>
                      <a:pPr algn="ctr" fontAlgn="b"/>
                      <a:r>
                        <a:rPr lang="en-US" sz="1800" b="0" i="0" u="none" strike="noStrike" dirty="0">
                          <a:solidFill>
                            <a:srgbClr val="000000"/>
                          </a:solidFill>
                          <a:effectLst/>
                          <a:latin typeface="Calibri"/>
                        </a:rPr>
                        <a:t>J7620</a:t>
                      </a:r>
                    </a:p>
                  </a:txBody>
                  <a:tcPr marL="9525" marR="9525" marT="9525" marB="0" anchor="b"/>
                </a:tc>
                <a:tc>
                  <a:txBody>
                    <a:bodyPr/>
                    <a:lstStyle/>
                    <a:p>
                      <a:pPr algn="ctr" fontAlgn="b"/>
                      <a:r>
                        <a:rPr lang="en-US" sz="1800" b="0" i="0" u="none" strike="noStrike" dirty="0">
                          <a:solidFill>
                            <a:srgbClr val="000000"/>
                          </a:solidFill>
                          <a:effectLst/>
                          <a:latin typeface="Calibri"/>
                        </a:rPr>
                        <a:t>M</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3"/>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5867400" cy="323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085" y="990600"/>
            <a:ext cx="2670067" cy="321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52400" y="2491269"/>
            <a:ext cx="8691652" cy="229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5922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48" y="228511"/>
            <a:ext cx="8844052" cy="1143000"/>
          </a:xfrm>
        </p:spPr>
        <p:txBody>
          <a:bodyPr>
            <a:normAutofit/>
          </a:bodyPr>
          <a:lstStyle/>
          <a:p>
            <a:r>
              <a:rPr lang="en-US" dirty="0"/>
              <a:t>ACH Outpatient facility example</a:t>
            </a:r>
          </a:p>
        </p:txBody>
      </p:sp>
      <p:sp>
        <p:nvSpPr>
          <p:cNvPr id="3" name="Content Placeholder 2"/>
          <p:cNvSpPr>
            <a:spLocks noGrp="1"/>
          </p:cNvSpPr>
          <p:nvPr>
            <p:ph idx="1"/>
          </p:nvPr>
        </p:nvSpPr>
        <p:spPr>
          <a:xfrm>
            <a:off x="457200" y="1371511"/>
            <a:ext cx="8229600" cy="5486489"/>
          </a:xfrm>
        </p:spPr>
        <p:txBody>
          <a:bodyPr>
            <a:normAutofit fontScale="92500" lnSpcReduction="10000"/>
          </a:bodyPr>
          <a:lstStyle/>
          <a:p>
            <a:pPr marL="571500" indent="-457200">
              <a:lnSpc>
                <a:spcPct val="80000"/>
              </a:lnSpc>
              <a:buFont typeface="Arial" panose="020B0604020202020204" pitchFamily="34" charset="0"/>
              <a:buChar char="•"/>
            </a:pPr>
            <a:r>
              <a:rPr lang="en-US" sz="3600" dirty="0"/>
              <a:t>Why isn’t the amount due for the surgical procedure capped at the amount of the operating room charges?</a:t>
            </a:r>
          </a:p>
          <a:p>
            <a:pPr marL="937260" lvl="1" indent="-457200">
              <a:lnSpc>
                <a:spcPct val="80000"/>
              </a:lnSpc>
              <a:buFont typeface="Arial" panose="020B0604020202020204" pitchFamily="34" charset="0"/>
              <a:buChar char="•"/>
            </a:pPr>
            <a:r>
              <a:rPr lang="en-US" sz="3600" dirty="0">
                <a:solidFill>
                  <a:srgbClr val="FF0000"/>
                </a:solidFill>
              </a:rPr>
              <a:t>Charges on the 360 revenue code line represent the charges for the operating room only and the operating room charges are only one component of the procedure. The charges for the procedure are actually spread over several lines, i.e. pharmacy, supplies, anesthesia, recovery room.</a:t>
            </a:r>
          </a:p>
          <a:p>
            <a:pPr marL="1211580" lvl="2" indent="-457200">
              <a:lnSpc>
                <a:spcPct val="80000"/>
              </a:lnSpc>
              <a:buFont typeface="Arial" panose="020B0604020202020204" pitchFamily="34" charset="0"/>
              <a:buChar char="•"/>
            </a:pPr>
            <a:r>
              <a:rPr lang="en-US" sz="3200" dirty="0"/>
              <a:t>The APC payment is for the whole procedure, not just the operating room costs.</a:t>
            </a:r>
            <a:endParaRPr lang="en-US" sz="2000" dirty="0"/>
          </a:p>
        </p:txBody>
      </p:sp>
    </p:spTree>
    <p:extLst>
      <p:ext uri="{BB962C8B-B14F-4D97-AF65-F5344CB8AC3E}">
        <p14:creationId xmlns:p14="http://schemas.microsoft.com/office/powerpoint/2010/main" val="7190912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582313" cy="609600"/>
          </a:xfrm>
        </p:spPr>
        <p:txBody>
          <a:bodyPr>
            <a:normAutofit fontScale="90000"/>
          </a:bodyPr>
          <a:lstStyle/>
          <a:p>
            <a:r>
              <a:rPr lang="en-US" dirty="0"/>
              <a:t>Audit considerations</a:t>
            </a:r>
          </a:p>
        </p:txBody>
      </p:sp>
      <p:sp>
        <p:nvSpPr>
          <p:cNvPr id="3" name="Content Placeholder 2"/>
          <p:cNvSpPr>
            <a:spLocks noGrp="1"/>
          </p:cNvSpPr>
          <p:nvPr>
            <p:ph idx="1"/>
          </p:nvPr>
        </p:nvSpPr>
        <p:spPr>
          <a:xfrm>
            <a:off x="304800" y="1752600"/>
            <a:ext cx="8534401" cy="4876800"/>
          </a:xfrm>
        </p:spPr>
        <p:txBody>
          <a:bodyPr>
            <a:noAutofit/>
          </a:bodyPr>
          <a:lstStyle/>
          <a:p>
            <a:pPr marL="685800" indent="-571500">
              <a:spcAft>
                <a:spcPts val="600"/>
              </a:spcAft>
              <a:buFont typeface="Arial" panose="020B0604020202020204" pitchFamily="34" charset="0"/>
              <a:buChar char="•"/>
            </a:pPr>
            <a:r>
              <a:rPr lang="en-US" sz="4000" dirty="0"/>
              <a:t>Penalties on an individual claims: §§ </a:t>
            </a:r>
            <a:r>
              <a:rPr lang="en-US" sz="3600" dirty="0"/>
              <a:t>205.4, 324.2, 360.1 </a:t>
            </a:r>
          </a:p>
          <a:p>
            <a:pPr marL="982980" lvl="1" indent="-571500">
              <a:spcAft>
                <a:spcPts val="600"/>
              </a:spcAft>
              <a:buFont typeface="Arial" panose="020B0604020202020204" pitchFamily="34" charset="0"/>
              <a:buChar char="•"/>
            </a:pPr>
            <a:r>
              <a:rPr lang="en-US" sz="3600" dirty="0"/>
              <a:t>Notice of non-payment via certified mail</a:t>
            </a:r>
          </a:p>
          <a:p>
            <a:pPr marL="982980" lvl="1" indent="-571500">
              <a:spcAft>
                <a:spcPts val="600"/>
              </a:spcAft>
              <a:buFont typeface="Arial" panose="020B0604020202020204" pitchFamily="34" charset="0"/>
              <a:buChar char="•"/>
            </a:pPr>
            <a:r>
              <a:rPr lang="en-US" sz="3600" dirty="0"/>
              <a:t>Orders and Decisions</a:t>
            </a:r>
          </a:p>
          <a:p>
            <a:pPr marL="982980" lvl="1" indent="-571500">
              <a:spcAft>
                <a:spcPts val="600"/>
              </a:spcAft>
              <a:buFont typeface="Arial" panose="020B0604020202020204" pitchFamily="34" charset="0"/>
              <a:buChar char="•"/>
            </a:pPr>
            <a:r>
              <a:rPr lang="en-US" sz="3600" dirty="0"/>
              <a:t>Form Filing, e.g. Not filing the required NOC</a:t>
            </a:r>
          </a:p>
        </p:txBody>
      </p:sp>
    </p:spTree>
    <p:extLst>
      <p:ext uri="{BB962C8B-B14F-4D97-AF65-F5344CB8AC3E}">
        <p14:creationId xmlns:p14="http://schemas.microsoft.com/office/powerpoint/2010/main" val="10959330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25113" cy="924475"/>
          </a:xfrm>
        </p:spPr>
        <p:txBody>
          <a:bodyPr>
            <a:normAutofit/>
          </a:bodyPr>
          <a:lstStyle/>
          <a:p>
            <a:r>
              <a:rPr lang="en-US" sz="4400" dirty="0"/>
              <a:t>39-A M.R.S.A. § 205(4)</a:t>
            </a:r>
            <a:endParaRPr lang="en-US" dirty="0"/>
          </a:p>
        </p:txBody>
      </p:sp>
      <p:sp>
        <p:nvSpPr>
          <p:cNvPr id="3" name="Content Placeholder 2"/>
          <p:cNvSpPr>
            <a:spLocks noGrp="1"/>
          </p:cNvSpPr>
          <p:nvPr>
            <p:ph idx="1"/>
          </p:nvPr>
        </p:nvSpPr>
        <p:spPr>
          <a:xfrm>
            <a:off x="228600" y="1610275"/>
            <a:ext cx="8763000" cy="5247725"/>
          </a:xfrm>
        </p:spPr>
        <p:txBody>
          <a:bodyPr>
            <a:normAutofit fontScale="92500" lnSpcReduction="10000"/>
          </a:bodyPr>
          <a:lstStyle/>
          <a:p>
            <a:pPr marL="571500" indent="-457200">
              <a:lnSpc>
                <a:spcPct val="90000"/>
              </a:lnSpc>
              <a:buFont typeface="Arial" panose="020B0604020202020204" pitchFamily="34" charset="0"/>
              <a:buChar char="•"/>
            </a:pPr>
            <a:r>
              <a:rPr lang="en-US" sz="3300" dirty="0"/>
              <a:t>When there is no ongoing dispute, if bills for medical or health care services are not paid within 30 days after the carrier has received notice of nonpayment by certified mail from the provider … or, if the bill was paid by the employee, from the employee …, $50 or the amount of the bill due, whichever is less, must be added and paid to the provider of the medical or health care services or, if the bill was paid by the employee, to the employee …for each day over 30 days in which the bills for medical or health care services are not paid. </a:t>
            </a:r>
          </a:p>
          <a:p>
            <a:pPr marL="845820" lvl="2" indent="-457200">
              <a:lnSpc>
                <a:spcPct val="90000"/>
              </a:lnSpc>
              <a:buClr>
                <a:schemeClr val="accent3"/>
              </a:buClr>
              <a:buSzPct val="95000"/>
              <a:buFont typeface="Arial" panose="020B0604020202020204" pitchFamily="34" charset="0"/>
              <a:buChar char="•"/>
            </a:pPr>
            <a:r>
              <a:rPr lang="en-US" sz="3000" dirty="0"/>
              <a:t>Not more than $1,500 in total may be added. </a:t>
            </a:r>
          </a:p>
        </p:txBody>
      </p:sp>
    </p:spTree>
    <p:extLst>
      <p:ext uri="{BB962C8B-B14F-4D97-AF65-F5344CB8AC3E}">
        <p14:creationId xmlns:p14="http://schemas.microsoft.com/office/powerpoint/2010/main" val="40265290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582313" cy="609600"/>
          </a:xfrm>
        </p:spPr>
        <p:txBody>
          <a:bodyPr>
            <a:normAutofit fontScale="90000"/>
          </a:bodyPr>
          <a:lstStyle/>
          <a:p>
            <a:r>
              <a:rPr lang="en-US" sz="4000" dirty="0"/>
              <a:t>§ 324 Order or decision</a:t>
            </a:r>
            <a:endParaRPr lang="en-US" dirty="0"/>
          </a:p>
        </p:txBody>
      </p:sp>
      <p:sp>
        <p:nvSpPr>
          <p:cNvPr id="3" name="Content Placeholder 2"/>
          <p:cNvSpPr>
            <a:spLocks noGrp="1"/>
          </p:cNvSpPr>
          <p:nvPr>
            <p:ph idx="1"/>
          </p:nvPr>
        </p:nvSpPr>
        <p:spPr>
          <a:xfrm>
            <a:off x="457200" y="1676400"/>
            <a:ext cx="8458200" cy="4800600"/>
          </a:xfrm>
        </p:spPr>
        <p:txBody>
          <a:bodyPr>
            <a:noAutofit/>
          </a:bodyPr>
          <a:lstStyle/>
          <a:p>
            <a:pPr marL="571500" indent="-457200">
              <a:buFont typeface="Arial" panose="020B0604020202020204" pitchFamily="34" charset="0"/>
              <a:buChar char="•"/>
            </a:pPr>
            <a:r>
              <a:rPr lang="en-US" sz="3300" dirty="0"/>
              <a:t>The employer or insurance carrier shall </a:t>
            </a:r>
            <a:r>
              <a:rPr lang="en-US" sz="3300" dirty="0">
                <a:solidFill>
                  <a:srgbClr val="FF0000"/>
                </a:solidFill>
              </a:rPr>
              <a:t>make payments within 10 days</a:t>
            </a:r>
            <a:r>
              <a:rPr lang="en-US" sz="3300" b="1" dirty="0">
                <a:solidFill>
                  <a:srgbClr val="FF0000"/>
                </a:solidFill>
              </a:rPr>
              <a:t> </a:t>
            </a:r>
            <a:r>
              <a:rPr lang="en-US" sz="3300" dirty="0"/>
              <a:t>after the receipt of notice of an approved agreement or within 10 days after any order or decision of the board.</a:t>
            </a:r>
          </a:p>
          <a:p>
            <a:pPr marL="937260" lvl="1" indent="-457200">
              <a:buFont typeface="Arial" panose="020B0604020202020204" pitchFamily="34" charset="0"/>
              <a:buChar char="•"/>
            </a:pPr>
            <a:r>
              <a:rPr lang="en-US" sz="3100" dirty="0"/>
              <a:t>The board may assess against the employer or insurance carrier a fine of </a:t>
            </a:r>
            <a:r>
              <a:rPr lang="en-US" sz="3100" dirty="0">
                <a:solidFill>
                  <a:srgbClr val="FF0000"/>
                </a:solidFill>
              </a:rPr>
              <a:t>up to $200 for each day of noncompliance.</a:t>
            </a:r>
          </a:p>
        </p:txBody>
      </p:sp>
    </p:spTree>
    <p:extLst>
      <p:ext uri="{BB962C8B-B14F-4D97-AF65-F5344CB8AC3E}">
        <p14:creationId xmlns:p14="http://schemas.microsoft.com/office/powerpoint/2010/main" val="32634844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915400" cy="609600"/>
          </a:xfrm>
        </p:spPr>
        <p:txBody>
          <a:bodyPr>
            <a:noAutofit/>
          </a:bodyPr>
          <a:lstStyle/>
          <a:p>
            <a:pPr>
              <a:spcAft>
                <a:spcPts val="600"/>
              </a:spcAft>
            </a:pPr>
            <a:r>
              <a:rPr lang="en-US" sz="3600" dirty="0"/>
              <a:t>39-A M.R.S.A. § 222 and BOI Rules Chapter 530</a:t>
            </a:r>
          </a:p>
        </p:txBody>
      </p:sp>
      <p:sp>
        <p:nvSpPr>
          <p:cNvPr id="3" name="Content Placeholder 2"/>
          <p:cNvSpPr>
            <a:spLocks noGrp="1"/>
          </p:cNvSpPr>
          <p:nvPr>
            <p:ph idx="1"/>
          </p:nvPr>
        </p:nvSpPr>
        <p:spPr>
          <a:xfrm>
            <a:off x="152400" y="1600200"/>
            <a:ext cx="8610600" cy="5029200"/>
          </a:xfrm>
        </p:spPr>
        <p:txBody>
          <a:bodyPr>
            <a:noAutofit/>
          </a:bodyPr>
          <a:lstStyle/>
          <a:p>
            <a:pPr marL="571500" indent="-457200">
              <a:spcAft>
                <a:spcPts val="600"/>
              </a:spcAft>
              <a:buFont typeface="Arial" panose="020B0604020202020204" pitchFamily="34" charset="0"/>
              <a:buChar char="•"/>
            </a:pPr>
            <a:r>
              <a:rPr lang="en-US" sz="3200" dirty="0">
                <a:solidFill>
                  <a:srgbClr val="FF0000"/>
                </a:solidFill>
              </a:rPr>
              <a:t>Notice of offset/lien</a:t>
            </a:r>
            <a:r>
              <a:rPr lang="en-US" sz="3200" dirty="0"/>
              <a:t> </a:t>
            </a:r>
            <a:r>
              <a:rPr lang="en-US" sz="2800" dirty="0"/>
              <a:t>is in effect.  Note: </a:t>
            </a:r>
            <a:r>
              <a:rPr lang="en-US" sz="2800" dirty="0" err="1"/>
              <a:t>MaineCare</a:t>
            </a:r>
            <a:r>
              <a:rPr lang="en-US" sz="2800" dirty="0"/>
              <a:t> and VA have automatic liens in effect for 100% of their “expenses”.</a:t>
            </a:r>
          </a:p>
          <a:p>
            <a:pPr marL="976122" lvl="1" indent="-514350">
              <a:spcAft>
                <a:spcPts val="600"/>
              </a:spcAft>
              <a:buFont typeface="Arial" panose="020B0604020202020204" pitchFamily="34" charset="0"/>
              <a:buChar char="•"/>
            </a:pPr>
            <a:r>
              <a:rPr lang="en-US" dirty="0">
                <a:solidFill>
                  <a:srgbClr val="FF0000"/>
                </a:solidFill>
              </a:rPr>
              <a:t>Satisfy the amount of the lien.</a:t>
            </a:r>
          </a:p>
          <a:p>
            <a:pPr marL="976122" lvl="1" indent="-514350">
              <a:spcAft>
                <a:spcPts val="600"/>
              </a:spcAft>
              <a:buFont typeface="Arial" panose="020B0604020202020204" pitchFamily="34" charset="0"/>
              <a:buChar char="•"/>
            </a:pPr>
            <a:r>
              <a:rPr lang="en-US" dirty="0">
                <a:solidFill>
                  <a:srgbClr val="FF0000"/>
                </a:solidFill>
              </a:rPr>
              <a:t>If additional amounts are due </a:t>
            </a:r>
            <a:r>
              <a:rPr lang="en-US" dirty="0"/>
              <a:t>(because the maximum allowable payment under the workers’ compensation medical fee schedule is greater than the health plan reimbursement), </a:t>
            </a:r>
            <a:r>
              <a:rPr lang="en-US" dirty="0">
                <a:solidFill>
                  <a:srgbClr val="FF0000"/>
                </a:solidFill>
              </a:rPr>
              <a:t>these amounts must be paid directly to the health care providers</a:t>
            </a:r>
            <a:r>
              <a:rPr lang="en-US" dirty="0"/>
              <a:t> in accordance with Chapter 5 of the Board’s Rules and Regulations. </a:t>
            </a:r>
          </a:p>
        </p:txBody>
      </p:sp>
    </p:spTree>
    <p:extLst>
      <p:ext uri="{BB962C8B-B14F-4D97-AF65-F5344CB8AC3E}">
        <p14:creationId xmlns:p14="http://schemas.microsoft.com/office/powerpoint/2010/main" val="2583318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1" cy="4495800"/>
          </a:xfrm>
        </p:spPr>
        <p:txBody>
          <a:bodyPr>
            <a:noAutofit/>
          </a:bodyPr>
          <a:lstStyle/>
          <a:p>
            <a:pPr marL="685800" indent="-571500">
              <a:spcAft>
                <a:spcPts val="600"/>
              </a:spcAft>
              <a:buFont typeface="Arial" panose="020B0604020202020204" pitchFamily="34" charset="0"/>
              <a:buChar char="•"/>
            </a:pPr>
            <a:r>
              <a:rPr lang="en-US" sz="4000" dirty="0">
                <a:solidFill>
                  <a:srgbClr val="FF0000"/>
                </a:solidFill>
              </a:rPr>
              <a:t>No notice of offset/lien </a:t>
            </a:r>
            <a:r>
              <a:rPr lang="en-US" sz="4000" dirty="0"/>
              <a:t>is in effect.</a:t>
            </a:r>
          </a:p>
          <a:p>
            <a:pPr lvl="1">
              <a:spcAft>
                <a:spcPts val="600"/>
              </a:spcAft>
              <a:buFont typeface="Arial" panose="020B0604020202020204" pitchFamily="34" charset="0"/>
              <a:buChar char="•"/>
            </a:pPr>
            <a:r>
              <a:rPr lang="en-US" sz="3800" dirty="0">
                <a:solidFill>
                  <a:srgbClr val="FF0000"/>
                </a:solidFill>
              </a:rPr>
              <a:t>Pay the health care providers directly</a:t>
            </a:r>
            <a:r>
              <a:rPr lang="en-US" sz="3800" dirty="0"/>
              <a:t> in accordance with Chapter 5 of the Board’s Rules and Regulations.</a:t>
            </a:r>
          </a:p>
        </p:txBody>
      </p:sp>
      <p:sp>
        <p:nvSpPr>
          <p:cNvPr id="5" name="Title 1"/>
          <p:cNvSpPr>
            <a:spLocks noGrp="1"/>
          </p:cNvSpPr>
          <p:nvPr>
            <p:ph type="title"/>
          </p:nvPr>
        </p:nvSpPr>
        <p:spPr>
          <a:xfrm>
            <a:off x="228600" y="704088"/>
            <a:ext cx="8763000" cy="896112"/>
          </a:xfrm>
        </p:spPr>
        <p:txBody>
          <a:bodyPr>
            <a:noAutofit/>
          </a:bodyPr>
          <a:lstStyle/>
          <a:p>
            <a:pPr>
              <a:spcAft>
                <a:spcPts val="600"/>
              </a:spcAft>
            </a:pPr>
            <a:r>
              <a:rPr lang="en-US" sz="3600" dirty="0"/>
              <a:t>39-A M.R.S.A. § 222 and BOI Rules Chapter 530</a:t>
            </a:r>
          </a:p>
        </p:txBody>
      </p:sp>
    </p:spTree>
    <p:extLst>
      <p:ext uri="{BB962C8B-B14F-4D97-AF65-F5344CB8AC3E}">
        <p14:creationId xmlns:p14="http://schemas.microsoft.com/office/powerpoint/2010/main" val="36911639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582313" cy="609600"/>
          </a:xfrm>
        </p:spPr>
        <p:txBody>
          <a:bodyPr>
            <a:normAutofit fontScale="90000"/>
          </a:bodyPr>
          <a:lstStyle/>
          <a:p>
            <a:r>
              <a:rPr lang="en-US" sz="4000" dirty="0"/>
              <a:t>§360. PENALTIES</a:t>
            </a:r>
          </a:p>
        </p:txBody>
      </p:sp>
      <p:sp>
        <p:nvSpPr>
          <p:cNvPr id="3" name="Content Placeholder 2"/>
          <p:cNvSpPr>
            <a:spLocks noGrp="1"/>
          </p:cNvSpPr>
          <p:nvPr>
            <p:ph idx="1"/>
          </p:nvPr>
        </p:nvSpPr>
        <p:spPr>
          <a:xfrm>
            <a:off x="685800" y="1371600"/>
            <a:ext cx="8001000" cy="5029200"/>
          </a:xfrm>
        </p:spPr>
        <p:txBody>
          <a:bodyPr>
            <a:noAutofit/>
          </a:bodyPr>
          <a:lstStyle/>
          <a:p>
            <a:pPr marL="571500" indent="-457200"/>
            <a:r>
              <a:rPr lang="en-US" sz="3200" dirty="0"/>
              <a:t>The board may assess a </a:t>
            </a:r>
            <a:r>
              <a:rPr lang="en-US" sz="3200" dirty="0">
                <a:solidFill>
                  <a:srgbClr val="FF0000"/>
                </a:solidFill>
              </a:rPr>
              <a:t>civil penalty not to exceed $100 for each violation </a:t>
            </a:r>
            <a:r>
              <a:rPr lang="en-US" sz="3200" dirty="0"/>
              <a:t>on any person:</a:t>
            </a:r>
          </a:p>
          <a:p>
            <a:pPr marL="868680" lvl="1" indent="-457200"/>
            <a:r>
              <a:rPr lang="en-US" sz="3200" dirty="0"/>
              <a:t>A. Who fails to file or complete any report or form required </a:t>
            </a:r>
          </a:p>
          <a:p>
            <a:pPr marL="868680" lvl="1" indent="-457200"/>
            <a:r>
              <a:rPr lang="en-US" sz="3200" dirty="0"/>
              <a:t>B. Who fails to file or complete such a report or form within the specified time limits</a:t>
            </a:r>
          </a:p>
          <a:p>
            <a:pPr marL="868680" lvl="1" indent="-457200"/>
            <a:r>
              <a:rPr lang="en-US" sz="3200" dirty="0"/>
              <a:t>	</a:t>
            </a:r>
            <a:r>
              <a:rPr lang="en-US" sz="3200" dirty="0">
                <a:solidFill>
                  <a:srgbClr val="FF0000"/>
                </a:solidFill>
              </a:rPr>
              <a:t>Would apply to the NOC form.</a:t>
            </a:r>
          </a:p>
        </p:txBody>
      </p:sp>
    </p:spTree>
    <p:extLst>
      <p:ext uri="{BB962C8B-B14F-4D97-AF65-F5344CB8AC3E}">
        <p14:creationId xmlns:p14="http://schemas.microsoft.com/office/powerpoint/2010/main" val="359337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78" y="762000"/>
            <a:ext cx="8229600" cy="819912"/>
          </a:xfrm>
        </p:spPr>
        <p:txBody>
          <a:bodyPr>
            <a:normAutofit/>
          </a:bodyPr>
          <a:lstStyle/>
          <a:p>
            <a:r>
              <a:rPr lang="en-US" dirty="0" err="1"/>
              <a:t>Uncoded</a:t>
            </a:r>
            <a:r>
              <a:rPr lang="en-US" dirty="0"/>
              <a:t> bill?</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4586" y="1752600"/>
            <a:ext cx="8229600" cy="145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389467" y="3276600"/>
            <a:ext cx="8602133" cy="317658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3200" dirty="0"/>
              <a:t>The charges for copies of the medical records and for the completion of the M-1 form do not have revenue codes or descriptions associated with them</a:t>
            </a:r>
            <a:r>
              <a:rPr lang="en-US" sz="2800" dirty="0"/>
              <a:t>.</a:t>
            </a:r>
          </a:p>
          <a:p>
            <a:pPr lvl="1"/>
            <a:r>
              <a:rPr lang="en-US" sz="2800" dirty="0"/>
              <a:t>Should this bill be returned to the provider as an </a:t>
            </a:r>
            <a:r>
              <a:rPr lang="en-US" sz="2800" dirty="0" err="1"/>
              <a:t>uncoded</a:t>
            </a:r>
            <a:r>
              <a:rPr lang="en-US" sz="2800" dirty="0"/>
              <a:t> bill?</a:t>
            </a:r>
            <a:endParaRPr lang="en-US" dirty="0"/>
          </a:p>
        </p:txBody>
      </p:sp>
      <p:sp>
        <p:nvSpPr>
          <p:cNvPr id="3" name="Rectangle 2"/>
          <p:cNvSpPr/>
          <p:nvPr/>
        </p:nvSpPr>
        <p:spPr>
          <a:xfrm>
            <a:off x="389467" y="2667000"/>
            <a:ext cx="8297333"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7563602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582313" cy="609600"/>
          </a:xfrm>
        </p:spPr>
        <p:txBody>
          <a:bodyPr>
            <a:normAutofit fontScale="90000"/>
          </a:bodyPr>
          <a:lstStyle/>
          <a:p>
            <a:r>
              <a:rPr lang="en-US" dirty="0"/>
              <a:t>Audit considerations</a:t>
            </a:r>
          </a:p>
        </p:txBody>
      </p:sp>
      <p:sp>
        <p:nvSpPr>
          <p:cNvPr id="3" name="Content Placeholder 2"/>
          <p:cNvSpPr>
            <a:spLocks noGrp="1"/>
          </p:cNvSpPr>
          <p:nvPr>
            <p:ph idx="1"/>
          </p:nvPr>
        </p:nvSpPr>
        <p:spPr>
          <a:xfrm>
            <a:off x="381000" y="1371600"/>
            <a:ext cx="8534401" cy="5257800"/>
          </a:xfrm>
        </p:spPr>
        <p:txBody>
          <a:bodyPr>
            <a:noAutofit/>
          </a:bodyPr>
          <a:lstStyle/>
          <a:p>
            <a:pPr marL="685800" indent="-571500">
              <a:spcAft>
                <a:spcPts val="600"/>
              </a:spcAft>
              <a:buFont typeface="Arial" panose="020B0604020202020204" pitchFamily="34" charset="0"/>
              <a:buChar char="•"/>
            </a:pPr>
            <a:r>
              <a:rPr lang="en-US" sz="4400" dirty="0"/>
              <a:t>Pattern of questionable claims-handling techniques:</a:t>
            </a:r>
          </a:p>
          <a:p>
            <a:pPr lvl="1">
              <a:spcAft>
                <a:spcPts val="600"/>
              </a:spcAft>
              <a:buFont typeface="Arial" panose="020B0604020202020204" pitchFamily="34" charset="0"/>
              <a:buChar char="•"/>
            </a:pPr>
            <a:r>
              <a:rPr lang="en-US" sz="3800" dirty="0"/>
              <a:t>Form filing</a:t>
            </a:r>
          </a:p>
          <a:p>
            <a:pPr lvl="1">
              <a:spcAft>
                <a:spcPts val="600"/>
              </a:spcAft>
              <a:buFont typeface="Arial" panose="020B0604020202020204" pitchFamily="34" charset="0"/>
              <a:buChar char="•"/>
            </a:pPr>
            <a:r>
              <a:rPr lang="en-US" sz="3800" dirty="0"/>
              <a:t>Timeliness of payments</a:t>
            </a:r>
          </a:p>
          <a:p>
            <a:pPr lvl="1">
              <a:spcAft>
                <a:spcPts val="600"/>
              </a:spcAft>
              <a:buFont typeface="Arial" panose="020B0604020202020204" pitchFamily="34" charset="0"/>
              <a:buChar char="•"/>
            </a:pPr>
            <a:r>
              <a:rPr lang="en-US" sz="3800" dirty="0"/>
              <a:t>Accuracy of payments</a:t>
            </a:r>
          </a:p>
          <a:p>
            <a:pPr lvl="1">
              <a:spcAft>
                <a:spcPts val="600"/>
              </a:spcAft>
              <a:buFont typeface="Arial" panose="020B0604020202020204" pitchFamily="34" charset="0"/>
              <a:buChar char="•"/>
            </a:pPr>
            <a:r>
              <a:rPr lang="en-US" sz="3800" dirty="0"/>
              <a:t>Other significant issues</a:t>
            </a:r>
          </a:p>
        </p:txBody>
      </p:sp>
    </p:spTree>
    <p:extLst>
      <p:ext uri="{BB962C8B-B14F-4D97-AF65-F5344CB8AC3E}">
        <p14:creationId xmlns:p14="http://schemas.microsoft.com/office/powerpoint/2010/main" val="37010793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582313" cy="609600"/>
          </a:xfrm>
        </p:spPr>
        <p:txBody>
          <a:bodyPr>
            <a:normAutofit fontScale="90000"/>
          </a:bodyPr>
          <a:lstStyle/>
          <a:p>
            <a:r>
              <a:rPr lang="en-US" dirty="0"/>
              <a:t>Audit considerations</a:t>
            </a:r>
          </a:p>
        </p:txBody>
      </p:sp>
      <p:sp>
        <p:nvSpPr>
          <p:cNvPr id="3" name="Content Placeholder 2"/>
          <p:cNvSpPr>
            <a:spLocks noGrp="1"/>
          </p:cNvSpPr>
          <p:nvPr>
            <p:ph idx="1"/>
          </p:nvPr>
        </p:nvSpPr>
        <p:spPr>
          <a:xfrm>
            <a:off x="381000" y="1600200"/>
            <a:ext cx="8534401" cy="5029200"/>
          </a:xfrm>
        </p:spPr>
        <p:txBody>
          <a:bodyPr>
            <a:noAutofit/>
          </a:bodyPr>
          <a:lstStyle/>
          <a:p>
            <a:pPr marL="685800" indent="-571500">
              <a:spcAft>
                <a:spcPts val="600"/>
              </a:spcAft>
              <a:buFont typeface="Arial" panose="020B0604020202020204" pitchFamily="34" charset="0"/>
              <a:buChar char="•"/>
            </a:pPr>
            <a:r>
              <a:rPr lang="en-US" sz="4400" dirty="0"/>
              <a:t>Repeated unreasonably contested claims:</a:t>
            </a:r>
          </a:p>
          <a:p>
            <a:pPr lvl="1">
              <a:spcAft>
                <a:spcPts val="600"/>
              </a:spcAft>
              <a:buFont typeface="Arial" panose="020B0604020202020204" pitchFamily="34" charset="0"/>
              <a:buChar char="•"/>
            </a:pPr>
            <a:r>
              <a:rPr lang="en-US" sz="3800" dirty="0"/>
              <a:t>No articulable basis for contesting the claim</a:t>
            </a:r>
          </a:p>
          <a:p>
            <a:pPr lvl="1">
              <a:spcAft>
                <a:spcPts val="600"/>
              </a:spcAft>
              <a:buFont typeface="Arial" panose="020B0604020202020204" pitchFamily="34" charset="0"/>
              <a:buChar char="•"/>
            </a:pPr>
            <a:r>
              <a:rPr lang="en-US" sz="3800" dirty="0"/>
              <a:t>The claim is contested upon a basis that is contrary to law or rule</a:t>
            </a:r>
          </a:p>
          <a:p>
            <a:pPr lvl="1">
              <a:spcAft>
                <a:spcPts val="600"/>
              </a:spcAft>
            </a:pPr>
            <a:endParaRPr lang="en-US" sz="4000" dirty="0"/>
          </a:p>
          <a:p>
            <a:pPr lvl="1">
              <a:spcAft>
                <a:spcPts val="600"/>
              </a:spcAft>
            </a:pPr>
            <a:endParaRPr lang="en-US" sz="4000" dirty="0"/>
          </a:p>
          <a:p>
            <a:pPr lvl="1">
              <a:spcAft>
                <a:spcPts val="600"/>
              </a:spcAft>
            </a:pPr>
            <a:endParaRPr lang="en-US" sz="4000" dirty="0"/>
          </a:p>
        </p:txBody>
      </p:sp>
    </p:spTree>
    <p:extLst>
      <p:ext uri="{BB962C8B-B14F-4D97-AF65-F5344CB8AC3E}">
        <p14:creationId xmlns:p14="http://schemas.microsoft.com/office/powerpoint/2010/main" val="23271916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582313" cy="609600"/>
          </a:xfrm>
        </p:spPr>
        <p:txBody>
          <a:bodyPr>
            <a:normAutofit fontScale="90000"/>
          </a:bodyPr>
          <a:lstStyle/>
          <a:p>
            <a:r>
              <a:rPr lang="en-US" dirty="0"/>
              <a:t>Audit considerations</a:t>
            </a:r>
          </a:p>
        </p:txBody>
      </p:sp>
      <p:sp>
        <p:nvSpPr>
          <p:cNvPr id="3" name="Content Placeholder 2"/>
          <p:cNvSpPr>
            <a:spLocks noGrp="1"/>
          </p:cNvSpPr>
          <p:nvPr>
            <p:ph idx="1"/>
          </p:nvPr>
        </p:nvSpPr>
        <p:spPr>
          <a:xfrm>
            <a:off x="304800" y="1524000"/>
            <a:ext cx="8534401" cy="4572000"/>
          </a:xfrm>
        </p:spPr>
        <p:txBody>
          <a:bodyPr>
            <a:noAutofit/>
          </a:bodyPr>
          <a:lstStyle/>
          <a:p>
            <a:pPr marL="685800" indent="-571500">
              <a:spcAft>
                <a:spcPts val="600"/>
              </a:spcAft>
              <a:buFont typeface="Arial" panose="020B0604020202020204" pitchFamily="34" charset="0"/>
              <a:buChar char="•"/>
            </a:pPr>
            <a:r>
              <a:rPr lang="en-US" sz="4400" dirty="0"/>
              <a:t>Other significant issues</a:t>
            </a:r>
          </a:p>
          <a:p>
            <a:pPr lvl="1">
              <a:spcAft>
                <a:spcPts val="600"/>
              </a:spcAft>
              <a:buFont typeface="Arial" panose="020B0604020202020204" pitchFamily="34" charset="0"/>
              <a:buChar char="•"/>
            </a:pPr>
            <a:r>
              <a:rPr lang="en-US" sz="3800" dirty="0"/>
              <a:t>Utilization review</a:t>
            </a:r>
          </a:p>
          <a:p>
            <a:pPr lvl="1">
              <a:spcAft>
                <a:spcPts val="600"/>
              </a:spcAft>
              <a:buFont typeface="Arial" panose="020B0604020202020204" pitchFamily="34" charset="0"/>
              <a:buChar char="•"/>
            </a:pPr>
            <a:r>
              <a:rPr lang="en-US" sz="3800" dirty="0"/>
              <a:t>WCB-11</a:t>
            </a:r>
          </a:p>
          <a:p>
            <a:pPr lvl="1">
              <a:spcAft>
                <a:spcPts val="600"/>
              </a:spcAft>
              <a:buFont typeface="Arial" panose="020B0604020202020204" pitchFamily="34" charset="0"/>
              <a:buChar char="•"/>
            </a:pPr>
            <a:r>
              <a:rPr lang="en-US" sz="3800" dirty="0"/>
              <a:t>Recovery of overpayments</a:t>
            </a:r>
          </a:p>
          <a:p>
            <a:pPr lvl="1">
              <a:spcAft>
                <a:spcPts val="600"/>
              </a:spcAft>
              <a:buFont typeface="Arial" panose="020B0604020202020204" pitchFamily="34" charset="0"/>
              <a:buChar char="•"/>
            </a:pPr>
            <a:r>
              <a:rPr lang="en-US" sz="3800" dirty="0"/>
              <a:t>Record retention</a:t>
            </a:r>
          </a:p>
          <a:p>
            <a:pPr lvl="1">
              <a:spcAft>
                <a:spcPts val="600"/>
              </a:spcAft>
              <a:buFont typeface="Arial" panose="020B0604020202020204" pitchFamily="34" charset="0"/>
              <a:buChar char="•"/>
            </a:pPr>
            <a:r>
              <a:rPr lang="en-US" sz="3800" dirty="0"/>
              <a:t>Unclaimed property</a:t>
            </a:r>
          </a:p>
          <a:p>
            <a:pPr lvl="1">
              <a:spcAft>
                <a:spcPts val="600"/>
              </a:spcAft>
            </a:pPr>
            <a:endParaRPr lang="en-US" sz="4000" dirty="0"/>
          </a:p>
          <a:p>
            <a:pPr lvl="1">
              <a:spcAft>
                <a:spcPts val="600"/>
              </a:spcAft>
            </a:pPr>
            <a:endParaRPr lang="en-US" sz="4000" dirty="0"/>
          </a:p>
          <a:p>
            <a:pPr lvl="1">
              <a:spcAft>
                <a:spcPts val="600"/>
              </a:spcAft>
            </a:pPr>
            <a:endParaRPr lang="en-US" sz="4000" dirty="0"/>
          </a:p>
          <a:p>
            <a:pPr lvl="1">
              <a:spcAft>
                <a:spcPts val="600"/>
              </a:spcAft>
            </a:pPr>
            <a:endParaRPr lang="en-US" sz="4000" dirty="0"/>
          </a:p>
        </p:txBody>
      </p:sp>
    </p:spTree>
    <p:extLst>
      <p:ext uri="{BB962C8B-B14F-4D97-AF65-F5344CB8AC3E}">
        <p14:creationId xmlns:p14="http://schemas.microsoft.com/office/powerpoint/2010/main" val="3344047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582313" cy="609600"/>
          </a:xfrm>
        </p:spPr>
        <p:txBody>
          <a:bodyPr>
            <a:normAutofit fontScale="90000"/>
          </a:bodyPr>
          <a:lstStyle/>
          <a:p>
            <a:r>
              <a:rPr lang="en-US" dirty="0"/>
              <a:t>Utilization review</a:t>
            </a:r>
          </a:p>
        </p:txBody>
      </p:sp>
      <p:sp>
        <p:nvSpPr>
          <p:cNvPr id="3" name="Content Placeholder 2"/>
          <p:cNvSpPr>
            <a:spLocks noGrp="1"/>
          </p:cNvSpPr>
          <p:nvPr>
            <p:ph idx="1"/>
          </p:nvPr>
        </p:nvSpPr>
        <p:spPr>
          <a:xfrm>
            <a:off x="533400" y="1447800"/>
            <a:ext cx="8229600" cy="4876800"/>
          </a:xfrm>
        </p:spPr>
        <p:txBody>
          <a:bodyPr>
            <a:noAutofit/>
          </a:bodyPr>
          <a:lstStyle/>
          <a:p>
            <a:pPr marL="685800" indent="-571500">
              <a:buFont typeface="Arial" panose="020B0604020202020204" pitchFamily="34" charset="0"/>
              <a:buChar char="•"/>
            </a:pPr>
            <a:r>
              <a:rPr lang="en-US" sz="3600" dirty="0"/>
              <a:t>Utilization review must be performed pursuant to a system established by the board.</a:t>
            </a:r>
          </a:p>
          <a:p>
            <a:pPr marL="868680" lvl="1" indent="-457200">
              <a:buFont typeface="Arial" panose="020B0604020202020204" pitchFamily="34" charset="0"/>
              <a:buChar char="•"/>
            </a:pPr>
            <a:r>
              <a:rPr lang="en-US" sz="3200" dirty="0">
                <a:solidFill>
                  <a:srgbClr val="FF0000"/>
                </a:solidFill>
              </a:rPr>
              <a:t>The Board currently has no approved treatment guidelines.</a:t>
            </a:r>
          </a:p>
          <a:p>
            <a:pPr marL="868680" lvl="1" indent="-457200">
              <a:buFont typeface="Arial" panose="020B0604020202020204" pitchFamily="34" charset="0"/>
              <a:buChar char="•"/>
            </a:pPr>
            <a:r>
              <a:rPr lang="en-US" sz="3200" dirty="0"/>
              <a:t>The Board has not adopted any national guidelines such as ODG or </a:t>
            </a:r>
            <a:r>
              <a:rPr lang="en-US" sz="3600" dirty="0"/>
              <a:t>ACOEM.</a:t>
            </a:r>
            <a:endParaRPr lang="en-US" sz="3200" dirty="0"/>
          </a:p>
        </p:txBody>
      </p:sp>
    </p:spTree>
    <p:extLst>
      <p:ext uri="{BB962C8B-B14F-4D97-AF65-F5344CB8AC3E}">
        <p14:creationId xmlns:p14="http://schemas.microsoft.com/office/powerpoint/2010/main" val="20772298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10600" cy="914399"/>
          </a:xfrm>
        </p:spPr>
        <p:txBody>
          <a:bodyPr>
            <a:normAutofit fontScale="90000"/>
          </a:bodyPr>
          <a:lstStyle/>
          <a:p>
            <a:r>
              <a:rPr lang="en-US" dirty="0"/>
              <a:t>WCB-11 Statement of Compensation</a:t>
            </a:r>
          </a:p>
        </p:txBody>
      </p:sp>
      <p:sp>
        <p:nvSpPr>
          <p:cNvPr id="3" name="Content Placeholder 2"/>
          <p:cNvSpPr>
            <a:spLocks noGrp="1"/>
          </p:cNvSpPr>
          <p:nvPr>
            <p:ph idx="1"/>
          </p:nvPr>
        </p:nvSpPr>
        <p:spPr>
          <a:xfrm>
            <a:off x="304800" y="1600200"/>
            <a:ext cx="8534401" cy="4495800"/>
          </a:xfrm>
        </p:spPr>
        <p:txBody>
          <a:bodyPr>
            <a:noAutofit/>
          </a:bodyPr>
          <a:lstStyle/>
          <a:p>
            <a:pPr marL="571500" indent="-457200">
              <a:spcAft>
                <a:spcPts val="600"/>
              </a:spcAft>
              <a:buFont typeface="Arial" panose="020B0604020202020204" pitchFamily="34" charset="0"/>
              <a:buChar char="•"/>
            </a:pPr>
            <a:r>
              <a:rPr lang="en-US" sz="3400" dirty="0">
                <a:solidFill>
                  <a:srgbClr val="FF0000"/>
                </a:solidFill>
              </a:rPr>
              <a:t>Managed care services </a:t>
            </a:r>
            <a:r>
              <a:rPr lang="en-US" sz="3400" dirty="0"/>
              <a:t>such as utilization review, case management and bill review or to examinations performed pursuant to 39­-A M.R.S.A.   §§ 207 and 312 </a:t>
            </a:r>
            <a:r>
              <a:rPr lang="en-US" sz="3400" dirty="0">
                <a:solidFill>
                  <a:srgbClr val="FF0000"/>
                </a:solidFill>
              </a:rPr>
              <a:t>may not be included under Medical Treatment </a:t>
            </a:r>
            <a:r>
              <a:rPr lang="en-US" sz="3400" dirty="0"/>
              <a:t>on the WCB-11. Section 1.01(1).</a:t>
            </a:r>
          </a:p>
        </p:txBody>
      </p:sp>
    </p:spTree>
    <p:extLst>
      <p:ext uri="{BB962C8B-B14F-4D97-AF65-F5344CB8AC3E}">
        <p14:creationId xmlns:p14="http://schemas.microsoft.com/office/powerpoint/2010/main" val="2653314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7582313" cy="609600"/>
          </a:xfrm>
        </p:spPr>
        <p:txBody>
          <a:bodyPr>
            <a:normAutofit fontScale="90000"/>
          </a:bodyPr>
          <a:lstStyle/>
          <a:p>
            <a:r>
              <a:rPr lang="en-US" dirty="0"/>
              <a:t>Recovery of overpayments</a:t>
            </a:r>
          </a:p>
        </p:txBody>
      </p:sp>
      <p:sp>
        <p:nvSpPr>
          <p:cNvPr id="3" name="Content Placeholder 2"/>
          <p:cNvSpPr>
            <a:spLocks noGrp="1"/>
          </p:cNvSpPr>
          <p:nvPr>
            <p:ph idx="1"/>
          </p:nvPr>
        </p:nvSpPr>
        <p:spPr>
          <a:xfrm>
            <a:off x="304800" y="1752600"/>
            <a:ext cx="8534401" cy="4800600"/>
          </a:xfrm>
        </p:spPr>
        <p:txBody>
          <a:bodyPr>
            <a:noAutofit/>
          </a:bodyPr>
          <a:lstStyle/>
          <a:p>
            <a:pPr marL="571500" indent="-457200">
              <a:spcAft>
                <a:spcPts val="600"/>
              </a:spcAft>
              <a:buFont typeface="Arial" panose="020B0604020202020204" pitchFamily="34" charset="0"/>
              <a:buChar char="•"/>
            </a:pPr>
            <a:r>
              <a:rPr lang="en-US" sz="3400" dirty="0"/>
              <a:t>Workers’ Compensation Board Decision No.96-0:Donald C. Pritchard, Jr. v. S.D. Warren Company and Sedgwick James of Northern New England </a:t>
            </a:r>
          </a:p>
          <a:p>
            <a:pPr marL="868680" lvl="1" indent="-457200">
              <a:spcAft>
                <a:spcPts val="600"/>
              </a:spcAft>
              <a:buFont typeface="Arial" panose="020B0604020202020204" pitchFamily="34" charset="0"/>
              <a:buChar char="•"/>
            </a:pPr>
            <a:r>
              <a:rPr lang="en-US" sz="3000" dirty="0">
                <a:solidFill>
                  <a:srgbClr val="FF0000"/>
                </a:solidFill>
              </a:rPr>
              <a:t>The present Act provides this employer with no mechanism to recover what the employer regards as an overpayment of compensation. </a:t>
            </a:r>
          </a:p>
        </p:txBody>
      </p:sp>
    </p:spTree>
    <p:extLst>
      <p:ext uri="{BB962C8B-B14F-4D97-AF65-F5344CB8AC3E}">
        <p14:creationId xmlns:p14="http://schemas.microsoft.com/office/powerpoint/2010/main" val="37755309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82313" cy="609600"/>
          </a:xfrm>
        </p:spPr>
        <p:txBody>
          <a:bodyPr>
            <a:normAutofit fontScale="90000"/>
          </a:bodyPr>
          <a:lstStyle/>
          <a:p>
            <a:r>
              <a:rPr lang="en-US" dirty="0"/>
              <a:t>Record retention</a:t>
            </a:r>
          </a:p>
        </p:txBody>
      </p:sp>
      <p:sp>
        <p:nvSpPr>
          <p:cNvPr id="3" name="Content Placeholder 2"/>
          <p:cNvSpPr>
            <a:spLocks noGrp="1"/>
          </p:cNvSpPr>
          <p:nvPr>
            <p:ph idx="1"/>
          </p:nvPr>
        </p:nvSpPr>
        <p:spPr>
          <a:xfrm>
            <a:off x="228600" y="1219200"/>
            <a:ext cx="8610601" cy="5257800"/>
          </a:xfrm>
        </p:spPr>
        <p:txBody>
          <a:bodyPr>
            <a:noAutofit/>
          </a:bodyPr>
          <a:lstStyle/>
          <a:p>
            <a:pPr marL="685800" lvl="0" indent="-571500">
              <a:buFont typeface="Arial" panose="020B0604020202020204" pitchFamily="34" charset="0"/>
              <a:buChar char="•"/>
            </a:pPr>
            <a:r>
              <a:rPr lang="en-US" sz="4000" dirty="0"/>
              <a:t>24‑A M.R.S.A. §§ 2384-C(9) and 3410(1)(B) </a:t>
            </a:r>
          </a:p>
          <a:p>
            <a:pPr marL="982980" lvl="1" indent="-571500">
              <a:buFont typeface="Arial" panose="020B0604020202020204" pitchFamily="34" charset="0"/>
              <a:buChar char="•"/>
            </a:pPr>
            <a:r>
              <a:rPr lang="en-US" sz="3600" dirty="0"/>
              <a:t>Bureau of Insurance Rule Ch. 250, Section II(I) </a:t>
            </a:r>
          </a:p>
          <a:p>
            <a:pPr marL="982980" lvl="1" indent="-571500">
              <a:buFont typeface="Arial" panose="020B0604020202020204" pitchFamily="34" charset="0"/>
              <a:buChar char="•"/>
            </a:pPr>
            <a:r>
              <a:rPr lang="en-US" sz="3600" dirty="0"/>
              <a:t>Bureau of Insurance Rule Ch. 250, Section III(I)(2)</a:t>
            </a:r>
            <a:endParaRPr lang="en-US" sz="3200" dirty="0"/>
          </a:p>
          <a:p>
            <a:pPr marL="685800" lvl="0" indent="-571500">
              <a:buFont typeface="Arial" panose="020B0604020202020204" pitchFamily="34" charset="0"/>
              <a:buChar char="•"/>
            </a:pPr>
            <a:r>
              <a:rPr lang="en-US" sz="4000" dirty="0"/>
              <a:t>39‑A M.R.S.A. §§ 205(2) and 355(14)(B)</a:t>
            </a:r>
          </a:p>
        </p:txBody>
      </p:sp>
    </p:spTree>
    <p:extLst>
      <p:ext uri="{BB962C8B-B14F-4D97-AF65-F5344CB8AC3E}">
        <p14:creationId xmlns:p14="http://schemas.microsoft.com/office/powerpoint/2010/main" val="29584981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582313" cy="609600"/>
          </a:xfrm>
        </p:spPr>
        <p:txBody>
          <a:bodyPr>
            <a:normAutofit fontScale="90000"/>
          </a:bodyPr>
          <a:lstStyle/>
          <a:p>
            <a:r>
              <a:rPr lang="en-US" dirty="0"/>
              <a:t>Unclaimed property</a:t>
            </a:r>
          </a:p>
        </p:txBody>
      </p:sp>
      <p:sp>
        <p:nvSpPr>
          <p:cNvPr id="3" name="Content Placeholder 2"/>
          <p:cNvSpPr>
            <a:spLocks noGrp="1"/>
          </p:cNvSpPr>
          <p:nvPr>
            <p:ph idx="1"/>
          </p:nvPr>
        </p:nvSpPr>
        <p:spPr>
          <a:xfrm>
            <a:off x="304800" y="1295400"/>
            <a:ext cx="8534401" cy="5181600"/>
          </a:xfrm>
        </p:spPr>
        <p:txBody>
          <a:bodyPr>
            <a:noAutofit/>
          </a:bodyPr>
          <a:lstStyle/>
          <a:p>
            <a:pPr marL="685800" lvl="0" indent="-571500">
              <a:spcAft>
                <a:spcPts val="600"/>
              </a:spcAft>
              <a:buFont typeface="Arial" panose="020B0604020202020204" pitchFamily="34" charset="0"/>
              <a:buChar char="•"/>
            </a:pPr>
            <a:r>
              <a:rPr lang="en-US" sz="3600" dirty="0"/>
              <a:t>Hold the check for the required dormancy period (3 years), fulfill due diligence in attempting to locate the payee, and keep documentation of those efforts.  </a:t>
            </a:r>
          </a:p>
          <a:p>
            <a:pPr marL="868680" lvl="1" indent="-457200">
              <a:spcAft>
                <a:spcPts val="600"/>
              </a:spcAft>
              <a:buFont typeface="Arial" panose="020B0604020202020204" pitchFamily="34" charset="0"/>
              <a:buChar char="•"/>
            </a:pPr>
            <a:r>
              <a:rPr lang="en-US" sz="3200" dirty="0">
                <a:solidFill>
                  <a:srgbClr val="FF0000"/>
                </a:solidFill>
              </a:rPr>
              <a:t>If the payment remains unclaimed after the required dormancy period, payment must be turned over to the State Treasurer.  </a:t>
            </a:r>
            <a:endParaRPr lang="en-US" sz="3000" dirty="0">
              <a:solidFill>
                <a:srgbClr val="FF0000"/>
              </a:solidFill>
            </a:endParaRPr>
          </a:p>
        </p:txBody>
      </p:sp>
    </p:spTree>
    <p:extLst>
      <p:ext uri="{BB962C8B-B14F-4D97-AF65-F5344CB8AC3E}">
        <p14:creationId xmlns:p14="http://schemas.microsoft.com/office/powerpoint/2010/main" val="409510431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467600" cy="715962"/>
          </a:xfrm>
        </p:spPr>
        <p:txBody>
          <a:bodyPr>
            <a:normAutofit fontScale="90000"/>
          </a:bodyPr>
          <a:lstStyle/>
          <a:p>
            <a:r>
              <a:rPr lang="en-US" dirty="0"/>
              <a:t>Contact information</a:t>
            </a:r>
          </a:p>
        </p:txBody>
      </p:sp>
      <p:sp>
        <p:nvSpPr>
          <p:cNvPr id="3" name="Content Placeholder 2"/>
          <p:cNvSpPr>
            <a:spLocks noGrp="1"/>
          </p:cNvSpPr>
          <p:nvPr>
            <p:ph idx="1"/>
          </p:nvPr>
        </p:nvSpPr>
        <p:spPr>
          <a:xfrm>
            <a:off x="228600" y="1981200"/>
            <a:ext cx="8686800" cy="4191000"/>
          </a:xfrm>
        </p:spPr>
        <p:txBody>
          <a:bodyPr>
            <a:normAutofit/>
          </a:bodyPr>
          <a:lstStyle/>
          <a:p>
            <a:pPr marL="685800" indent="-571500">
              <a:buFont typeface="Arial" panose="020B0604020202020204" pitchFamily="34" charset="0"/>
              <a:buChar char="•"/>
            </a:pPr>
            <a:r>
              <a:rPr lang="en-US" sz="4000" dirty="0">
                <a:solidFill>
                  <a:prstClr val="black"/>
                </a:solidFill>
              </a:rPr>
              <a:t>Medical Fee Schedule:</a:t>
            </a:r>
          </a:p>
          <a:p>
            <a:pPr marL="1051560" lvl="1" indent="-571500">
              <a:buFont typeface="Arial" panose="020B0604020202020204" pitchFamily="34" charset="0"/>
              <a:buChar char="•"/>
            </a:pPr>
            <a:r>
              <a:rPr lang="en-US" sz="3800" dirty="0">
                <a:solidFill>
                  <a:prstClr val="black"/>
                </a:solidFill>
              </a:rPr>
              <a:t>Kimberlee.McCarson@maine.gov</a:t>
            </a:r>
          </a:p>
          <a:p>
            <a:pPr marL="400050" indent="-285750">
              <a:buFont typeface="Arial" panose="020B0604020202020204" pitchFamily="34" charset="0"/>
              <a:buChar char="•"/>
            </a:pPr>
            <a:endParaRPr lang="en-US" sz="1800" dirty="0">
              <a:solidFill>
                <a:prstClr val="black"/>
              </a:solidFill>
            </a:endParaRPr>
          </a:p>
          <a:p>
            <a:pPr marL="685800" indent="-571500">
              <a:buFont typeface="Arial" panose="020B0604020202020204" pitchFamily="34" charset="0"/>
              <a:buChar char="•"/>
            </a:pPr>
            <a:r>
              <a:rPr lang="en-US" sz="4000" dirty="0">
                <a:solidFill>
                  <a:prstClr val="black"/>
                </a:solidFill>
              </a:rPr>
              <a:t>Audit:</a:t>
            </a:r>
          </a:p>
          <a:p>
            <a:pPr marL="1051560" lvl="1" indent="-571500">
              <a:buFont typeface="Arial" panose="020B0604020202020204" pitchFamily="34" charset="0"/>
              <a:buChar char="•"/>
            </a:pPr>
            <a:r>
              <a:rPr lang="en-US" sz="3800" dirty="0">
                <a:solidFill>
                  <a:prstClr val="black"/>
                </a:solidFill>
              </a:rPr>
              <a:t>Gordon.Davis@maine.gov</a:t>
            </a:r>
            <a:endParaRPr lang="en-US" sz="3200" dirty="0">
              <a:solidFill>
                <a:srgbClr val="0070C0"/>
              </a:solidFill>
            </a:endParaRPr>
          </a:p>
          <a:p>
            <a:pPr marL="512064" lvl="2" indent="0">
              <a:buNone/>
            </a:pPr>
            <a:endParaRPr lang="en-US" sz="3400" dirty="0">
              <a:solidFill>
                <a:prstClr val="black"/>
              </a:solidFill>
            </a:endParaRPr>
          </a:p>
          <a:p>
            <a:pPr marL="1083564" lvl="2" indent="-571500"/>
            <a:endParaRPr lang="en-US" sz="3400" dirty="0">
              <a:solidFill>
                <a:prstClr val="black"/>
              </a:solidFill>
            </a:endParaRPr>
          </a:p>
          <a:p>
            <a:endParaRPr lang="en-US" dirty="0"/>
          </a:p>
        </p:txBody>
      </p:sp>
    </p:spTree>
    <p:extLst>
      <p:ext uri="{BB962C8B-B14F-4D97-AF65-F5344CB8AC3E}">
        <p14:creationId xmlns:p14="http://schemas.microsoft.com/office/powerpoint/2010/main" val="420651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19912"/>
          </a:xfrm>
        </p:spPr>
        <p:txBody>
          <a:bodyPr>
            <a:normAutofit/>
          </a:bodyPr>
          <a:lstStyle/>
          <a:p>
            <a:r>
              <a:rPr lang="en-US" dirty="0" err="1"/>
              <a:t>Uncoded</a:t>
            </a:r>
            <a:r>
              <a:rPr lang="en-US" dirty="0"/>
              <a:t> bill?</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4586" y="1752600"/>
            <a:ext cx="8229600" cy="145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389467" y="3276600"/>
            <a:ext cx="8525933" cy="317658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3200" dirty="0">
                <a:solidFill>
                  <a:srgbClr val="FF0000"/>
                </a:solidFill>
              </a:rPr>
              <a:t>This bill is not </a:t>
            </a:r>
            <a:r>
              <a:rPr lang="en-US" sz="3200" dirty="0" err="1">
                <a:solidFill>
                  <a:srgbClr val="FF0000"/>
                </a:solidFill>
              </a:rPr>
              <a:t>uncoded</a:t>
            </a:r>
            <a:r>
              <a:rPr lang="en-US" sz="3200" dirty="0">
                <a:solidFill>
                  <a:srgbClr val="FF0000"/>
                </a:solidFill>
              </a:rPr>
              <a:t> as revenue codes/descriptions are not required billing elements per the rules.  </a:t>
            </a:r>
          </a:p>
          <a:p>
            <a:pPr lvl="1"/>
            <a:r>
              <a:rPr lang="en-US" sz="2800" dirty="0"/>
              <a:t>Procedure codes S9981 and 99080 must be paid in accordance with the MFS.</a:t>
            </a:r>
          </a:p>
        </p:txBody>
      </p:sp>
      <p:sp>
        <p:nvSpPr>
          <p:cNvPr id="6" name="Rectangle 5"/>
          <p:cNvSpPr/>
          <p:nvPr/>
        </p:nvSpPr>
        <p:spPr>
          <a:xfrm>
            <a:off x="389467" y="2667000"/>
            <a:ext cx="8297333"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3998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dirty="0" err="1"/>
              <a:t>Uncoded</a:t>
            </a:r>
            <a:r>
              <a:rPr lang="en-US" dirty="0"/>
              <a:t> bill?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735" y="1828800"/>
            <a:ext cx="850649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389467" y="3048000"/>
            <a:ext cx="8525933" cy="340518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4000" dirty="0"/>
              <a:t>Procedure code S9980 is not a valid code</a:t>
            </a:r>
            <a:r>
              <a:rPr lang="en-US" sz="3600" dirty="0"/>
              <a:t>.</a:t>
            </a:r>
          </a:p>
          <a:p>
            <a:pPr lvl="1"/>
            <a:r>
              <a:rPr lang="en-US" sz="3600" dirty="0"/>
              <a:t>Should this bill be returned to the provider as an </a:t>
            </a:r>
            <a:r>
              <a:rPr lang="en-US" sz="3600" dirty="0" err="1"/>
              <a:t>uncoded</a:t>
            </a:r>
            <a:r>
              <a:rPr lang="en-US" sz="3200" dirty="0"/>
              <a:t> bill?</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138" y="2286000"/>
            <a:ext cx="8334375"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324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r>
              <a:rPr lang="en-US" dirty="0" err="1"/>
              <a:t>Uncoded</a:t>
            </a:r>
            <a:r>
              <a:rPr lang="en-US" dirty="0"/>
              <a:t> bill?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735" y="1828800"/>
            <a:ext cx="850649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389467" y="2819400"/>
            <a:ext cx="8525933" cy="38862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800" dirty="0">
                <a:solidFill>
                  <a:srgbClr val="FF0000"/>
                </a:solidFill>
              </a:rPr>
              <a:t>This bill is not </a:t>
            </a:r>
            <a:r>
              <a:rPr lang="en-US" sz="2800" dirty="0" err="1">
                <a:solidFill>
                  <a:srgbClr val="FF0000"/>
                </a:solidFill>
              </a:rPr>
              <a:t>uncoded</a:t>
            </a:r>
            <a:r>
              <a:rPr lang="en-US" sz="2800" dirty="0">
                <a:solidFill>
                  <a:srgbClr val="FF0000"/>
                </a:solidFill>
              </a:rPr>
              <a:t> as it does contain a procedure code (even if that procedure code is invalid).  </a:t>
            </a:r>
          </a:p>
          <a:p>
            <a:pPr lvl="1"/>
            <a:r>
              <a:rPr lang="en-US" sz="2400" dirty="0"/>
              <a:t>Per the rules, the ER/IR must pay the undisputed charges and file a partial denial disputing the charge for code S9980.  The reason for the denial would be that the provider is billing with an invalid procedure code.  A copy of the denial must be sent to the healthcare provider.</a:t>
            </a:r>
          </a:p>
        </p:txBody>
      </p:sp>
      <p:sp>
        <p:nvSpPr>
          <p:cNvPr id="6" name="Rectangle 5"/>
          <p:cNvSpPr/>
          <p:nvPr/>
        </p:nvSpPr>
        <p:spPr>
          <a:xfrm>
            <a:off x="389467" y="2367643"/>
            <a:ext cx="8297333"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1754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sz="5400" dirty="0">
                <a:solidFill>
                  <a:srgbClr val="002060"/>
                </a:solidFill>
              </a:rPr>
              <a:t>Headlines</a:t>
            </a:r>
          </a:p>
        </p:txBody>
      </p:sp>
      <p:sp>
        <p:nvSpPr>
          <p:cNvPr id="3" name="Content Placeholder 2"/>
          <p:cNvSpPr>
            <a:spLocks noGrp="1"/>
          </p:cNvSpPr>
          <p:nvPr>
            <p:ph idx="1"/>
          </p:nvPr>
        </p:nvSpPr>
        <p:spPr>
          <a:xfrm>
            <a:off x="685800" y="1676400"/>
            <a:ext cx="7728672" cy="4830763"/>
          </a:xfrm>
        </p:spPr>
        <p:txBody>
          <a:bodyPr>
            <a:noAutofit/>
          </a:bodyPr>
          <a:lstStyle/>
          <a:p>
            <a:pPr>
              <a:buFont typeface="Arial" panose="020B0604020202020204" pitchFamily="34" charset="0"/>
              <a:buChar char="•"/>
            </a:pPr>
            <a:r>
              <a:rPr lang="en-US" sz="4000" dirty="0">
                <a:solidFill>
                  <a:srgbClr val="002060"/>
                </a:solidFill>
              </a:rPr>
              <a:t>Annual update complete</a:t>
            </a:r>
          </a:p>
          <a:p>
            <a:pPr>
              <a:buFont typeface="Arial" panose="020B0604020202020204" pitchFamily="34" charset="0"/>
              <a:buChar char="•"/>
            </a:pPr>
            <a:r>
              <a:rPr lang="en-US" sz="4000" dirty="0">
                <a:solidFill>
                  <a:srgbClr val="002060"/>
                </a:solidFill>
              </a:rPr>
              <a:t>Next periodic update will be undertaken in 2020</a:t>
            </a:r>
          </a:p>
        </p:txBody>
      </p:sp>
    </p:spTree>
    <p:extLst>
      <p:ext uri="{BB962C8B-B14F-4D97-AF65-F5344CB8AC3E}">
        <p14:creationId xmlns:p14="http://schemas.microsoft.com/office/powerpoint/2010/main" val="205029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125113" cy="924475"/>
          </a:xfrm>
        </p:spPr>
        <p:txBody>
          <a:bodyPr>
            <a:normAutofit/>
          </a:bodyPr>
          <a:lstStyle/>
          <a:p>
            <a:r>
              <a:rPr lang="en-US" dirty="0"/>
              <a:t>24-A M.R.S.A. § 2385. </a:t>
            </a:r>
          </a:p>
        </p:txBody>
      </p:sp>
      <p:sp>
        <p:nvSpPr>
          <p:cNvPr id="3" name="Content Placeholder 2"/>
          <p:cNvSpPr>
            <a:spLocks noGrp="1"/>
          </p:cNvSpPr>
          <p:nvPr>
            <p:ph idx="1"/>
          </p:nvPr>
        </p:nvSpPr>
        <p:spPr>
          <a:xfrm>
            <a:off x="381000" y="1676400"/>
            <a:ext cx="8534400" cy="4343399"/>
          </a:xfrm>
        </p:spPr>
        <p:txBody>
          <a:bodyPr>
            <a:noAutofit/>
          </a:bodyPr>
          <a:lstStyle/>
          <a:p>
            <a:pPr>
              <a:buFont typeface="Arial" panose="020B0604020202020204" pitchFamily="34" charset="0"/>
              <a:buChar char="•"/>
            </a:pPr>
            <a:r>
              <a:rPr lang="en-US" sz="3600" b="1" dirty="0"/>
              <a:t>3.</a:t>
            </a:r>
            <a:r>
              <a:rPr lang="en-US" sz="3600" dirty="0"/>
              <a:t> </a:t>
            </a:r>
            <a:r>
              <a:rPr lang="en-US" sz="3600" b="1" dirty="0"/>
              <a:t>Reimbursement.</a:t>
            </a:r>
            <a:r>
              <a:rPr lang="en-US" sz="3600" dirty="0"/>
              <a:t>  The deductible form must provide that </a:t>
            </a:r>
            <a:r>
              <a:rPr lang="en-US" sz="3600" dirty="0">
                <a:solidFill>
                  <a:srgbClr val="FF0000"/>
                </a:solidFill>
              </a:rPr>
              <a:t>the claim must be paid by the applicable insurer</a:t>
            </a:r>
            <a:r>
              <a:rPr lang="en-US" sz="3600" dirty="0"/>
              <a:t>, which must then be reimbursed by the employer for any deductible amounts paid by the carrier. The employer is liable for reimbursement up to the limit of the deductible.</a:t>
            </a:r>
          </a:p>
        </p:txBody>
      </p:sp>
    </p:spTree>
    <p:extLst>
      <p:ext uri="{BB962C8B-B14F-4D97-AF65-F5344CB8AC3E}">
        <p14:creationId xmlns:p14="http://schemas.microsoft.com/office/powerpoint/2010/main" val="272709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762000"/>
          </a:xfrm>
        </p:spPr>
        <p:txBody>
          <a:bodyPr>
            <a:normAutofit fontScale="90000"/>
          </a:bodyPr>
          <a:lstStyle/>
          <a:p>
            <a:r>
              <a:rPr lang="en-US" dirty="0"/>
              <a:t>Section 1.06 billing procedures</a:t>
            </a:r>
          </a:p>
        </p:txBody>
      </p:sp>
      <p:sp>
        <p:nvSpPr>
          <p:cNvPr id="3" name="Content Placeholder 2"/>
          <p:cNvSpPr>
            <a:spLocks noGrp="1"/>
          </p:cNvSpPr>
          <p:nvPr>
            <p:ph idx="1"/>
          </p:nvPr>
        </p:nvSpPr>
        <p:spPr>
          <a:xfrm>
            <a:off x="381000" y="1676400"/>
            <a:ext cx="8382000" cy="4648199"/>
          </a:xfrm>
        </p:spPr>
        <p:txBody>
          <a:bodyPr>
            <a:normAutofit/>
          </a:bodyPr>
          <a:lstStyle/>
          <a:p>
            <a:pPr>
              <a:buFont typeface="Arial" panose="020B0604020202020204" pitchFamily="34" charset="0"/>
              <a:buChar char="•"/>
            </a:pPr>
            <a:r>
              <a:rPr lang="en-US" sz="3200" dirty="0"/>
              <a:t>Bills for insured employers must be submitted directly to the insurer of record on the date of injury/illness. </a:t>
            </a:r>
          </a:p>
          <a:p>
            <a:pPr>
              <a:buFont typeface="Arial" panose="020B0604020202020204" pitchFamily="34" charset="0"/>
              <a:buChar char="•"/>
            </a:pPr>
            <a:endParaRPr lang="en-US" sz="1200" dirty="0"/>
          </a:p>
          <a:p>
            <a:pPr>
              <a:buFont typeface="Arial" panose="020B0604020202020204" pitchFamily="34" charset="0"/>
              <a:buChar char="•"/>
            </a:pPr>
            <a:r>
              <a:rPr lang="en-US" sz="3200" dirty="0"/>
              <a:t>Health care providers shall attempt to verify the name of the insurer that wrote the workers’ compensation policy for the specific employer on the date of injury/illness prior to the submission of a bill to an insurer.</a:t>
            </a:r>
          </a:p>
          <a:p>
            <a:pPr lvl="0"/>
            <a:endParaRPr lang="en-US" dirty="0"/>
          </a:p>
        </p:txBody>
      </p:sp>
    </p:spTree>
    <p:extLst>
      <p:ext uri="{BB962C8B-B14F-4D97-AF65-F5344CB8AC3E}">
        <p14:creationId xmlns:p14="http://schemas.microsoft.com/office/powerpoint/2010/main" val="4338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125113" cy="924475"/>
          </a:xfrm>
        </p:spPr>
        <p:txBody>
          <a:bodyPr>
            <a:normAutofit/>
          </a:bodyPr>
          <a:lstStyle/>
          <a:p>
            <a:r>
              <a:rPr lang="en-US" dirty="0"/>
              <a:t>Notice of a claim</a:t>
            </a:r>
          </a:p>
        </p:txBody>
      </p:sp>
      <p:sp>
        <p:nvSpPr>
          <p:cNvPr id="3" name="Content Placeholder 2"/>
          <p:cNvSpPr>
            <a:spLocks noGrp="1"/>
          </p:cNvSpPr>
          <p:nvPr>
            <p:ph idx="1"/>
          </p:nvPr>
        </p:nvSpPr>
        <p:spPr>
          <a:xfrm>
            <a:off x="304800" y="1676400"/>
            <a:ext cx="8610600" cy="4343399"/>
          </a:xfrm>
        </p:spPr>
        <p:txBody>
          <a:bodyPr>
            <a:noAutofit/>
          </a:bodyPr>
          <a:lstStyle/>
          <a:p>
            <a:pPr marL="685800" indent="-571500">
              <a:buFont typeface="Arial" panose="020B0604020202020204" pitchFamily="34" charset="0"/>
              <a:buChar char="•"/>
            </a:pPr>
            <a:r>
              <a:rPr lang="en-US" sz="3600" dirty="0"/>
              <a:t>Board decision: </a:t>
            </a:r>
            <a:r>
              <a:rPr lang="en-US" sz="3600" i="1" dirty="0"/>
              <a:t>Lewis Wilson v. Central Maine Towing, Inc. and The Phoenix Insurance Co. </a:t>
            </a:r>
            <a:r>
              <a:rPr lang="en-US" sz="3600" b="1" dirty="0"/>
              <a:t>	</a:t>
            </a:r>
          </a:p>
          <a:p>
            <a:pPr marL="868680" lvl="1" indent="-457200">
              <a:buFont typeface="Arial" panose="020B0604020202020204" pitchFamily="34" charset="0"/>
              <a:buChar char="•"/>
            </a:pPr>
            <a:r>
              <a:rPr lang="en-US" sz="3200" dirty="0">
                <a:solidFill>
                  <a:srgbClr val="FF0000"/>
                </a:solidFill>
              </a:rPr>
              <a:t>If a bill for medical services is received and accompanied by an M-1 and/or other medical information that identifies the time, place, cause and nature of the injury, the employer may be deemed to have knowledge of the injury. </a:t>
            </a:r>
            <a:r>
              <a:rPr lang="en-US" sz="2900" dirty="0">
                <a:solidFill>
                  <a:srgbClr val="FF0000"/>
                </a:solidFill>
              </a:rPr>
              <a:t>	</a:t>
            </a:r>
          </a:p>
        </p:txBody>
      </p:sp>
    </p:spTree>
    <p:extLst>
      <p:ext uri="{BB962C8B-B14F-4D97-AF65-F5344CB8AC3E}">
        <p14:creationId xmlns:p14="http://schemas.microsoft.com/office/powerpoint/2010/main" val="388247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125113" cy="924475"/>
          </a:xfrm>
        </p:spPr>
        <p:txBody>
          <a:bodyPr>
            <a:normAutofit/>
          </a:bodyPr>
          <a:lstStyle/>
          <a:p>
            <a:r>
              <a:rPr lang="en-US" dirty="0"/>
              <a:t>Notice of a claim</a:t>
            </a:r>
          </a:p>
        </p:txBody>
      </p:sp>
      <p:sp>
        <p:nvSpPr>
          <p:cNvPr id="3" name="Content Placeholder 2"/>
          <p:cNvSpPr>
            <a:spLocks noGrp="1"/>
          </p:cNvSpPr>
          <p:nvPr>
            <p:ph idx="1"/>
          </p:nvPr>
        </p:nvSpPr>
        <p:spPr>
          <a:xfrm>
            <a:off x="228600" y="1600200"/>
            <a:ext cx="8610600" cy="4571999"/>
          </a:xfrm>
        </p:spPr>
        <p:txBody>
          <a:bodyPr>
            <a:noAutofit/>
          </a:bodyPr>
          <a:lstStyle/>
          <a:p>
            <a:pPr marL="800100" indent="-685800">
              <a:buFont typeface="Arial" panose="020B0604020202020204" pitchFamily="34" charset="0"/>
              <a:buChar char="•"/>
            </a:pPr>
            <a:r>
              <a:rPr lang="en-US" sz="4800" dirty="0">
                <a:solidFill>
                  <a:srgbClr val="FF0000"/>
                </a:solidFill>
              </a:rPr>
              <a:t>Bills for covered employers should not be returned to the provider simply because the employer has failed to report the claim.</a:t>
            </a:r>
          </a:p>
        </p:txBody>
      </p:sp>
    </p:spTree>
    <p:extLst>
      <p:ext uri="{BB962C8B-B14F-4D97-AF65-F5344CB8AC3E}">
        <p14:creationId xmlns:p14="http://schemas.microsoft.com/office/powerpoint/2010/main" val="353142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762000"/>
          </a:xfrm>
        </p:spPr>
        <p:txBody>
          <a:bodyPr>
            <a:normAutofit fontScale="90000"/>
          </a:bodyPr>
          <a:lstStyle/>
          <a:p>
            <a:r>
              <a:rPr lang="en-US" dirty="0"/>
              <a:t>Section 1.06 billing procedures</a:t>
            </a:r>
          </a:p>
        </p:txBody>
      </p:sp>
      <p:sp>
        <p:nvSpPr>
          <p:cNvPr id="3" name="Content Placeholder 2"/>
          <p:cNvSpPr>
            <a:spLocks noGrp="1"/>
          </p:cNvSpPr>
          <p:nvPr>
            <p:ph idx="1"/>
          </p:nvPr>
        </p:nvSpPr>
        <p:spPr>
          <a:xfrm>
            <a:off x="381000" y="1676400"/>
            <a:ext cx="8382000" cy="4648199"/>
          </a:xfrm>
        </p:spPr>
        <p:txBody>
          <a:bodyPr>
            <a:normAutofit/>
          </a:bodyPr>
          <a:lstStyle/>
          <a:p>
            <a:pPr marL="667512" lvl="1" indent="-571500">
              <a:buClr>
                <a:schemeClr val="accent1"/>
              </a:buClr>
              <a:buFont typeface="Arial" panose="020B0604020202020204" pitchFamily="34" charset="0"/>
              <a:buChar char="•"/>
            </a:pPr>
            <a:r>
              <a:rPr lang="en-US" sz="3600" dirty="0"/>
              <a:t>Health care providers may not bill or be paid for any missed appointments.</a:t>
            </a:r>
          </a:p>
          <a:p>
            <a:pPr lvl="0">
              <a:buFont typeface="Arial" panose="020B0604020202020204" pitchFamily="34" charset="0"/>
              <a:buChar char="•"/>
            </a:pPr>
            <a:endParaRPr lang="en-US" sz="1100" dirty="0"/>
          </a:p>
          <a:p>
            <a:pPr marL="667512" lvl="1" indent="-571500">
              <a:buClr>
                <a:schemeClr val="accent1"/>
              </a:buClr>
              <a:buFont typeface="Arial" panose="020B0604020202020204" pitchFamily="34" charset="0"/>
              <a:buChar char="•"/>
            </a:pPr>
            <a:r>
              <a:rPr lang="en-US" sz="3600" dirty="0"/>
              <a:t>A bill must be accompanied by health care records to substantiate the services rendered.</a:t>
            </a:r>
          </a:p>
          <a:p>
            <a:pPr lvl="0"/>
            <a:endParaRPr lang="en-US" dirty="0"/>
          </a:p>
        </p:txBody>
      </p:sp>
    </p:spTree>
    <p:extLst>
      <p:ext uri="{BB962C8B-B14F-4D97-AF65-F5344CB8AC3E}">
        <p14:creationId xmlns:p14="http://schemas.microsoft.com/office/powerpoint/2010/main" val="310252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86800" cy="762000"/>
          </a:xfrm>
        </p:spPr>
        <p:txBody>
          <a:bodyPr>
            <a:normAutofit fontScale="90000"/>
          </a:bodyPr>
          <a:lstStyle/>
          <a:p>
            <a:r>
              <a:rPr lang="en-US" dirty="0"/>
              <a:t>Health care records</a:t>
            </a:r>
          </a:p>
        </p:txBody>
      </p:sp>
      <p:sp>
        <p:nvSpPr>
          <p:cNvPr id="3" name="Content Placeholder 2"/>
          <p:cNvSpPr>
            <a:spLocks noGrp="1"/>
          </p:cNvSpPr>
          <p:nvPr>
            <p:ph idx="1"/>
          </p:nvPr>
        </p:nvSpPr>
        <p:spPr>
          <a:xfrm>
            <a:off x="381000" y="1676400"/>
            <a:ext cx="8382000" cy="4648199"/>
          </a:xfrm>
        </p:spPr>
        <p:txBody>
          <a:bodyPr>
            <a:normAutofit/>
          </a:bodyPr>
          <a:lstStyle/>
          <a:p>
            <a:pPr marL="667512" lvl="1" indent="-571500">
              <a:buClr>
                <a:schemeClr val="accent1"/>
              </a:buClr>
              <a:buFont typeface="Arial" panose="020B0604020202020204" pitchFamily="34" charset="0"/>
              <a:buChar char="•"/>
            </a:pPr>
            <a:r>
              <a:rPr lang="en-US" sz="3600" dirty="0">
                <a:solidFill>
                  <a:srgbClr val="FF0000"/>
                </a:solidFill>
              </a:rPr>
              <a:t>There could be federal privacy laws to consider regarding the re-disclosure of federally protected health information.</a:t>
            </a:r>
            <a:endParaRPr lang="en-US" sz="3400" dirty="0">
              <a:solidFill>
                <a:srgbClr val="FF0000"/>
              </a:solidFill>
            </a:endParaRPr>
          </a:p>
          <a:p>
            <a:pPr lvl="0"/>
            <a:endParaRPr lang="en-US" dirty="0"/>
          </a:p>
        </p:txBody>
      </p:sp>
    </p:spTree>
    <p:extLst>
      <p:ext uri="{BB962C8B-B14F-4D97-AF65-F5344CB8AC3E}">
        <p14:creationId xmlns:p14="http://schemas.microsoft.com/office/powerpoint/2010/main" val="386744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normAutofit fontScale="90000"/>
          </a:bodyPr>
          <a:lstStyle/>
          <a:p>
            <a:r>
              <a:rPr lang="en-US" dirty="0"/>
              <a:t>Section 1.07 reimbursement</a:t>
            </a:r>
          </a:p>
        </p:txBody>
      </p:sp>
      <p:sp>
        <p:nvSpPr>
          <p:cNvPr id="3" name="Content Placeholder 2"/>
          <p:cNvSpPr>
            <a:spLocks noGrp="1"/>
          </p:cNvSpPr>
          <p:nvPr>
            <p:ph idx="1"/>
          </p:nvPr>
        </p:nvSpPr>
        <p:spPr>
          <a:xfrm>
            <a:off x="609600" y="1600200"/>
            <a:ext cx="7924799" cy="4944398"/>
          </a:xfrm>
        </p:spPr>
        <p:txBody>
          <a:bodyPr>
            <a:normAutofit/>
          </a:bodyPr>
          <a:lstStyle/>
          <a:p>
            <a:pPr>
              <a:buFont typeface="Arial" panose="020B0604020202020204" pitchFamily="34" charset="0"/>
              <a:buChar char="•"/>
            </a:pPr>
            <a:r>
              <a:rPr lang="en-US" sz="3600" dirty="0"/>
              <a:t>Employee not liable for treatment of work-related injury or illness.</a:t>
            </a:r>
          </a:p>
          <a:p>
            <a:pPr>
              <a:buFont typeface="Arial" panose="020B0604020202020204" pitchFamily="34" charset="0"/>
              <a:buChar char="•"/>
            </a:pPr>
            <a:endParaRPr lang="en-US" sz="1500" dirty="0"/>
          </a:p>
          <a:p>
            <a:pPr>
              <a:buFont typeface="Arial" panose="020B0604020202020204" pitchFamily="34" charset="0"/>
              <a:buChar char="•"/>
            </a:pPr>
            <a:r>
              <a:rPr lang="en-US" sz="3600" dirty="0">
                <a:solidFill>
                  <a:srgbClr val="FF0000"/>
                </a:solidFill>
              </a:rPr>
              <a:t>Changes to bills by employers/ insurers are not allowed. </a:t>
            </a:r>
            <a:endParaRPr lang="en-US" sz="3200" dirty="0"/>
          </a:p>
          <a:p>
            <a:pPr marL="0" lvl="0" indent="0">
              <a:buNone/>
            </a:pPr>
            <a:endParaRPr lang="en-US" dirty="0"/>
          </a:p>
        </p:txBody>
      </p:sp>
    </p:spTree>
    <p:extLst>
      <p:ext uri="{BB962C8B-B14F-4D97-AF65-F5344CB8AC3E}">
        <p14:creationId xmlns:p14="http://schemas.microsoft.com/office/powerpoint/2010/main" val="217309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125113" cy="924475"/>
          </a:xfrm>
        </p:spPr>
        <p:txBody>
          <a:bodyPr>
            <a:normAutofit/>
          </a:bodyPr>
          <a:lstStyle/>
          <a:p>
            <a:r>
              <a:rPr lang="en-US" dirty="0"/>
              <a:t>Changes to provider bills</a:t>
            </a:r>
          </a:p>
        </p:txBody>
      </p:sp>
      <p:sp>
        <p:nvSpPr>
          <p:cNvPr id="3" name="Content Placeholder 2"/>
          <p:cNvSpPr>
            <a:spLocks noGrp="1"/>
          </p:cNvSpPr>
          <p:nvPr>
            <p:ph idx="1"/>
          </p:nvPr>
        </p:nvSpPr>
        <p:spPr>
          <a:xfrm>
            <a:off x="533400" y="1600200"/>
            <a:ext cx="8229600" cy="4953000"/>
          </a:xfrm>
        </p:spPr>
        <p:txBody>
          <a:bodyPr>
            <a:noAutofit/>
          </a:bodyPr>
          <a:lstStyle/>
          <a:p>
            <a:pPr marL="114300" indent="0">
              <a:buNone/>
            </a:pPr>
            <a:r>
              <a:rPr lang="en-US" sz="3600" u="sng" dirty="0"/>
              <a:t>For example, you MAY NOT</a:t>
            </a:r>
            <a:r>
              <a:rPr lang="en-US" sz="3600" dirty="0"/>
              <a:t>:</a:t>
            </a:r>
          </a:p>
          <a:p>
            <a:pPr marL="667512" lvl="1" indent="-571500">
              <a:buClr>
                <a:schemeClr val="accent1"/>
              </a:buClr>
              <a:buFont typeface="Arial" panose="020B0604020202020204" pitchFamily="34" charset="0"/>
              <a:buChar char="•"/>
            </a:pPr>
            <a:r>
              <a:rPr lang="en-US" sz="4000" dirty="0"/>
              <a:t>Change the code submitted </a:t>
            </a:r>
          </a:p>
          <a:p>
            <a:pPr marL="667512" lvl="1" indent="-571500">
              <a:buClr>
                <a:schemeClr val="accent1"/>
              </a:buClr>
              <a:buFont typeface="Arial" panose="020B0604020202020204" pitchFamily="34" charset="0"/>
              <a:buChar char="•"/>
            </a:pPr>
            <a:r>
              <a:rPr lang="en-US" sz="4000" dirty="0"/>
              <a:t>Pay a lower level of service</a:t>
            </a:r>
          </a:p>
          <a:p>
            <a:pPr marL="667512" lvl="1" indent="-571500">
              <a:buClr>
                <a:schemeClr val="accent1"/>
              </a:buClr>
              <a:buFont typeface="Arial" panose="020B0604020202020204" pitchFamily="34" charset="0"/>
              <a:buChar char="•"/>
            </a:pPr>
            <a:r>
              <a:rPr lang="en-US" sz="4000" dirty="0"/>
              <a:t>Add a modifier not on the bill</a:t>
            </a:r>
          </a:p>
          <a:p>
            <a:pPr marL="667512" lvl="1" indent="-571500">
              <a:buClr>
                <a:schemeClr val="accent1"/>
              </a:buClr>
              <a:buFont typeface="Arial" panose="020B0604020202020204" pitchFamily="34" charset="0"/>
              <a:buChar char="•"/>
            </a:pPr>
            <a:r>
              <a:rPr lang="en-US" sz="4000" dirty="0"/>
              <a:t>Etc.</a:t>
            </a:r>
          </a:p>
          <a:p>
            <a:pPr marL="667512" lvl="1" indent="-571500">
              <a:buClr>
                <a:schemeClr val="accent1"/>
              </a:buClr>
              <a:buFont typeface="Arial" panose="020B0604020202020204" pitchFamily="34" charset="0"/>
              <a:buChar char="•"/>
            </a:pPr>
            <a:r>
              <a:rPr lang="en-US" sz="4000" dirty="0"/>
              <a:t>Etc.</a:t>
            </a:r>
          </a:p>
          <a:p>
            <a:pPr marL="411480" lvl="1" indent="0">
              <a:buNone/>
            </a:pPr>
            <a:endParaRPr lang="en-US" sz="3000" dirty="0"/>
          </a:p>
        </p:txBody>
      </p:sp>
    </p:spTree>
    <p:extLst>
      <p:ext uri="{BB962C8B-B14F-4D97-AF65-F5344CB8AC3E}">
        <p14:creationId xmlns:p14="http://schemas.microsoft.com/office/powerpoint/2010/main" val="3268641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125113" cy="924475"/>
          </a:xfrm>
        </p:spPr>
        <p:txBody>
          <a:bodyPr>
            <a:normAutofit fontScale="90000"/>
          </a:bodyPr>
          <a:lstStyle/>
          <a:p>
            <a:r>
              <a:rPr lang="en-US" dirty="0"/>
              <a:t>Section 1.07 reimbursement</a:t>
            </a:r>
          </a:p>
        </p:txBody>
      </p:sp>
      <p:sp>
        <p:nvSpPr>
          <p:cNvPr id="3" name="Content Placeholder 2"/>
          <p:cNvSpPr>
            <a:spLocks noGrp="1"/>
          </p:cNvSpPr>
          <p:nvPr>
            <p:ph idx="1"/>
          </p:nvPr>
        </p:nvSpPr>
        <p:spPr>
          <a:xfrm>
            <a:off x="533400" y="1600200"/>
            <a:ext cx="8229600" cy="5791200"/>
          </a:xfrm>
        </p:spPr>
        <p:txBody>
          <a:bodyPr>
            <a:noAutofit/>
          </a:bodyPr>
          <a:lstStyle/>
          <a:p>
            <a:pPr marL="868680" lvl="1" indent="-457200">
              <a:buFont typeface="Arial" panose="020B0604020202020204" pitchFamily="34" charset="0"/>
              <a:buChar char="•"/>
            </a:pPr>
            <a:r>
              <a:rPr lang="en-US" sz="3200" dirty="0"/>
              <a:t>The employer/insurer must pay the health care provider’s </a:t>
            </a:r>
            <a:r>
              <a:rPr lang="en-US" sz="3200" b="1" u="sng" dirty="0"/>
              <a:t>usual and customary charge</a:t>
            </a:r>
            <a:r>
              <a:rPr lang="en-US" sz="3200" dirty="0"/>
              <a:t> or the </a:t>
            </a:r>
            <a:r>
              <a:rPr lang="en-US" sz="3200" b="1" u="sng" dirty="0"/>
              <a:t>maximum allowable payment</a:t>
            </a:r>
            <a:r>
              <a:rPr lang="en-US" sz="3200" dirty="0"/>
              <a:t> under this chapter, whichever is less, within 30 days of receipt of a properly coded bill.</a:t>
            </a:r>
          </a:p>
        </p:txBody>
      </p:sp>
    </p:spTree>
    <p:extLst>
      <p:ext uri="{BB962C8B-B14F-4D97-AF65-F5344CB8AC3E}">
        <p14:creationId xmlns:p14="http://schemas.microsoft.com/office/powerpoint/2010/main" val="1955617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7467600" cy="563562"/>
          </a:xfrm>
        </p:spPr>
        <p:txBody>
          <a:bodyPr>
            <a:normAutofit fontScale="90000"/>
          </a:bodyPr>
          <a:lstStyle/>
          <a:p>
            <a:r>
              <a:rPr lang="en-US" dirty="0"/>
              <a:t>Definitions</a:t>
            </a:r>
          </a:p>
        </p:txBody>
      </p:sp>
      <p:sp>
        <p:nvSpPr>
          <p:cNvPr id="3" name="Content Placeholder 2"/>
          <p:cNvSpPr>
            <a:spLocks noGrp="1"/>
          </p:cNvSpPr>
          <p:nvPr>
            <p:ph idx="1"/>
          </p:nvPr>
        </p:nvSpPr>
        <p:spPr>
          <a:xfrm>
            <a:off x="228600" y="1600200"/>
            <a:ext cx="8686800" cy="4873752"/>
          </a:xfrm>
        </p:spPr>
        <p:txBody>
          <a:bodyPr>
            <a:normAutofit/>
          </a:bodyPr>
          <a:lstStyle/>
          <a:p>
            <a:pPr marL="685800" indent="-571500"/>
            <a:r>
              <a:rPr lang="en-US" sz="4400" u="sng" dirty="0"/>
              <a:t>Usual and customary charge</a:t>
            </a:r>
          </a:p>
          <a:p>
            <a:pPr marL="982980" lvl="1" indent="-571500"/>
            <a:r>
              <a:rPr lang="en-US" sz="3600" dirty="0"/>
              <a:t>The charge on the price list for the medical service that is maintained by the provider.</a:t>
            </a:r>
            <a:endParaRPr lang="en-US" sz="7200" dirty="0"/>
          </a:p>
          <a:p>
            <a:pPr marL="1257300" lvl="2" indent="-571500"/>
            <a:r>
              <a:rPr lang="en-US" sz="3600" dirty="0"/>
              <a:t>Leanne Fernald v. Shaw’s Supermarkets, Inc.  and William J. Babine v. Bath Iron Works</a:t>
            </a:r>
          </a:p>
          <a:p>
            <a:endParaRPr lang="en-US" dirty="0"/>
          </a:p>
        </p:txBody>
      </p:sp>
    </p:spTree>
    <p:extLst>
      <p:ext uri="{BB962C8B-B14F-4D97-AF65-F5344CB8AC3E}">
        <p14:creationId xmlns:p14="http://schemas.microsoft.com/office/powerpoint/2010/main" val="180842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3712"/>
          </a:xfrm>
        </p:spPr>
        <p:txBody>
          <a:bodyPr>
            <a:normAutofit fontScale="90000"/>
          </a:bodyPr>
          <a:lstStyle/>
          <a:p>
            <a:r>
              <a:rPr lang="en-US" dirty="0"/>
              <a:t>Essential Tools</a:t>
            </a:r>
          </a:p>
        </p:txBody>
      </p:sp>
      <p:sp>
        <p:nvSpPr>
          <p:cNvPr id="3" name="Content Placeholder 2"/>
          <p:cNvSpPr>
            <a:spLocks noGrp="1"/>
          </p:cNvSpPr>
          <p:nvPr>
            <p:ph idx="1"/>
          </p:nvPr>
        </p:nvSpPr>
        <p:spPr>
          <a:xfrm>
            <a:off x="361950" y="1600200"/>
            <a:ext cx="8763000" cy="5715000"/>
          </a:xfrm>
        </p:spPr>
        <p:txBody>
          <a:bodyPr>
            <a:normAutofit/>
          </a:bodyPr>
          <a:lstStyle/>
          <a:p>
            <a:pPr>
              <a:buFont typeface="Arial" panose="020B0604020202020204" pitchFamily="34" charset="0"/>
              <a:buChar char="•"/>
            </a:pPr>
            <a:r>
              <a:rPr lang="en-US" sz="4000" dirty="0"/>
              <a:t>Maine Workers’ Compensation Statute (39-A M.R.S.A.)</a:t>
            </a:r>
          </a:p>
          <a:p>
            <a:pPr>
              <a:buFont typeface="Arial" panose="020B0604020202020204" pitchFamily="34" charset="0"/>
              <a:buChar char="•"/>
            </a:pPr>
            <a:r>
              <a:rPr lang="en-US" sz="4000" dirty="0"/>
              <a:t>Maine Workers’ Compensation Medical Fee Schedule (Board Rules Chapter 5)</a:t>
            </a:r>
          </a:p>
          <a:p>
            <a:pPr>
              <a:buFont typeface="Arial" panose="020B0604020202020204" pitchFamily="34" charset="0"/>
              <a:buChar char="•"/>
            </a:pPr>
            <a:r>
              <a:rPr lang="en-US" sz="4000" dirty="0"/>
              <a:t>CPT Professional Edition</a:t>
            </a:r>
          </a:p>
          <a:p>
            <a:pPr>
              <a:buFont typeface="Arial" panose="020B0604020202020204" pitchFamily="34" charset="0"/>
              <a:buChar char="•"/>
            </a:pPr>
            <a:r>
              <a:rPr lang="en-US" sz="4000" dirty="0"/>
              <a:t>HCPCS Level II Professional Edition</a:t>
            </a:r>
            <a:endParaRPr lang="en-US" sz="3200" dirty="0"/>
          </a:p>
          <a:p>
            <a:endParaRPr lang="en-US" dirty="0"/>
          </a:p>
        </p:txBody>
      </p:sp>
    </p:spTree>
    <p:extLst>
      <p:ext uri="{BB962C8B-B14F-4D97-AF65-F5344CB8AC3E}">
        <p14:creationId xmlns:p14="http://schemas.microsoft.com/office/powerpoint/2010/main" val="509336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7467600" cy="563562"/>
          </a:xfrm>
        </p:spPr>
        <p:txBody>
          <a:bodyPr>
            <a:normAutofit fontScale="90000"/>
          </a:bodyPr>
          <a:lstStyle/>
          <a:p>
            <a:r>
              <a:rPr lang="en-US" dirty="0"/>
              <a:t>Definitions</a:t>
            </a:r>
          </a:p>
        </p:txBody>
      </p:sp>
      <p:sp>
        <p:nvSpPr>
          <p:cNvPr id="3" name="Content Placeholder 2"/>
          <p:cNvSpPr>
            <a:spLocks noGrp="1"/>
          </p:cNvSpPr>
          <p:nvPr>
            <p:ph idx="1"/>
          </p:nvPr>
        </p:nvSpPr>
        <p:spPr>
          <a:xfrm>
            <a:off x="228600" y="1600200"/>
            <a:ext cx="8686800" cy="4873752"/>
          </a:xfrm>
        </p:spPr>
        <p:txBody>
          <a:bodyPr>
            <a:normAutofit/>
          </a:bodyPr>
          <a:lstStyle/>
          <a:p>
            <a:pPr marL="571500" indent="-457200">
              <a:buFont typeface="Arial" panose="020B0604020202020204" pitchFamily="34" charset="0"/>
              <a:buChar char="•"/>
            </a:pPr>
            <a:r>
              <a:rPr lang="en-US" sz="3500" u="sng" dirty="0"/>
              <a:t>Maximum Allowable Payment (MAP)</a:t>
            </a:r>
          </a:p>
          <a:p>
            <a:pPr marL="868680" lvl="1" indent="-457200">
              <a:buFont typeface="Arial" panose="020B0604020202020204" pitchFamily="34" charset="0"/>
              <a:buChar char="•"/>
            </a:pPr>
            <a:r>
              <a:rPr lang="en-US" sz="3500" dirty="0"/>
              <a:t>The sum of all fees for medical, surgical and hospital services, nursing, medicines, and mechanical, surgical aids established by the Board pursuant to Chapter 5.</a:t>
            </a:r>
          </a:p>
          <a:p>
            <a:endParaRPr lang="en-US" dirty="0"/>
          </a:p>
        </p:txBody>
      </p:sp>
    </p:spTree>
    <p:extLst>
      <p:ext uri="{BB962C8B-B14F-4D97-AF65-F5344CB8AC3E}">
        <p14:creationId xmlns:p14="http://schemas.microsoft.com/office/powerpoint/2010/main" val="12985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25113" cy="924475"/>
          </a:xfrm>
        </p:spPr>
        <p:txBody>
          <a:bodyPr>
            <a:normAutofit fontScale="90000"/>
          </a:bodyPr>
          <a:lstStyle/>
          <a:p>
            <a:r>
              <a:rPr lang="en-US" dirty="0"/>
              <a:t>Section 1.07 reimbursement</a:t>
            </a:r>
          </a:p>
        </p:txBody>
      </p:sp>
      <p:sp>
        <p:nvSpPr>
          <p:cNvPr id="3" name="Content Placeholder 2"/>
          <p:cNvSpPr>
            <a:spLocks noGrp="1"/>
          </p:cNvSpPr>
          <p:nvPr>
            <p:ph idx="1"/>
          </p:nvPr>
        </p:nvSpPr>
        <p:spPr>
          <a:xfrm>
            <a:off x="609600" y="1828800"/>
            <a:ext cx="7924799" cy="4639598"/>
          </a:xfrm>
        </p:spPr>
        <p:txBody>
          <a:bodyPr>
            <a:normAutofit fontScale="77500" lnSpcReduction="20000"/>
          </a:bodyPr>
          <a:lstStyle/>
          <a:p>
            <a:r>
              <a:rPr lang="en-US" sz="4000" dirty="0">
                <a:solidFill>
                  <a:srgbClr val="FF0000"/>
                </a:solidFill>
              </a:rPr>
              <a:t>When there is a dispute </a:t>
            </a:r>
            <a:r>
              <a:rPr lang="en-US" sz="4000" dirty="0"/>
              <a:t>whether the provision of medical, surgical and hospital services, nursing, medicines, and mechanical, surgical aids is reasonable and proper, </a:t>
            </a:r>
            <a:r>
              <a:rPr lang="en-US" sz="4000" dirty="0">
                <a:solidFill>
                  <a:srgbClr val="FF0000"/>
                </a:solidFill>
              </a:rPr>
              <a:t>the employer/insurer shall pay the undisputed amounts, if any, and file a notice of controversy within 30 days of receipt</a:t>
            </a:r>
            <a:r>
              <a:rPr lang="en-US" sz="4000" dirty="0"/>
              <a:t>. </a:t>
            </a:r>
          </a:p>
          <a:p>
            <a:r>
              <a:rPr lang="en-US" sz="4000" dirty="0"/>
              <a:t>A copy of the notice of controversy must be sent to the health care provider from whom the bill originated. </a:t>
            </a:r>
          </a:p>
          <a:p>
            <a:pPr marL="0" lvl="0" indent="0">
              <a:buNone/>
            </a:pPr>
            <a:endParaRPr lang="en-US" dirty="0"/>
          </a:p>
        </p:txBody>
      </p:sp>
    </p:spTree>
    <p:extLst>
      <p:ext uri="{BB962C8B-B14F-4D97-AF65-F5344CB8AC3E}">
        <p14:creationId xmlns:p14="http://schemas.microsoft.com/office/powerpoint/2010/main" val="2221067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125113" cy="924475"/>
          </a:xfrm>
        </p:spPr>
        <p:txBody>
          <a:bodyPr/>
          <a:lstStyle/>
          <a:p>
            <a:r>
              <a:rPr lang="en-US" dirty="0"/>
              <a:t>No NOC required</a:t>
            </a:r>
          </a:p>
        </p:txBody>
      </p:sp>
      <p:sp>
        <p:nvSpPr>
          <p:cNvPr id="3" name="Content Placeholder 2"/>
          <p:cNvSpPr>
            <a:spLocks noGrp="1"/>
          </p:cNvSpPr>
          <p:nvPr>
            <p:ph idx="1"/>
          </p:nvPr>
        </p:nvSpPr>
        <p:spPr>
          <a:xfrm>
            <a:off x="304800" y="1752600"/>
            <a:ext cx="8610600" cy="4648199"/>
          </a:xfrm>
        </p:spPr>
        <p:txBody>
          <a:bodyPr>
            <a:noAutofit/>
          </a:bodyPr>
          <a:lstStyle/>
          <a:p>
            <a:pPr marL="571500" indent="-457200">
              <a:buFont typeface="Arial" panose="020B0604020202020204" pitchFamily="34" charset="0"/>
              <a:buChar char="•"/>
            </a:pPr>
            <a:r>
              <a:rPr lang="en-US" sz="2800" dirty="0"/>
              <a:t>Not a covered employer</a:t>
            </a:r>
          </a:p>
          <a:p>
            <a:pPr marL="571500" indent="-457200">
              <a:buFont typeface="Arial" panose="020B0604020202020204" pitchFamily="34" charset="0"/>
              <a:buChar char="•"/>
            </a:pPr>
            <a:r>
              <a:rPr lang="en-US" sz="2800" dirty="0"/>
              <a:t>Bill </a:t>
            </a:r>
            <a:r>
              <a:rPr lang="en-US" sz="2800" dirty="0" err="1"/>
              <a:t>uncoded</a:t>
            </a:r>
            <a:r>
              <a:rPr lang="en-US" sz="2800" dirty="0"/>
              <a:t> per Section 1.06(1)</a:t>
            </a:r>
          </a:p>
          <a:p>
            <a:pPr marL="571500" indent="-457200">
              <a:buFont typeface="Arial" panose="020B0604020202020204" pitchFamily="34" charset="0"/>
              <a:buChar char="•"/>
            </a:pPr>
            <a:r>
              <a:rPr lang="en-US" sz="2800" dirty="0"/>
              <a:t>Bill not accompanied by health care records to substantiate the services rendered per Section 1.06(3)</a:t>
            </a:r>
          </a:p>
          <a:p>
            <a:pPr marL="571500" indent="-457200">
              <a:buFont typeface="Arial" panose="020B0604020202020204" pitchFamily="34" charset="0"/>
              <a:buChar char="•"/>
            </a:pPr>
            <a:r>
              <a:rPr lang="en-US" sz="2800" dirty="0"/>
              <a:t>Not using the prescribed form (e.g. M-1 form, facility charges or ambulatory surgical services not on a UB)</a:t>
            </a:r>
          </a:p>
          <a:p>
            <a:pPr marL="571500" indent="-457200">
              <a:buFont typeface="Arial" panose="020B0604020202020204" pitchFamily="34" charset="0"/>
              <a:buChar char="•"/>
            </a:pPr>
            <a:r>
              <a:rPr lang="en-US" sz="2800" dirty="0"/>
              <a:t>Bill paid per the fee schedule; e.g. OP Facility: Procedure codes with no CPT or with status N</a:t>
            </a:r>
          </a:p>
        </p:txBody>
      </p:sp>
    </p:spTree>
    <p:extLst>
      <p:ext uri="{BB962C8B-B14F-4D97-AF65-F5344CB8AC3E}">
        <p14:creationId xmlns:p14="http://schemas.microsoft.com/office/powerpoint/2010/main" val="3175068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normAutofit fontScale="90000"/>
          </a:bodyPr>
          <a:lstStyle/>
          <a:p>
            <a:r>
              <a:rPr lang="en-US" dirty="0"/>
              <a:t>Section 1.07 reimbursement</a:t>
            </a:r>
          </a:p>
        </p:txBody>
      </p:sp>
      <p:sp>
        <p:nvSpPr>
          <p:cNvPr id="3" name="Content Placeholder 2"/>
          <p:cNvSpPr>
            <a:spLocks noGrp="1"/>
          </p:cNvSpPr>
          <p:nvPr>
            <p:ph idx="1"/>
          </p:nvPr>
        </p:nvSpPr>
        <p:spPr>
          <a:xfrm>
            <a:off x="609600" y="1447800"/>
            <a:ext cx="7924799" cy="5020598"/>
          </a:xfrm>
        </p:spPr>
        <p:txBody>
          <a:bodyPr>
            <a:normAutofit fontScale="92500"/>
          </a:bodyPr>
          <a:lstStyle/>
          <a:p>
            <a:pPr>
              <a:buFont typeface="Arial" panose="020B0604020202020204" pitchFamily="34" charset="0"/>
              <a:buChar char="•"/>
            </a:pPr>
            <a:r>
              <a:rPr lang="en-US" sz="3200" dirty="0">
                <a:solidFill>
                  <a:srgbClr val="FF0000"/>
                </a:solidFill>
              </a:rPr>
              <a:t>In cases where the underlying injury has been controverted or denied, a copy of the notice of controversy must be sent to each health care provider that submits or has submitted a request for payment within 30 days of receipt. </a:t>
            </a:r>
          </a:p>
          <a:p>
            <a:pPr>
              <a:buFont typeface="Arial" panose="020B0604020202020204" pitchFamily="34" charset="0"/>
              <a:buChar char="•"/>
            </a:pPr>
            <a:r>
              <a:rPr lang="en-US" sz="3200" dirty="0"/>
              <a:t>A health care provider, employee or other interested party is entitled to file a petition for payment of medical and related services for determination of any dispute regarding the provision of medical services.</a:t>
            </a:r>
          </a:p>
          <a:p>
            <a:pPr marL="0" lvl="0" indent="0">
              <a:buNone/>
            </a:pPr>
            <a:endParaRPr lang="en-US" dirty="0"/>
          </a:p>
        </p:txBody>
      </p:sp>
    </p:spTree>
    <p:extLst>
      <p:ext uri="{BB962C8B-B14F-4D97-AF65-F5344CB8AC3E}">
        <p14:creationId xmlns:p14="http://schemas.microsoft.com/office/powerpoint/2010/main" val="89983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normAutofit fontScale="90000"/>
          </a:bodyPr>
          <a:lstStyle/>
          <a:p>
            <a:r>
              <a:rPr lang="en-US" dirty="0"/>
              <a:t>Section 1.07 reimbursement</a:t>
            </a:r>
          </a:p>
        </p:txBody>
      </p:sp>
      <p:sp>
        <p:nvSpPr>
          <p:cNvPr id="3" name="Content Placeholder 2"/>
          <p:cNvSpPr>
            <a:spLocks noGrp="1"/>
          </p:cNvSpPr>
          <p:nvPr>
            <p:ph idx="1"/>
          </p:nvPr>
        </p:nvSpPr>
        <p:spPr>
          <a:xfrm>
            <a:off x="609600" y="1371600"/>
            <a:ext cx="7924799" cy="5096798"/>
          </a:xfrm>
        </p:spPr>
        <p:txBody>
          <a:bodyPr>
            <a:normAutofit/>
          </a:bodyPr>
          <a:lstStyle/>
          <a:p>
            <a:pPr>
              <a:buFont typeface="Arial" panose="020B0604020202020204" pitchFamily="34" charset="0"/>
              <a:buChar char="•"/>
            </a:pPr>
            <a:r>
              <a:rPr lang="en-US" sz="3200" dirty="0"/>
              <a:t>When there is a dispute whether a request for </a:t>
            </a:r>
            <a:r>
              <a:rPr lang="en-US" sz="3200" dirty="0">
                <a:solidFill>
                  <a:srgbClr val="FF0000"/>
                </a:solidFill>
              </a:rPr>
              <a:t>future</a:t>
            </a:r>
            <a:r>
              <a:rPr lang="en-US" sz="3200" dirty="0"/>
              <a:t> medical, surgical and hospital services, nursing, medicines, and mechanical, surgical aids is reasonable and proper under § 206 of the Act, the employer/insurer </a:t>
            </a:r>
            <a:r>
              <a:rPr lang="en-US" sz="3200" dirty="0">
                <a:solidFill>
                  <a:srgbClr val="FF0000"/>
                </a:solidFill>
              </a:rPr>
              <a:t>must file a notice of controversy within 30 days of receipt of the request. </a:t>
            </a:r>
            <a:endParaRPr lang="en-US" dirty="0">
              <a:solidFill>
                <a:srgbClr val="FF0000"/>
              </a:solidFill>
            </a:endParaRPr>
          </a:p>
        </p:txBody>
      </p:sp>
    </p:spTree>
    <p:extLst>
      <p:ext uri="{BB962C8B-B14F-4D97-AF65-F5344CB8AC3E}">
        <p14:creationId xmlns:p14="http://schemas.microsoft.com/office/powerpoint/2010/main" val="2298550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25113" cy="924475"/>
          </a:xfrm>
        </p:spPr>
        <p:txBody>
          <a:bodyPr>
            <a:normAutofit/>
          </a:bodyPr>
          <a:lstStyle/>
          <a:p>
            <a:r>
              <a:rPr lang="en-US" sz="4400" dirty="0"/>
              <a:t>Requests for authorization</a:t>
            </a:r>
            <a:endParaRPr lang="en-US" dirty="0"/>
          </a:p>
        </p:txBody>
      </p:sp>
      <p:sp>
        <p:nvSpPr>
          <p:cNvPr id="3" name="Content Placeholder 2"/>
          <p:cNvSpPr>
            <a:spLocks noGrp="1"/>
          </p:cNvSpPr>
          <p:nvPr>
            <p:ph idx="1"/>
          </p:nvPr>
        </p:nvSpPr>
        <p:spPr>
          <a:xfrm>
            <a:off x="609600" y="1600200"/>
            <a:ext cx="8229600" cy="4724400"/>
          </a:xfrm>
        </p:spPr>
        <p:txBody>
          <a:bodyPr>
            <a:normAutofit/>
          </a:bodyPr>
          <a:lstStyle/>
          <a:p>
            <a:pPr marL="571500" indent="-457200">
              <a:buFont typeface="Arial" panose="020B0604020202020204" pitchFamily="34" charset="0"/>
              <a:buChar char="•"/>
            </a:pPr>
            <a:r>
              <a:rPr lang="en-US" sz="3200" dirty="0"/>
              <a:t>If you receive a request for authorization and the request is denied, you must file the denial electronically and send a copy of the NOC to the requestor.</a:t>
            </a:r>
          </a:p>
          <a:p>
            <a:pPr marL="571500" indent="-457200">
              <a:buFont typeface="Arial" panose="020B0604020202020204" pitchFamily="34" charset="0"/>
              <a:buChar char="•"/>
            </a:pPr>
            <a:r>
              <a:rPr lang="en-US" sz="3200" dirty="0">
                <a:solidFill>
                  <a:srgbClr val="FF0000"/>
                </a:solidFill>
              </a:rPr>
              <a:t>Best practice is to advise the requestor that authorization is not required nor a guarantee of payment and the bill for services will be evaluated once it is received.</a:t>
            </a:r>
          </a:p>
          <a:p>
            <a:pPr lvl="0"/>
            <a:endParaRPr lang="en-US" dirty="0"/>
          </a:p>
        </p:txBody>
      </p:sp>
    </p:spTree>
    <p:extLst>
      <p:ext uri="{BB962C8B-B14F-4D97-AF65-F5344CB8AC3E}">
        <p14:creationId xmlns:p14="http://schemas.microsoft.com/office/powerpoint/2010/main" val="1075071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25113" cy="924475"/>
          </a:xfrm>
        </p:spPr>
        <p:txBody>
          <a:bodyPr>
            <a:normAutofit fontScale="90000"/>
          </a:bodyPr>
          <a:lstStyle/>
          <a:p>
            <a:r>
              <a:rPr lang="en-US" dirty="0"/>
              <a:t>Section 1.07 reimbursement</a:t>
            </a:r>
          </a:p>
        </p:txBody>
      </p:sp>
      <p:sp>
        <p:nvSpPr>
          <p:cNvPr id="3" name="Content Placeholder 2"/>
          <p:cNvSpPr>
            <a:spLocks noGrp="1"/>
          </p:cNvSpPr>
          <p:nvPr>
            <p:ph idx="1"/>
          </p:nvPr>
        </p:nvSpPr>
        <p:spPr>
          <a:xfrm>
            <a:off x="457200" y="1524000"/>
            <a:ext cx="8382000" cy="5105400"/>
          </a:xfrm>
        </p:spPr>
        <p:txBody>
          <a:bodyPr>
            <a:normAutofit/>
          </a:bodyPr>
          <a:lstStyle/>
          <a:p>
            <a:pPr>
              <a:buFont typeface="Arial" panose="020B0604020202020204" pitchFamily="34" charset="0"/>
              <a:buChar char="•"/>
            </a:pPr>
            <a:r>
              <a:rPr lang="en-US" sz="3200" dirty="0"/>
              <a:t>Payment of a bill not an admission as to reasonableness of subsequent bills.</a:t>
            </a:r>
          </a:p>
          <a:p>
            <a:pPr>
              <a:buFont typeface="Arial" panose="020B0604020202020204" pitchFamily="34" charset="0"/>
              <a:buChar char="•"/>
            </a:pPr>
            <a:r>
              <a:rPr lang="en-US" sz="3200" dirty="0">
                <a:solidFill>
                  <a:srgbClr val="FF0000"/>
                </a:solidFill>
              </a:rPr>
              <a:t>Nothing precludes payment agreements to promote quality of care and/or reduction of health care costs.</a:t>
            </a:r>
          </a:p>
          <a:p>
            <a:pPr>
              <a:buFont typeface="Arial" panose="020B0604020202020204" pitchFamily="34" charset="0"/>
              <a:buChar char="•"/>
            </a:pPr>
            <a:r>
              <a:rPr lang="en-US" sz="3200" dirty="0"/>
              <a:t>MFS applies to out of state providers treating injured employees under Section 206, i.e. Maine jurisdiction/claim.</a:t>
            </a:r>
          </a:p>
          <a:p>
            <a:pPr lvl="1"/>
            <a:endParaRPr lang="en-US" sz="2800" dirty="0"/>
          </a:p>
        </p:txBody>
      </p:sp>
    </p:spTree>
    <p:extLst>
      <p:ext uri="{BB962C8B-B14F-4D97-AF65-F5344CB8AC3E}">
        <p14:creationId xmlns:p14="http://schemas.microsoft.com/office/powerpoint/2010/main" val="3025361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25113" cy="924475"/>
          </a:xfrm>
        </p:spPr>
        <p:txBody>
          <a:bodyPr>
            <a:normAutofit fontScale="90000"/>
          </a:bodyPr>
          <a:lstStyle/>
          <a:p>
            <a:r>
              <a:rPr lang="en-US" dirty="0"/>
              <a:t>Section 1.07 reimbursement</a:t>
            </a:r>
          </a:p>
        </p:txBody>
      </p:sp>
      <p:sp>
        <p:nvSpPr>
          <p:cNvPr id="3" name="Content Placeholder 2"/>
          <p:cNvSpPr>
            <a:spLocks noGrp="1"/>
          </p:cNvSpPr>
          <p:nvPr>
            <p:ph idx="1"/>
          </p:nvPr>
        </p:nvSpPr>
        <p:spPr>
          <a:xfrm>
            <a:off x="457200" y="1752600"/>
            <a:ext cx="8382000" cy="5105400"/>
          </a:xfrm>
        </p:spPr>
        <p:txBody>
          <a:bodyPr>
            <a:normAutofit/>
          </a:bodyPr>
          <a:lstStyle/>
          <a:p>
            <a:pPr marL="685800" indent="-571500">
              <a:buFont typeface="Arial" panose="020B0604020202020204" pitchFamily="34" charset="0"/>
              <a:buChar char="•"/>
            </a:pPr>
            <a:r>
              <a:rPr lang="en-US" sz="4400" dirty="0"/>
              <a:t>There are many modifiers that affect reimbursement.</a:t>
            </a:r>
          </a:p>
          <a:p>
            <a:pPr marL="982980" lvl="1" indent="-571500">
              <a:buFont typeface="Arial" panose="020B0604020202020204" pitchFamily="34" charset="0"/>
              <a:buChar char="•"/>
            </a:pPr>
            <a:r>
              <a:rPr lang="en-US" sz="4000" dirty="0"/>
              <a:t>Like the definitions, you need to be familiar with all the modifiers that affect reimbursement.</a:t>
            </a:r>
          </a:p>
          <a:p>
            <a:pPr lvl="1"/>
            <a:endParaRPr lang="en-US" sz="2800" dirty="0"/>
          </a:p>
        </p:txBody>
      </p:sp>
    </p:spTree>
    <p:extLst>
      <p:ext uri="{BB962C8B-B14F-4D97-AF65-F5344CB8AC3E}">
        <p14:creationId xmlns:p14="http://schemas.microsoft.com/office/powerpoint/2010/main" val="273323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924475"/>
          </a:xfrm>
        </p:spPr>
        <p:txBody>
          <a:bodyPr>
            <a:normAutofit fontScale="90000"/>
          </a:bodyPr>
          <a:lstStyle/>
          <a:p>
            <a:r>
              <a:rPr lang="en-US" dirty="0"/>
              <a:t>Section 1.08 fees for reports/copies</a:t>
            </a:r>
          </a:p>
        </p:txBody>
      </p:sp>
      <p:sp>
        <p:nvSpPr>
          <p:cNvPr id="3" name="Content Placeholder 2"/>
          <p:cNvSpPr>
            <a:spLocks noGrp="1"/>
          </p:cNvSpPr>
          <p:nvPr>
            <p:ph idx="1"/>
          </p:nvPr>
        </p:nvSpPr>
        <p:spPr>
          <a:xfrm>
            <a:off x="457200" y="1981200"/>
            <a:ext cx="8382000" cy="4648200"/>
          </a:xfrm>
        </p:spPr>
        <p:txBody>
          <a:bodyPr>
            <a:normAutofit/>
          </a:bodyPr>
          <a:lstStyle/>
          <a:p>
            <a:pPr>
              <a:buFont typeface="Arial" panose="020B0604020202020204" pitchFamily="34" charset="0"/>
              <a:buChar char="•"/>
            </a:pPr>
            <a:r>
              <a:rPr lang="en-US" sz="4000" dirty="0"/>
              <a:t>Providers may bill for completing initial M-1 Form (prescribed form). The charge is to be identified by billing CPT</a:t>
            </a:r>
            <a:r>
              <a:rPr lang="en-US" sz="4000" baseline="30000" dirty="0"/>
              <a:t>®</a:t>
            </a:r>
            <a:r>
              <a:rPr lang="en-US" sz="4000" dirty="0"/>
              <a:t> Code 99080.  </a:t>
            </a:r>
          </a:p>
          <a:p>
            <a:pPr>
              <a:buFont typeface="Arial" panose="020B0604020202020204" pitchFamily="34" charset="0"/>
              <a:buChar char="•"/>
            </a:pPr>
            <a:r>
              <a:rPr lang="en-US" sz="4000" dirty="0"/>
              <a:t>Max fee for initial M-1 is $30.00.</a:t>
            </a:r>
          </a:p>
        </p:txBody>
      </p:sp>
    </p:spTree>
    <p:extLst>
      <p:ext uri="{BB962C8B-B14F-4D97-AF65-F5344CB8AC3E}">
        <p14:creationId xmlns:p14="http://schemas.microsoft.com/office/powerpoint/2010/main" val="118287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924475"/>
          </a:xfrm>
        </p:spPr>
        <p:txBody>
          <a:bodyPr>
            <a:normAutofit fontScale="90000"/>
          </a:bodyPr>
          <a:lstStyle/>
          <a:p>
            <a:r>
              <a:rPr lang="en-US" dirty="0"/>
              <a:t>Section 1.08 fees for reports/copies</a:t>
            </a:r>
          </a:p>
        </p:txBody>
      </p:sp>
      <p:sp>
        <p:nvSpPr>
          <p:cNvPr id="3" name="Content Placeholder 2"/>
          <p:cNvSpPr>
            <a:spLocks noGrp="1"/>
          </p:cNvSpPr>
          <p:nvPr>
            <p:ph idx="1"/>
          </p:nvPr>
        </p:nvSpPr>
        <p:spPr>
          <a:xfrm>
            <a:off x="457200" y="1676400"/>
            <a:ext cx="8382000" cy="4953000"/>
          </a:xfrm>
        </p:spPr>
        <p:txBody>
          <a:bodyPr>
            <a:normAutofit lnSpcReduction="10000"/>
          </a:bodyPr>
          <a:lstStyle/>
          <a:p>
            <a:pPr>
              <a:buFont typeface="Arial" panose="020B0604020202020204" pitchFamily="34" charset="0"/>
              <a:buChar char="•"/>
            </a:pPr>
            <a:r>
              <a:rPr lang="en-US" sz="4000" dirty="0"/>
              <a:t>Providers may charge for copies of HC records required to accompany their bills.</a:t>
            </a:r>
          </a:p>
          <a:p>
            <a:pPr>
              <a:buFont typeface="Arial" panose="020B0604020202020204" pitchFamily="34" charset="0"/>
              <a:buChar char="•"/>
            </a:pPr>
            <a:r>
              <a:rPr lang="en-US" sz="4000" dirty="0">
                <a:solidFill>
                  <a:srgbClr val="FF0000"/>
                </a:solidFill>
              </a:rPr>
              <a:t>The charge is to be identified on the bill by billing CPT</a:t>
            </a:r>
            <a:r>
              <a:rPr lang="en-US" sz="4000" baseline="30000" dirty="0">
                <a:solidFill>
                  <a:srgbClr val="FF0000"/>
                </a:solidFill>
              </a:rPr>
              <a:t>®</a:t>
            </a:r>
            <a:r>
              <a:rPr lang="en-US" sz="4000" dirty="0">
                <a:solidFill>
                  <a:srgbClr val="FF0000"/>
                </a:solidFill>
              </a:rPr>
              <a:t> Code S9981.</a:t>
            </a:r>
          </a:p>
          <a:p>
            <a:pPr>
              <a:buFont typeface="Arial" panose="020B0604020202020204" pitchFamily="34" charset="0"/>
              <a:buChar char="•"/>
            </a:pPr>
            <a:r>
              <a:rPr lang="en-US" sz="4000" dirty="0"/>
              <a:t>The maximum fee for copies is $5 for the first page and 45¢ for each additional page.  </a:t>
            </a:r>
          </a:p>
          <a:p>
            <a:pPr lvl="1"/>
            <a:endParaRPr lang="en-US" sz="3600" dirty="0"/>
          </a:p>
          <a:p>
            <a:pPr lvl="1"/>
            <a:endParaRPr lang="en-US" sz="2800" dirty="0"/>
          </a:p>
        </p:txBody>
      </p:sp>
    </p:spTree>
    <p:extLst>
      <p:ext uri="{BB962C8B-B14F-4D97-AF65-F5344CB8AC3E}">
        <p14:creationId xmlns:p14="http://schemas.microsoft.com/office/powerpoint/2010/main" val="381374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95400"/>
          </a:xfrm>
        </p:spPr>
        <p:txBody>
          <a:bodyPr>
            <a:normAutofit fontScale="90000"/>
          </a:bodyPr>
          <a:lstStyle/>
          <a:p>
            <a:r>
              <a:rPr lang="en-US" dirty="0"/>
              <a:t>Statutory and Regulatory References</a:t>
            </a:r>
          </a:p>
        </p:txBody>
      </p:sp>
      <p:sp>
        <p:nvSpPr>
          <p:cNvPr id="3" name="Content Placeholder 2"/>
          <p:cNvSpPr>
            <a:spLocks noGrp="1"/>
          </p:cNvSpPr>
          <p:nvPr>
            <p:ph idx="1"/>
          </p:nvPr>
        </p:nvSpPr>
        <p:spPr>
          <a:xfrm>
            <a:off x="685800" y="1600200"/>
            <a:ext cx="8229600" cy="4648200"/>
          </a:xfrm>
        </p:spPr>
        <p:txBody>
          <a:bodyPr>
            <a:normAutofit lnSpcReduction="10000"/>
          </a:bodyPr>
          <a:lstStyle/>
          <a:p>
            <a:pPr marL="114300" indent="0">
              <a:buNone/>
            </a:pPr>
            <a:endParaRPr lang="en-US" sz="800" dirty="0"/>
          </a:p>
          <a:p>
            <a:pPr marL="685800" indent="-571500">
              <a:buFont typeface="Arial" panose="020B0604020202020204" pitchFamily="34" charset="0"/>
              <a:buChar char="•"/>
            </a:pPr>
            <a:r>
              <a:rPr lang="en-US" sz="3600" dirty="0"/>
              <a:t>39-A M.R.S.A. § 206</a:t>
            </a:r>
          </a:p>
          <a:p>
            <a:pPr marL="411480" lvl="1" indent="0">
              <a:buNone/>
            </a:pPr>
            <a:r>
              <a:rPr lang="en-US" sz="3600" dirty="0"/>
              <a:t>Duties and rights of parties as to medical and other services; cost</a:t>
            </a:r>
          </a:p>
          <a:p>
            <a:pPr marL="285750" indent="-171450">
              <a:buFont typeface="Arial" panose="020B0604020202020204" pitchFamily="34" charset="0"/>
              <a:buChar char="•"/>
            </a:pPr>
            <a:endParaRPr lang="en-US" sz="900" dirty="0"/>
          </a:p>
          <a:p>
            <a:pPr marL="685800" indent="-571500">
              <a:buFont typeface="Arial" panose="020B0604020202020204" pitchFamily="34" charset="0"/>
              <a:buChar char="•"/>
            </a:pPr>
            <a:r>
              <a:rPr lang="en-US" sz="3600" dirty="0"/>
              <a:t>39-A M.R.S.A. § 208</a:t>
            </a:r>
          </a:p>
          <a:p>
            <a:pPr marL="411480" lvl="1" indent="0">
              <a:buNone/>
            </a:pPr>
            <a:r>
              <a:rPr lang="en-US" sz="3600" dirty="0"/>
              <a:t>Medical Information</a:t>
            </a:r>
          </a:p>
          <a:p>
            <a:pPr marL="114300" indent="0">
              <a:buNone/>
            </a:pPr>
            <a:endParaRPr lang="en-US" sz="800" dirty="0"/>
          </a:p>
          <a:p>
            <a:pPr marL="685800" indent="-571500">
              <a:buFont typeface="Arial" panose="020B0604020202020204" pitchFamily="34" charset="0"/>
              <a:buChar char="•"/>
            </a:pPr>
            <a:r>
              <a:rPr lang="en-US" sz="3600" dirty="0"/>
              <a:t>39-A M.R.S.A. § 209-A</a:t>
            </a:r>
          </a:p>
          <a:p>
            <a:pPr marL="411480" lvl="1" indent="0">
              <a:buNone/>
            </a:pPr>
            <a:r>
              <a:rPr lang="en-US" sz="3600" dirty="0"/>
              <a:t>Medical Fee Schedule</a:t>
            </a:r>
          </a:p>
          <a:p>
            <a:pPr marL="0" indent="0">
              <a:buNone/>
            </a:pPr>
            <a:endParaRPr lang="en-US" b="1" dirty="0"/>
          </a:p>
        </p:txBody>
      </p:sp>
    </p:spTree>
    <p:extLst>
      <p:ext uri="{BB962C8B-B14F-4D97-AF65-F5344CB8AC3E}">
        <p14:creationId xmlns:p14="http://schemas.microsoft.com/office/powerpoint/2010/main" val="3477416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924475"/>
          </a:xfrm>
        </p:spPr>
        <p:txBody>
          <a:bodyPr>
            <a:normAutofit fontScale="90000"/>
          </a:bodyPr>
          <a:lstStyle/>
          <a:p>
            <a:r>
              <a:rPr lang="en-US" dirty="0"/>
              <a:t>Section 1.08 fees for reports/copies</a:t>
            </a:r>
          </a:p>
        </p:txBody>
      </p:sp>
      <p:sp>
        <p:nvSpPr>
          <p:cNvPr id="3" name="Content Placeholder 2"/>
          <p:cNvSpPr>
            <a:spLocks noGrp="1"/>
          </p:cNvSpPr>
          <p:nvPr>
            <p:ph idx="1"/>
          </p:nvPr>
        </p:nvSpPr>
        <p:spPr>
          <a:xfrm>
            <a:off x="457200" y="1600200"/>
            <a:ext cx="8382000" cy="5257800"/>
          </a:xfrm>
        </p:spPr>
        <p:txBody>
          <a:bodyPr>
            <a:normAutofit fontScale="77500" lnSpcReduction="20000"/>
          </a:bodyPr>
          <a:lstStyle/>
          <a:p>
            <a:pPr>
              <a:buFont typeface="Arial" panose="020B0604020202020204" pitchFamily="34" charset="0"/>
              <a:buChar char="•"/>
            </a:pPr>
            <a:r>
              <a:rPr lang="en-US" sz="4000" dirty="0"/>
              <a:t>Providers may charge for paper or electronic copies of health care records or other written information requested. </a:t>
            </a:r>
          </a:p>
          <a:p>
            <a:pPr>
              <a:buFont typeface="Arial" panose="020B0604020202020204" pitchFamily="34" charset="0"/>
              <a:buChar char="•"/>
            </a:pPr>
            <a:r>
              <a:rPr lang="en-US" sz="4000" dirty="0"/>
              <a:t>Health care providers shall not require pre-payment unless the requesting party has an unpaid balance for previously requested information from the health care provider. </a:t>
            </a:r>
          </a:p>
          <a:p>
            <a:pPr>
              <a:buFont typeface="Arial" panose="020B0604020202020204" pitchFamily="34" charset="0"/>
              <a:buChar char="•"/>
            </a:pPr>
            <a:r>
              <a:rPr lang="en-US" sz="4000" dirty="0"/>
              <a:t>Health care providers shall not charge a fee for postage/shipping, sales tax, or a fee for researching a request that results in no records.</a:t>
            </a:r>
          </a:p>
        </p:txBody>
      </p:sp>
    </p:spTree>
    <p:extLst>
      <p:ext uri="{BB962C8B-B14F-4D97-AF65-F5344CB8AC3E}">
        <p14:creationId xmlns:p14="http://schemas.microsoft.com/office/powerpoint/2010/main" val="1978424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924475"/>
          </a:xfrm>
        </p:spPr>
        <p:txBody>
          <a:bodyPr>
            <a:normAutofit/>
          </a:bodyPr>
          <a:lstStyle/>
          <a:p>
            <a:r>
              <a:rPr lang="en-US" dirty="0"/>
              <a:t>Section 1.09 fees for testimony</a:t>
            </a:r>
          </a:p>
        </p:txBody>
      </p:sp>
      <p:sp>
        <p:nvSpPr>
          <p:cNvPr id="3" name="Content Placeholder 2"/>
          <p:cNvSpPr>
            <a:spLocks noGrp="1"/>
          </p:cNvSpPr>
          <p:nvPr>
            <p:ph idx="1"/>
          </p:nvPr>
        </p:nvSpPr>
        <p:spPr>
          <a:xfrm>
            <a:off x="457200" y="1676400"/>
            <a:ext cx="8382000" cy="4953000"/>
          </a:xfrm>
        </p:spPr>
        <p:txBody>
          <a:bodyPr>
            <a:normAutofit/>
          </a:bodyPr>
          <a:lstStyle/>
          <a:p>
            <a:pPr>
              <a:buFont typeface="Arial" panose="020B0604020202020204" pitchFamily="34" charset="0"/>
              <a:buChar char="•"/>
            </a:pPr>
            <a:r>
              <a:rPr lang="en-US" sz="4800" dirty="0"/>
              <a:t>Providers may charge for preparing and attending depositions and hearings.</a:t>
            </a:r>
          </a:p>
        </p:txBody>
      </p:sp>
    </p:spTree>
    <p:extLst>
      <p:ext uri="{BB962C8B-B14F-4D97-AF65-F5344CB8AC3E}">
        <p14:creationId xmlns:p14="http://schemas.microsoft.com/office/powerpoint/2010/main" val="3740083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924475"/>
          </a:xfrm>
        </p:spPr>
        <p:txBody>
          <a:bodyPr>
            <a:normAutofit/>
          </a:bodyPr>
          <a:lstStyle/>
          <a:p>
            <a:r>
              <a:rPr lang="en-US" dirty="0"/>
              <a:t>Section 1.10 expenses</a:t>
            </a:r>
          </a:p>
        </p:txBody>
      </p:sp>
      <p:sp>
        <p:nvSpPr>
          <p:cNvPr id="3" name="Content Placeholder 2"/>
          <p:cNvSpPr>
            <a:spLocks noGrp="1"/>
          </p:cNvSpPr>
          <p:nvPr>
            <p:ph idx="1"/>
          </p:nvPr>
        </p:nvSpPr>
        <p:spPr>
          <a:xfrm>
            <a:off x="457200" y="1676400"/>
            <a:ext cx="8382000" cy="4953000"/>
          </a:xfrm>
        </p:spPr>
        <p:txBody>
          <a:bodyPr>
            <a:normAutofit/>
          </a:bodyPr>
          <a:lstStyle/>
          <a:p>
            <a:pPr>
              <a:buFont typeface="Arial" panose="020B0604020202020204" pitchFamily="34" charset="0"/>
              <a:buChar char="•"/>
            </a:pPr>
            <a:r>
              <a:rPr lang="en-US" sz="3600" dirty="0"/>
              <a:t>Employer/Insurer must pay employee’s travel-related treatment expenses.</a:t>
            </a:r>
          </a:p>
          <a:p>
            <a:pPr>
              <a:buFont typeface="Arial" panose="020B0604020202020204" pitchFamily="34" charset="0"/>
              <a:buChar char="•"/>
            </a:pPr>
            <a:r>
              <a:rPr lang="en-US" sz="3600" dirty="0"/>
              <a:t>Travel-related expenses must be paid within 30 days of request.</a:t>
            </a:r>
          </a:p>
          <a:p>
            <a:pPr>
              <a:buFont typeface="Arial" panose="020B0604020202020204" pitchFamily="34" charset="0"/>
              <a:buChar char="•"/>
            </a:pPr>
            <a:r>
              <a:rPr lang="en-US" sz="3600" dirty="0"/>
              <a:t>Employer/Insurer must reimburse the employee’s out-of-pocket costs within 30 days.</a:t>
            </a:r>
          </a:p>
          <a:p>
            <a:pPr lvl="1"/>
            <a:endParaRPr lang="en-US" sz="3200" dirty="0"/>
          </a:p>
        </p:txBody>
      </p:sp>
    </p:spTree>
    <p:extLst>
      <p:ext uri="{BB962C8B-B14F-4D97-AF65-F5344CB8AC3E}">
        <p14:creationId xmlns:p14="http://schemas.microsoft.com/office/powerpoint/2010/main" val="4218928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rmAutofit/>
          </a:bodyPr>
          <a:lstStyle/>
          <a:p>
            <a:pPr>
              <a:buFont typeface="Arial" panose="020B0604020202020204" pitchFamily="34" charset="0"/>
              <a:buChar char="•"/>
            </a:pPr>
            <a:r>
              <a:rPr lang="en-US" sz="4000" dirty="0"/>
              <a:t>Authorization not required for information related to a claimed work-related injury or illness (unless required by law).</a:t>
            </a:r>
          </a:p>
        </p:txBody>
      </p:sp>
    </p:spTree>
    <p:extLst>
      <p:ext uri="{BB962C8B-B14F-4D97-AF65-F5344CB8AC3E}">
        <p14:creationId xmlns:p14="http://schemas.microsoft.com/office/powerpoint/2010/main" val="3895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Autofit/>
          </a:bodyPr>
          <a:lstStyle/>
          <a:p>
            <a:pPr>
              <a:buFont typeface="Arial" panose="020B0604020202020204" pitchFamily="34" charset="0"/>
              <a:buChar char="•"/>
            </a:pPr>
            <a:r>
              <a:rPr lang="en-US" sz="2800" dirty="0"/>
              <a:t>Health care providers must, at the written request of the employer/insurer representative, furnish copies of health care records or other written information pertaining to a claimed workers’ compensation injury or disease. </a:t>
            </a:r>
          </a:p>
          <a:p>
            <a:pPr>
              <a:buFont typeface="Arial" panose="020B0604020202020204" pitchFamily="34" charset="0"/>
              <a:buChar char="•"/>
            </a:pPr>
            <a:r>
              <a:rPr lang="en-US" sz="2800" dirty="0"/>
              <a:t>Copies must be furnished within 10 business days from receipt of the written request. An itemized invoice must accompany the copies sent to the requestor.</a:t>
            </a:r>
            <a:endParaRPr lang="en-US" dirty="0"/>
          </a:p>
        </p:txBody>
      </p:sp>
    </p:spTree>
    <p:extLst>
      <p:ext uri="{BB962C8B-B14F-4D97-AF65-F5344CB8AC3E}">
        <p14:creationId xmlns:p14="http://schemas.microsoft.com/office/powerpoint/2010/main" val="1101612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Autofit/>
          </a:bodyPr>
          <a:lstStyle/>
          <a:p>
            <a:pPr>
              <a:buFont typeface="Arial" panose="020B0604020202020204" pitchFamily="34" charset="0"/>
              <a:buChar char="•"/>
            </a:pPr>
            <a:r>
              <a:rPr lang="en-US" sz="2800" dirty="0">
                <a:solidFill>
                  <a:srgbClr val="FF0000"/>
                </a:solidFill>
              </a:rPr>
              <a:t>If the employer/insurer or employee representative contends that medical information pre-existing and subsequent to the workplace injury for which claim is being made is relevant to issues in the workers’ compensation case, it shall use Form WCB-220.</a:t>
            </a:r>
          </a:p>
        </p:txBody>
      </p:sp>
    </p:spTree>
    <p:extLst>
      <p:ext uri="{BB962C8B-B14F-4D97-AF65-F5344CB8AC3E}">
        <p14:creationId xmlns:p14="http://schemas.microsoft.com/office/powerpoint/2010/main" val="2053447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228600" y="1676400"/>
            <a:ext cx="8763000" cy="4876800"/>
          </a:xfrm>
        </p:spPr>
        <p:txBody>
          <a:bodyPr>
            <a:noAutofit/>
          </a:bodyPr>
          <a:lstStyle/>
          <a:p>
            <a:pPr>
              <a:buFont typeface="Arial" panose="020B0604020202020204" pitchFamily="34" charset="0"/>
              <a:buChar char="•"/>
            </a:pPr>
            <a:r>
              <a:rPr lang="en-US" sz="2800" dirty="0">
                <a:solidFill>
                  <a:srgbClr val="FF0000"/>
                </a:solidFill>
              </a:rPr>
              <a:t>In the event that the employer/insurer or employee representative contends that testing, treatment or counseling records related to psychological matters, HIV/AIDS, substance abuse, or sexually transmitted disease matters are relevant to issues in the workers’ compensation case, it may obtain such specific information as agreed upon by the represented parties. If the represented parties agree, the parties shall use Form WCB-220A, WCB-220B, or WCB-220C as appropriate.</a:t>
            </a:r>
            <a:endParaRPr lang="en-US" dirty="0">
              <a:solidFill>
                <a:srgbClr val="FF0000"/>
              </a:solidFill>
            </a:endParaRPr>
          </a:p>
        </p:txBody>
      </p:sp>
    </p:spTree>
    <p:extLst>
      <p:ext uri="{BB962C8B-B14F-4D97-AF65-F5344CB8AC3E}">
        <p14:creationId xmlns:p14="http://schemas.microsoft.com/office/powerpoint/2010/main" val="4179289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228600" y="1676400"/>
            <a:ext cx="8763000" cy="4876800"/>
          </a:xfrm>
        </p:spPr>
        <p:txBody>
          <a:bodyPr>
            <a:noAutofit/>
          </a:bodyPr>
          <a:lstStyle/>
          <a:p>
            <a:pPr>
              <a:buFont typeface="Arial" panose="020B0604020202020204" pitchFamily="34" charset="0"/>
              <a:buChar char="•"/>
            </a:pPr>
            <a:r>
              <a:rPr lang="en-US" sz="3600" dirty="0"/>
              <a:t>Within 14 calendar days the employee or the employee’s authorized representative shall sign the release and return it to the requesting party.</a:t>
            </a:r>
          </a:p>
        </p:txBody>
      </p:sp>
    </p:spTree>
    <p:extLst>
      <p:ext uri="{BB962C8B-B14F-4D97-AF65-F5344CB8AC3E}">
        <p14:creationId xmlns:p14="http://schemas.microsoft.com/office/powerpoint/2010/main" val="1549029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Autofit/>
          </a:bodyPr>
          <a:lstStyle/>
          <a:p>
            <a:pPr>
              <a:buFont typeface="Arial" panose="020B0604020202020204" pitchFamily="34" charset="0"/>
              <a:buChar char="•"/>
            </a:pPr>
            <a:r>
              <a:rPr lang="en-US" sz="3600" dirty="0"/>
              <a:t>All parties, including health care providers, shall only use Form WCB-220, WCB-220A, WCB-220B, or WCB-220C. </a:t>
            </a:r>
          </a:p>
          <a:p>
            <a:pPr>
              <a:buFont typeface="Arial" panose="020B0604020202020204" pitchFamily="34" charset="0"/>
              <a:buChar char="•"/>
            </a:pPr>
            <a:r>
              <a:rPr lang="en-US" sz="3600" dirty="0"/>
              <a:t>The use of forms other than the ones set forth in Appendix V and/or requiring additional forms is prohibited.</a:t>
            </a:r>
            <a:endParaRPr lang="en-US" sz="3200" dirty="0"/>
          </a:p>
        </p:txBody>
      </p:sp>
    </p:spTree>
    <p:extLst>
      <p:ext uri="{BB962C8B-B14F-4D97-AF65-F5344CB8AC3E}">
        <p14:creationId xmlns:p14="http://schemas.microsoft.com/office/powerpoint/2010/main" val="68801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Autofit/>
          </a:bodyPr>
          <a:lstStyle/>
          <a:p>
            <a:pPr>
              <a:buFont typeface="Arial" panose="020B0604020202020204" pitchFamily="34" charset="0"/>
              <a:buChar char="•"/>
            </a:pPr>
            <a:r>
              <a:rPr lang="en-US" sz="3600" dirty="0"/>
              <a:t>Health care providers must furnish copies of the health care records within 30 calendar days from receipt of a properly completed Form WCB-220, WCB-220A, WCB-220B, or WCB-220C.</a:t>
            </a:r>
            <a:endParaRPr lang="en-US" sz="3200" dirty="0"/>
          </a:p>
        </p:txBody>
      </p:sp>
    </p:spTree>
    <p:extLst>
      <p:ext uri="{BB962C8B-B14F-4D97-AF65-F5344CB8AC3E}">
        <p14:creationId xmlns:p14="http://schemas.microsoft.com/office/powerpoint/2010/main" val="8735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95400"/>
          </a:xfrm>
        </p:spPr>
        <p:txBody>
          <a:bodyPr>
            <a:normAutofit fontScale="90000"/>
          </a:bodyPr>
          <a:lstStyle/>
          <a:p>
            <a:r>
              <a:rPr lang="en-US" dirty="0"/>
              <a:t>Statutory and Regulatory References</a:t>
            </a:r>
          </a:p>
        </p:txBody>
      </p:sp>
      <p:sp>
        <p:nvSpPr>
          <p:cNvPr id="3" name="Content Placeholder 2"/>
          <p:cNvSpPr>
            <a:spLocks noGrp="1"/>
          </p:cNvSpPr>
          <p:nvPr>
            <p:ph idx="1"/>
          </p:nvPr>
        </p:nvSpPr>
        <p:spPr>
          <a:xfrm>
            <a:off x="685800" y="1600200"/>
            <a:ext cx="8229600" cy="4648200"/>
          </a:xfrm>
        </p:spPr>
        <p:txBody>
          <a:bodyPr>
            <a:normAutofit fontScale="77500" lnSpcReduction="20000"/>
          </a:bodyPr>
          <a:lstStyle/>
          <a:p>
            <a:pPr marL="114300" indent="0">
              <a:buNone/>
            </a:pPr>
            <a:endParaRPr lang="en-US" sz="800" dirty="0"/>
          </a:p>
          <a:p>
            <a:pPr marL="971550" indent="-857250">
              <a:buFont typeface="Arial" panose="020B0604020202020204" pitchFamily="34" charset="0"/>
              <a:buChar char="•"/>
            </a:pPr>
            <a:r>
              <a:rPr lang="en-US" sz="6300" dirty="0"/>
              <a:t>39-A M.R.S.A. § 209-A</a:t>
            </a:r>
          </a:p>
          <a:p>
            <a:pPr marL="1268730" lvl="1" indent="-857250">
              <a:buFont typeface="Arial" panose="020B0604020202020204" pitchFamily="34" charset="0"/>
              <a:buChar char="•"/>
            </a:pPr>
            <a:r>
              <a:rPr lang="en-US" sz="6300" dirty="0"/>
              <a:t>The Board shall adopt rules that establish a medical fee schedule setting the fees for medical and ancillary services.</a:t>
            </a:r>
            <a:endParaRPr lang="en-US" sz="4000" dirty="0"/>
          </a:p>
          <a:p>
            <a:pPr marL="0" indent="0">
              <a:buNone/>
            </a:pPr>
            <a:endParaRPr lang="en-US" b="1" dirty="0"/>
          </a:p>
        </p:txBody>
      </p:sp>
    </p:spTree>
    <p:extLst>
      <p:ext uri="{BB962C8B-B14F-4D97-AF65-F5344CB8AC3E}">
        <p14:creationId xmlns:p14="http://schemas.microsoft.com/office/powerpoint/2010/main" val="3130487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Autofit/>
          </a:bodyPr>
          <a:lstStyle/>
          <a:p>
            <a:pPr>
              <a:buFont typeface="Arial" panose="020B0604020202020204" pitchFamily="34" charset="0"/>
              <a:buChar char="•"/>
            </a:pPr>
            <a:r>
              <a:rPr lang="en-US" sz="3600" dirty="0"/>
              <a:t>If an employee who is being paid pursuant to a compensation payment scheme revokes a medical release using Form WCB-220R, the employer/insurer may file a Motion to Compel with the Administrative Law Judge assigned to the case.</a:t>
            </a:r>
            <a:endParaRPr lang="en-US" sz="3200" dirty="0"/>
          </a:p>
        </p:txBody>
      </p:sp>
    </p:spTree>
    <p:extLst>
      <p:ext uri="{BB962C8B-B14F-4D97-AF65-F5344CB8AC3E}">
        <p14:creationId xmlns:p14="http://schemas.microsoft.com/office/powerpoint/2010/main" val="1765884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Autofit/>
          </a:bodyPr>
          <a:lstStyle/>
          <a:p>
            <a:pPr>
              <a:buFont typeface="Arial" panose="020B0604020202020204" pitchFamily="34" charset="0"/>
              <a:buChar char="•"/>
            </a:pPr>
            <a:r>
              <a:rPr lang="en-US" sz="3600" dirty="0">
                <a:solidFill>
                  <a:schemeClr val="tx1"/>
                </a:solidFill>
              </a:rPr>
              <a:t>Nothing in the Act or these rules requires any personal or telephonic contact between any health care provider and a representative of the employer/insurer.</a:t>
            </a:r>
          </a:p>
        </p:txBody>
      </p:sp>
    </p:spTree>
    <p:extLst>
      <p:ext uri="{BB962C8B-B14F-4D97-AF65-F5344CB8AC3E}">
        <p14:creationId xmlns:p14="http://schemas.microsoft.com/office/powerpoint/2010/main" val="1539209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924475"/>
          </a:xfrm>
        </p:spPr>
        <p:txBody>
          <a:bodyPr>
            <a:normAutofit/>
          </a:bodyPr>
          <a:lstStyle/>
          <a:p>
            <a:r>
              <a:rPr lang="en-US" dirty="0"/>
              <a:t>Section 1.11 medical information</a:t>
            </a:r>
          </a:p>
        </p:txBody>
      </p:sp>
      <p:sp>
        <p:nvSpPr>
          <p:cNvPr id="3" name="Content Placeholder 2"/>
          <p:cNvSpPr>
            <a:spLocks noGrp="1"/>
          </p:cNvSpPr>
          <p:nvPr>
            <p:ph idx="1"/>
          </p:nvPr>
        </p:nvSpPr>
        <p:spPr>
          <a:xfrm>
            <a:off x="457200" y="1676400"/>
            <a:ext cx="8382000" cy="4953000"/>
          </a:xfrm>
        </p:spPr>
        <p:txBody>
          <a:bodyPr>
            <a:noAutofit/>
          </a:bodyPr>
          <a:lstStyle/>
          <a:p>
            <a:pPr>
              <a:buFont typeface="Arial" panose="020B0604020202020204" pitchFamily="34" charset="0"/>
              <a:buChar char="•"/>
            </a:pPr>
            <a:r>
              <a:rPr lang="en-US" sz="3600" dirty="0">
                <a:solidFill>
                  <a:schemeClr val="tx1"/>
                </a:solidFill>
              </a:rPr>
              <a:t>Health care providers must complete the M-1 form set forth in Appendix I in accordance with   39-A M.R.S.A. § 208. </a:t>
            </a:r>
          </a:p>
          <a:p>
            <a:pPr>
              <a:buFont typeface="Arial" panose="020B0604020202020204" pitchFamily="34" charset="0"/>
              <a:buChar char="•"/>
            </a:pPr>
            <a:r>
              <a:rPr lang="en-US" sz="3600" dirty="0"/>
              <a:t>The use of any other form is prohibited and may subject the health care provider to penalty under 39-A M.R.S.A. § 360.</a:t>
            </a:r>
            <a:endParaRPr lang="en-US" sz="3200" dirty="0"/>
          </a:p>
        </p:txBody>
      </p:sp>
    </p:spTree>
    <p:extLst>
      <p:ext uri="{BB962C8B-B14F-4D97-AF65-F5344CB8AC3E}">
        <p14:creationId xmlns:p14="http://schemas.microsoft.com/office/powerpoint/2010/main" val="1864613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654050"/>
          </a:xfrm>
        </p:spPr>
        <p:txBody>
          <a:bodyPr>
            <a:normAutofit fontScale="90000"/>
          </a:bodyPr>
          <a:lstStyle/>
          <a:p>
            <a:pPr algn="ctr"/>
            <a:r>
              <a:rPr lang="en-US" dirty="0"/>
              <a:t>Quick Reference</a:t>
            </a:r>
          </a:p>
        </p:txBody>
      </p:sp>
      <p:sp>
        <p:nvSpPr>
          <p:cNvPr id="3" name="Text Placeholder 2"/>
          <p:cNvSpPr>
            <a:spLocks noGrp="1"/>
          </p:cNvSpPr>
          <p:nvPr>
            <p:ph type="body" idx="1"/>
          </p:nvPr>
        </p:nvSpPr>
        <p:spPr>
          <a:xfrm>
            <a:off x="533400" y="1676400"/>
            <a:ext cx="4040188" cy="762000"/>
          </a:xfrm>
        </p:spPr>
        <p:txBody>
          <a:bodyPr>
            <a:normAutofit/>
          </a:bodyPr>
          <a:lstStyle/>
          <a:p>
            <a:pPr algn="ctr"/>
            <a:r>
              <a:rPr lang="en-US" u="sng" dirty="0"/>
              <a:t>Type of Service</a:t>
            </a:r>
            <a:endParaRPr lang="en-US" dirty="0"/>
          </a:p>
        </p:txBody>
      </p:sp>
      <p:sp>
        <p:nvSpPr>
          <p:cNvPr id="5" name="Text Placeholder 4"/>
          <p:cNvSpPr>
            <a:spLocks noGrp="1"/>
          </p:cNvSpPr>
          <p:nvPr>
            <p:ph type="body" sz="half" idx="3"/>
          </p:nvPr>
        </p:nvSpPr>
        <p:spPr>
          <a:xfrm>
            <a:off x="4648200" y="1676400"/>
            <a:ext cx="4041775" cy="762000"/>
          </a:xfrm>
        </p:spPr>
        <p:txBody>
          <a:bodyPr>
            <a:normAutofit/>
          </a:bodyPr>
          <a:lstStyle/>
          <a:p>
            <a:pPr algn="ctr"/>
            <a:r>
              <a:rPr lang="en-US" u="sng" dirty="0"/>
              <a:t>Claim Form</a:t>
            </a:r>
          </a:p>
        </p:txBody>
      </p:sp>
      <p:sp>
        <p:nvSpPr>
          <p:cNvPr id="4" name="Content Placeholder 3"/>
          <p:cNvSpPr>
            <a:spLocks noGrp="1"/>
          </p:cNvSpPr>
          <p:nvPr>
            <p:ph sz="quarter" idx="2"/>
          </p:nvPr>
        </p:nvSpPr>
        <p:spPr>
          <a:xfrm>
            <a:off x="457200" y="2286000"/>
            <a:ext cx="4040188" cy="3941763"/>
          </a:xfrm>
        </p:spPr>
        <p:txBody>
          <a:bodyPr>
            <a:normAutofit/>
          </a:bodyPr>
          <a:lstStyle/>
          <a:p>
            <a:pPr>
              <a:buBlip>
                <a:blip r:embed="rId2"/>
              </a:buBlip>
            </a:pPr>
            <a:endParaRPr lang="en-US" sz="2400" dirty="0"/>
          </a:p>
          <a:p>
            <a:r>
              <a:rPr lang="en-US" sz="2400" dirty="0"/>
              <a:t>Professional services</a:t>
            </a:r>
          </a:p>
          <a:p>
            <a:endParaRPr lang="en-US" sz="2000" dirty="0"/>
          </a:p>
          <a:p>
            <a:r>
              <a:rPr lang="en-US" sz="2400" dirty="0"/>
              <a:t>Inpatient facility fees</a:t>
            </a:r>
          </a:p>
          <a:p>
            <a:endParaRPr lang="en-US" sz="1600" dirty="0"/>
          </a:p>
          <a:p>
            <a:endParaRPr lang="en-US" sz="1600" dirty="0"/>
          </a:p>
          <a:p>
            <a:r>
              <a:rPr lang="en-US" sz="2400" dirty="0"/>
              <a:t>Outpatient facility fees</a:t>
            </a:r>
          </a:p>
          <a:p>
            <a:endParaRPr lang="en-US" sz="1600" dirty="0"/>
          </a:p>
          <a:p>
            <a:r>
              <a:rPr lang="en-US" sz="2400" dirty="0"/>
              <a:t>Other	</a:t>
            </a:r>
            <a:r>
              <a:rPr lang="en-US" dirty="0"/>
              <a:t>	</a:t>
            </a:r>
          </a:p>
        </p:txBody>
      </p:sp>
      <p:sp>
        <p:nvSpPr>
          <p:cNvPr id="6" name="Content Placeholder 5"/>
          <p:cNvSpPr>
            <a:spLocks noGrp="1"/>
          </p:cNvSpPr>
          <p:nvPr>
            <p:ph sz="quarter" idx="4"/>
          </p:nvPr>
        </p:nvSpPr>
        <p:spPr>
          <a:xfrm>
            <a:off x="4572000" y="2286000"/>
            <a:ext cx="4041775" cy="3941763"/>
          </a:xfrm>
        </p:spPr>
        <p:txBody>
          <a:bodyPr>
            <a:normAutofit/>
          </a:bodyPr>
          <a:lstStyle/>
          <a:p>
            <a:pPr>
              <a:buBlip>
                <a:blip r:embed="rId2"/>
              </a:buBlip>
            </a:pPr>
            <a:endParaRPr lang="en-US" dirty="0"/>
          </a:p>
          <a:p>
            <a:r>
              <a:rPr lang="en-US" dirty="0"/>
              <a:t>Typically HCFA-1500</a:t>
            </a:r>
          </a:p>
          <a:p>
            <a:endParaRPr lang="en-US" dirty="0"/>
          </a:p>
          <a:p>
            <a:r>
              <a:rPr lang="en-US" dirty="0"/>
              <a:t>Must be on UB-04</a:t>
            </a:r>
          </a:p>
          <a:p>
            <a:endParaRPr lang="en-US" dirty="0"/>
          </a:p>
          <a:p>
            <a:r>
              <a:rPr lang="en-US" dirty="0"/>
              <a:t>Must be on UB-04</a:t>
            </a:r>
          </a:p>
          <a:p>
            <a:endParaRPr lang="en-US" dirty="0"/>
          </a:p>
          <a:p>
            <a:r>
              <a:rPr lang="en-US" dirty="0"/>
              <a:t>Varies</a:t>
            </a:r>
          </a:p>
        </p:txBody>
      </p:sp>
    </p:spTree>
    <p:extLst>
      <p:ext uri="{BB962C8B-B14F-4D97-AF65-F5344CB8AC3E}">
        <p14:creationId xmlns:p14="http://schemas.microsoft.com/office/powerpoint/2010/main" val="3535841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467600" cy="639762"/>
          </a:xfrm>
        </p:spPr>
        <p:txBody>
          <a:bodyPr>
            <a:normAutofit fontScale="90000"/>
          </a:bodyPr>
          <a:lstStyle/>
          <a:p>
            <a:r>
              <a:rPr lang="en-US" dirty="0"/>
              <a:t>Claim forms</a:t>
            </a:r>
          </a:p>
        </p:txBody>
      </p:sp>
      <p:sp>
        <p:nvSpPr>
          <p:cNvPr id="3" name="Content Placeholder 2"/>
          <p:cNvSpPr>
            <a:spLocks noGrp="1"/>
          </p:cNvSpPr>
          <p:nvPr>
            <p:ph idx="1"/>
          </p:nvPr>
        </p:nvSpPr>
        <p:spPr>
          <a:xfrm>
            <a:off x="457200" y="1752600"/>
            <a:ext cx="7467600" cy="4721352"/>
          </a:xfrm>
        </p:spPr>
        <p:txBody>
          <a:bodyPr>
            <a:normAutofit fontScale="92500" lnSpcReduction="20000"/>
          </a:bodyPr>
          <a:lstStyle/>
          <a:p>
            <a:pPr marL="617220" lvl="1" indent="-571500">
              <a:spcBef>
                <a:spcPts val="600"/>
              </a:spcBef>
              <a:buSzPct val="70000"/>
              <a:buFont typeface="Arial" panose="020B0604020202020204" pitchFamily="34" charset="0"/>
              <a:buChar char="•"/>
            </a:pPr>
            <a:r>
              <a:rPr lang="en-US" sz="4400" dirty="0"/>
              <a:t>The CMS-1500 form is the standard paper claim form used by physicians and suppliers.</a:t>
            </a:r>
          </a:p>
          <a:p>
            <a:pPr marL="982980" lvl="1" indent="-571500">
              <a:buFont typeface="Arial" panose="020B0604020202020204" pitchFamily="34" charset="0"/>
              <a:buChar char="•"/>
            </a:pPr>
            <a:r>
              <a:rPr lang="en-US" sz="4000" dirty="0">
                <a:solidFill>
                  <a:srgbClr val="FF0000"/>
                </a:solidFill>
              </a:rPr>
              <a:t>The CMS-1500 (aka HCFA-1500) form is </a:t>
            </a:r>
            <a:r>
              <a:rPr lang="en-US" sz="4000" u="sng" dirty="0">
                <a:solidFill>
                  <a:srgbClr val="FF0000"/>
                </a:solidFill>
              </a:rPr>
              <a:t>NOT</a:t>
            </a:r>
            <a:r>
              <a:rPr lang="en-US" sz="4000" dirty="0">
                <a:solidFill>
                  <a:srgbClr val="FF0000"/>
                </a:solidFill>
              </a:rPr>
              <a:t> required.  As long as a bill contains all the required billing elements, it is a valid bill.</a:t>
            </a:r>
          </a:p>
        </p:txBody>
      </p:sp>
    </p:spTree>
    <p:extLst>
      <p:ext uri="{BB962C8B-B14F-4D97-AF65-F5344CB8AC3E}">
        <p14:creationId xmlns:p14="http://schemas.microsoft.com/office/powerpoint/2010/main" val="1801536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467600" cy="639762"/>
          </a:xfrm>
        </p:spPr>
        <p:txBody>
          <a:bodyPr>
            <a:normAutofit fontScale="90000"/>
          </a:bodyPr>
          <a:lstStyle/>
          <a:p>
            <a:r>
              <a:rPr lang="en-US" dirty="0"/>
              <a:t>Claim forms</a:t>
            </a:r>
          </a:p>
        </p:txBody>
      </p:sp>
      <p:sp>
        <p:nvSpPr>
          <p:cNvPr id="3" name="Content Placeholder 2"/>
          <p:cNvSpPr>
            <a:spLocks noGrp="1"/>
          </p:cNvSpPr>
          <p:nvPr>
            <p:ph idx="1"/>
          </p:nvPr>
        </p:nvSpPr>
        <p:spPr>
          <a:xfrm>
            <a:off x="457200" y="1676400"/>
            <a:ext cx="8229600" cy="4797552"/>
          </a:xfrm>
        </p:spPr>
        <p:txBody>
          <a:bodyPr>
            <a:noAutofit/>
          </a:bodyPr>
          <a:lstStyle/>
          <a:p>
            <a:pPr marL="685800" indent="-571500">
              <a:buFont typeface="Arial" panose="020B0604020202020204" pitchFamily="34" charset="0"/>
              <a:buChar char="•"/>
            </a:pPr>
            <a:r>
              <a:rPr lang="en-US" sz="3600" dirty="0"/>
              <a:t>The CMS-1450 (aka UB-04) form is the standard paper claim form used by institutional providers.</a:t>
            </a:r>
          </a:p>
          <a:p>
            <a:pPr marL="982980" lvl="1" indent="-571500">
              <a:buFont typeface="Arial" panose="020B0604020202020204" pitchFamily="34" charset="0"/>
              <a:buChar char="•"/>
            </a:pPr>
            <a:r>
              <a:rPr lang="en-US" sz="3600" dirty="0"/>
              <a:t>This form is required for inpatient and outpatient hospital services and surgical procedures at an ambulatory surgical center.</a:t>
            </a:r>
          </a:p>
          <a:p>
            <a:pPr marL="411480" lvl="1" indent="0">
              <a:buNone/>
            </a:pPr>
            <a:endParaRPr lang="en-US" sz="2600" u="sng" dirty="0"/>
          </a:p>
        </p:txBody>
      </p:sp>
    </p:spTree>
    <p:extLst>
      <p:ext uri="{BB962C8B-B14F-4D97-AF65-F5344CB8AC3E}">
        <p14:creationId xmlns:p14="http://schemas.microsoft.com/office/powerpoint/2010/main" val="3290560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467600" cy="639762"/>
          </a:xfrm>
        </p:spPr>
        <p:txBody>
          <a:bodyPr>
            <a:normAutofit fontScale="90000"/>
          </a:bodyPr>
          <a:lstStyle/>
          <a:p>
            <a:r>
              <a:rPr lang="en-US" dirty="0"/>
              <a:t>Claim forms</a:t>
            </a:r>
          </a:p>
        </p:txBody>
      </p:sp>
      <p:sp>
        <p:nvSpPr>
          <p:cNvPr id="3" name="Content Placeholder 2"/>
          <p:cNvSpPr>
            <a:spLocks noGrp="1"/>
          </p:cNvSpPr>
          <p:nvPr>
            <p:ph idx="1"/>
          </p:nvPr>
        </p:nvSpPr>
        <p:spPr>
          <a:xfrm>
            <a:off x="457200" y="1676400"/>
            <a:ext cx="8229600" cy="4797552"/>
          </a:xfrm>
        </p:spPr>
        <p:txBody>
          <a:bodyPr>
            <a:noAutofit/>
          </a:bodyPr>
          <a:lstStyle/>
          <a:p>
            <a:pPr marL="982980" lvl="1" indent="-571500">
              <a:buFont typeface="Arial" panose="020B0604020202020204" pitchFamily="34" charset="0"/>
              <a:buChar char="•"/>
            </a:pPr>
            <a:r>
              <a:rPr lang="en-US" sz="4000" dirty="0"/>
              <a:t>Some institutional providers may bill professional services on the UB-04.</a:t>
            </a:r>
          </a:p>
          <a:p>
            <a:pPr marL="1257300" lvl="2" indent="-571500">
              <a:buFont typeface="Arial" panose="020B0604020202020204" pitchFamily="34" charset="0"/>
              <a:buChar char="•"/>
            </a:pPr>
            <a:r>
              <a:rPr lang="en-US" sz="3600" dirty="0">
                <a:solidFill>
                  <a:srgbClr val="FF0000"/>
                </a:solidFill>
              </a:rPr>
              <a:t>There is no requirement for professional services to be billed separately from facility services.</a:t>
            </a:r>
          </a:p>
        </p:txBody>
      </p:sp>
    </p:spTree>
    <p:extLst>
      <p:ext uri="{BB962C8B-B14F-4D97-AF65-F5344CB8AC3E}">
        <p14:creationId xmlns:p14="http://schemas.microsoft.com/office/powerpoint/2010/main" val="182005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lstStyle/>
          <a:p>
            <a:pPr algn="ctr"/>
            <a:r>
              <a:rPr lang="en-US" dirty="0"/>
              <a:t>Quick Reference</a:t>
            </a:r>
          </a:p>
        </p:txBody>
      </p:sp>
      <p:sp>
        <p:nvSpPr>
          <p:cNvPr id="3" name="Text Placeholder 2"/>
          <p:cNvSpPr>
            <a:spLocks noGrp="1"/>
          </p:cNvSpPr>
          <p:nvPr>
            <p:ph type="body" idx="1"/>
          </p:nvPr>
        </p:nvSpPr>
        <p:spPr>
          <a:xfrm>
            <a:off x="228600" y="1295400"/>
            <a:ext cx="4040188" cy="762000"/>
          </a:xfrm>
        </p:spPr>
        <p:txBody>
          <a:bodyPr>
            <a:normAutofit/>
          </a:bodyPr>
          <a:lstStyle/>
          <a:p>
            <a:pPr algn="ctr"/>
            <a:r>
              <a:rPr lang="en-US" u="sng" dirty="0"/>
              <a:t>Type of Service</a:t>
            </a:r>
            <a:endParaRPr lang="en-US" dirty="0"/>
          </a:p>
        </p:txBody>
      </p:sp>
      <p:sp>
        <p:nvSpPr>
          <p:cNvPr id="5" name="Text Placeholder 4"/>
          <p:cNvSpPr>
            <a:spLocks noGrp="1"/>
          </p:cNvSpPr>
          <p:nvPr>
            <p:ph type="body" sz="half" idx="3"/>
          </p:nvPr>
        </p:nvSpPr>
        <p:spPr>
          <a:xfrm>
            <a:off x="4419600" y="1295400"/>
            <a:ext cx="4041775" cy="762000"/>
          </a:xfrm>
        </p:spPr>
        <p:txBody>
          <a:bodyPr>
            <a:normAutofit/>
          </a:bodyPr>
          <a:lstStyle/>
          <a:p>
            <a:pPr algn="ctr"/>
            <a:r>
              <a:rPr lang="en-US" u="sng" dirty="0"/>
              <a:t>Coding/Billing Systems</a:t>
            </a:r>
          </a:p>
        </p:txBody>
      </p:sp>
      <p:sp>
        <p:nvSpPr>
          <p:cNvPr id="4" name="Content Placeholder 3"/>
          <p:cNvSpPr>
            <a:spLocks noGrp="1"/>
          </p:cNvSpPr>
          <p:nvPr>
            <p:ph sz="quarter" idx="2"/>
          </p:nvPr>
        </p:nvSpPr>
        <p:spPr>
          <a:xfrm>
            <a:off x="457200" y="2266950"/>
            <a:ext cx="3471277" cy="4572000"/>
          </a:xfrm>
        </p:spPr>
        <p:txBody>
          <a:bodyPr>
            <a:normAutofit/>
          </a:bodyPr>
          <a:lstStyle/>
          <a:p>
            <a:r>
              <a:rPr lang="en-US" sz="2000" dirty="0"/>
              <a:t>Professional services                                                                                                                                                                                                                                                                                                                                                                 </a:t>
            </a:r>
          </a:p>
          <a:p>
            <a:endParaRPr lang="en-US" sz="2000" dirty="0"/>
          </a:p>
          <a:p>
            <a:endParaRPr lang="en-US" sz="2000" dirty="0"/>
          </a:p>
          <a:p>
            <a:r>
              <a:rPr lang="en-US" sz="2000" dirty="0"/>
              <a:t>Inpatient facility fees</a:t>
            </a:r>
          </a:p>
          <a:p>
            <a:endParaRPr lang="en-US" sz="2000" dirty="0"/>
          </a:p>
          <a:p>
            <a:endParaRPr lang="en-US" sz="2000" dirty="0"/>
          </a:p>
          <a:p>
            <a:r>
              <a:rPr lang="en-US" sz="2000" dirty="0"/>
              <a:t>Outpatient facility fees</a:t>
            </a:r>
          </a:p>
          <a:p>
            <a:endParaRPr lang="en-US" sz="2000" dirty="0"/>
          </a:p>
          <a:p>
            <a:endParaRPr lang="en-US" sz="2000" dirty="0"/>
          </a:p>
          <a:p>
            <a:r>
              <a:rPr lang="en-US" sz="2000" dirty="0"/>
              <a:t>Other	</a:t>
            </a:r>
            <a:r>
              <a:rPr lang="en-US" dirty="0"/>
              <a:t>	</a:t>
            </a:r>
          </a:p>
        </p:txBody>
      </p:sp>
      <p:sp>
        <p:nvSpPr>
          <p:cNvPr id="6" name="Content Placeholder 5"/>
          <p:cNvSpPr>
            <a:spLocks noGrp="1"/>
          </p:cNvSpPr>
          <p:nvPr>
            <p:ph sz="quarter" idx="4"/>
          </p:nvPr>
        </p:nvSpPr>
        <p:spPr>
          <a:xfrm>
            <a:off x="4038600" y="2209800"/>
            <a:ext cx="5105400" cy="4343400"/>
          </a:xfrm>
        </p:spPr>
        <p:txBody>
          <a:bodyPr>
            <a:noAutofit/>
          </a:bodyPr>
          <a:lstStyle/>
          <a:p>
            <a:r>
              <a:rPr lang="en-US" sz="2000" dirty="0"/>
              <a:t>HCPCS for service/supplies </a:t>
            </a:r>
          </a:p>
          <a:p>
            <a:r>
              <a:rPr lang="en-US" sz="2000" dirty="0"/>
              <a:t>ICD for diagnosis</a:t>
            </a:r>
          </a:p>
          <a:p>
            <a:endParaRPr lang="en-US" sz="1100" dirty="0"/>
          </a:p>
          <a:p>
            <a:endParaRPr lang="en-US" sz="400" dirty="0"/>
          </a:p>
          <a:p>
            <a:r>
              <a:rPr lang="en-US" sz="2000" dirty="0"/>
              <a:t>Revenue codes</a:t>
            </a:r>
          </a:p>
          <a:p>
            <a:r>
              <a:rPr lang="en-US" sz="2000" dirty="0"/>
              <a:t>ICD diagnosis and procedure codes</a:t>
            </a:r>
          </a:p>
          <a:p>
            <a:endParaRPr lang="en-US" sz="900" dirty="0"/>
          </a:p>
          <a:p>
            <a:endParaRPr lang="en-US" sz="300" dirty="0"/>
          </a:p>
          <a:p>
            <a:r>
              <a:rPr lang="en-US" sz="2000" dirty="0"/>
              <a:t>Revenue codes</a:t>
            </a:r>
          </a:p>
          <a:p>
            <a:r>
              <a:rPr lang="en-US" sz="2000" dirty="0"/>
              <a:t>HCPCS for service/supplies </a:t>
            </a:r>
          </a:p>
          <a:p>
            <a:r>
              <a:rPr lang="en-US" sz="2000" dirty="0"/>
              <a:t>ICD for diagnosis</a:t>
            </a:r>
          </a:p>
          <a:p>
            <a:endParaRPr lang="en-US" sz="100" dirty="0"/>
          </a:p>
          <a:p>
            <a:endParaRPr lang="en-US" sz="1100" dirty="0"/>
          </a:p>
          <a:p>
            <a:r>
              <a:rPr lang="en-US" sz="2000" dirty="0"/>
              <a:t>Varies for service/supplies    </a:t>
            </a:r>
          </a:p>
          <a:p>
            <a:r>
              <a:rPr lang="en-US" sz="2000" dirty="0"/>
              <a:t>ICD for diagnosis</a:t>
            </a:r>
          </a:p>
        </p:txBody>
      </p:sp>
    </p:spTree>
    <p:extLst>
      <p:ext uri="{BB962C8B-B14F-4D97-AF65-F5344CB8AC3E}">
        <p14:creationId xmlns:p14="http://schemas.microsoft.com/office/powerpoint/2010/main" val="210395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467600" cy="563562"/>
          </a:xfrm>
        </p:spPr>
        <p:txBody>
          <a:bodyPr>
            <a:normAutofit fontScale="90000"/>
          </a:bodyPr>
          <a:lstStyle/>
          <a:p>
            <a:r>
              <a:rPr lang="en-US" dirty="0"/>
              <a:t>Claim form elements</a:t>
            </a:r>
          </a:p>
        </p:txBody>
      </p:sp>
      <p:sp>
        <p:nvSpPr>
          <p:cNvPr id="3" name="Content Placeholder 2"/>
          <p:cNvSpPr>
            <a:spLocks noGrp="1"/>
          </p:cNvSpPr>
          <p:nvPr>
            <p:ph idx="1"/>
          </p:nvPr>
        </p:nvSpPr>
        <p:spPr>
          <a:xfrm>
            <a:off x="457200" y="1676400"/>
            <a:ext cx="7772400" cy="4797552"/>
          </a:xfrm>
        </p:spPr>
        <p:txBody>
          <a:bodyPr>
            <a:noAutofit/>
          </a:bodyPr>
          <a:lstStyle/>
          <a:p>
            <a:pPr marL="571500" indent="-457200">
              <a:buFont typeface="Arial" panose="020B0604020202020204" pitchFamily="34" charset="0"/>
              <a:buChar char="•"/>
            </a:pPr>
            <a:r>
              <a:rPr lang="en-US" sz="3200" u="sng" dirty="0"/>
              <a:t>Revenue Code</a:t>
            </a:r>
            <a:r>
              <a:rPr lang="en-US" sz="3200" dirty="0"/>
              <a:t> – Codes that identify the type of service.</a:t>
            </a:r>
          </a:p>
          <a:p>
            <a:pPr marL="868680" lvl="1" indent="-457200">
              <a:buFont typeface="Arial" panose="020B0604020202020204" pitchFamily="34" charset="0"/>
              <a:buChar char="•"/>
            </a:pPr>
            <a:r>
              <a:rPr lang="en-US" sz="3200" dirty="0"/>
              <a:t>Used by institutional providers on the UB-04.</a:t>
            </a:r>
          </a:p>
          <a:p>
            <a:pPr marL="868680" lvl="1" indent="-457200">
              <a:buFont typeface="Arial" panose="020B0604020202020204" pitchFamily="34" charset="0"/>
              <a:buChar char="•"/>
            </a:pPr>
            <a:r>
              <a:rPr lang="en-US" sz="3200" dirty="0">
                <a:solidFill>
                  <a:srgbClr val="FF0000"/>
                </a:solidFill>
              </a:rPr>
              <a:t>Revenue codes are not a required billing element per Section 1.06.</a:t>
            </a:r>
          </a:p>
          <a:p>
            <a:pPr marL="868680" lvl="1" indent="-457200">
              <a:buFont typeface="Arial" panose="020B0604020202020204" pitchFamily="34" charset="0"/>
              <a:buChar char="•"/>
            </a:pPr>
            <a:r>
              <a:rPr lang="en-US" sz="3200" dirty="0"/>
              <a:t>Revenue codes in the 96x, 97x and 98x series are professional fees.</a:t>
            </a:r>
          </a:p>
        </p:txBody>
      </p:sp>
    </p:spTree>
    <p:extLst>
      <p:ext uri="{BB962C8B-B14F-4D97-AF65-F5344CB8AC3E}">
        <p14:creationId xmlns:p14="http://schemas.microsoft.com/office/powerpoint/2010/main" val="3223518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467600" cy="563562"/>
          </a:xfrm>
        </p:spPr>
        <p:txBody>
          <a:bodyPr>
            <a:normAutofit fontScale="90000"/>
          </a:bodyPr>
          <a:lstStyle/>
          <a:p>
            <a:r>
              <a:rPr lang="en-US" dirty="0"/>
              <a:t>Claim form elements</a:t>
            </a:r>
          </a:p>
        </p:txBody>
      </p:sp>
      <p:sp>
        <p:nvSpPr>
          <p:cNvPr id="3" name="Content Placeholder 2"/>
          <p:cNvSpPr>
            <a:spLocks noGrp="1"/>
          </p:cNvSpPr>
          <p:nvPr>
            <p:ph idx="1"/>
          </p:nvPr>
        </p:nvSpPr>
        <p:spPr>
          <a:xfrm>
            <a:off x="457200" y="1676400"/>
            <a:ext cx="7772400" cy="4797552"/>
          </a:xfrm>
        </p:spPr>
        <p:txBody>
          <a:bodyPr>
            <a:noAutofit/>
          </a:bodyPr>
          <a:lstStyle/>
          <a:p>
            <a:pPr marL="685800" indent="-571500">
              <a:buFont typeface="Arial" panose="020B0604020202020204" pitchFamily="34" charset="0"/>
              <a:buChar char="•"/>
            </a:pPr>
            <a:r>
              <a:rPr lang="en-US" sz="3600" u="sng" dirty="0"/>
              <a:t>Healthcare Common Procedure Coding System (HCPCS)</a:t>
            </a:r>
            <a:r>
              <a:rPr lang="en-US" sz="3600" dirty="0"/>
              <a:t> – a system that identifies medical procedures, pharmaceuticals, supplies, ambulance services, etc.  </a:t>
            </a:r>
          </a:p>
          <a:p>
            <a:pPr marL="868680" lvl="1" indent="-457200">
              <a:buFont typeface="Arial" panose="020B0604020202020204" pitchFamily="34" charset="0"/>
              <a:buChar char="•"/>
            </a:pPr>
            <a:r>
              <a:rPr lang="en-US" sz="3200" dirty="0"/>
              <a:t>HCPCS include CPT codes maintained by the AMA.</a:t>
            </a:r>
          </a:p>
        </p:txBody>
      </p:sp>
    </p:spTree>
    <p:extLst>
      <p:ext uri="{BB962C8B-B14F-4D97-AF65-F5344CB8AC3E}">
        <p14:creationId xmlns:p14="http://schemas.microsoft.com/office/powerpoint/2010/main" val="42768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125113" cy="924475"/>
          </a:xfrm>
        </p:spPr>
        <p:txBody>
          <a:bodyPr>
            <a:normAutofit/>
          </a:bodyPr>
          <a:lstStyle/>
          <a:p>
            <a:pPr algn="ctr"/>
            <a:r>
              <a:rPr lang="en-US" sz="4400" dirty="0"/>
              <a:t>Board Rules Chapter 5</a:t>
            </a:r>
            <a:endParaRPr lang="en-US" dirty="0"/>
          </a:p>
        </p:txBody>
      </p:sp>
      <p:sp>
        <p:nvSpPr>
          <p:cNvPr id="3" name="Content Placeholder 2"/>
          <p:cNvSpPr>
            <a:spLocks noGrp="1"/>
          </p:cNvSpPr>
          <p:nvPr>
            <p:ph idx="1"/>
          </p:nvPr>
        </p:nvSpPr>
        <p:spPr>
          <a:xfrm>
            <a:off x="609600" y="1752600"/>
            <a:ext cx="8229600" cy="4724400"/>
          </a:xfrm>
        </p:spPr>
        <p:txBody>
          <a:bodyPr>
            <a:normAutofit/>
          </a:bodyPr>
          <a:lstStyle/>
          <a:p>
            <a:pPr>
              <a:buFont typeface="Arial" panose="020B0604020202020204" pitchFamily="34" charset="0"/>
              <a:buChar char="•"/>
            </a:pPr>
            <a:r>
              <a:rPr lang="en-US" sz="3200" dirty="0"/>
              <a:t>Outlines billing procedures and reimbursement levels for health care providers who treat injured employees.  </a:t>
            </a:r>
          </a:p>
          <a:p>
            <a:pPr>
              <a:buFont typeface="Arial" panose="020B0604020202020204" pitchFamily="34" charset="0"/>
              <a:buChar char="•"/>
            </a:pPr>
            <a:endParaRPr lang="en-US" sz="1200" dirty="0"/>
          </a:p>
          <a:p>
            <a:pPr>
              <a:buFont typeface="Arial" panose="020B0604020202020204" pitchFamily="34" charset="0"/>
              <a:buChar char="•"/>
            </a:pPr>
            <a:r>
              <a:rPr lang="en-US" sz="3200" dirty="0"/>
              <a:t>Describes the dispute resolution process when there is a dispute regarding reimbursement and/or appropriateness of care.</a:t>
            </a:r>
          </a:p>
          <a:p>
            <a:pPr>
              <a:buFont typeface="Arial" panose="020B0604020202020204" pitchFamily="34" charset="0"/>
              <a:buChar char="•"/>
            </a:pPr>
            <a:endParaRPr lang="en-US" sz="1200" dirty="0"/>
          </a:p>
          <a:p>
            <a:pPr>
              <a:buFont typeface="Arial" panose="020B0604020202020204" pitchFamily="34" charset="0"/>
              <a:buChar char="•"/>
            </a:pPr>
            <a:r>
              <a:rPr lang="en-US" sz="3200" dirty="0"/>
              <a:t>Sets standards for health care reporting.</a:t>
            </a:r>
          </a:p>
          <a:p>
            <a:pPr marL="109728" lvl="0" indent="0">
              <a:buNone/>
            </a:pPr>
            <a:endParaRPr lang="en-US" sz="2800" dirty="0"/>
          </a:p>
          <a:p>
            <a:pPr lvl="0"/>
            <a:endParaRPr lang="en-US" dirty="0"/>
          </a:p>
        </p:txBody>
      </p:sp>
    </p:spTree>
    <p:extLst>
      <p:ext uri="{BB962C8B-B14F-4D97-AF65-F5344CB8AC3E}">
        <p14:creationId xmlns:p14="http://schemas.microsoft.com/office/powerpoint/2010/main" val="3938760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467600" cy="563562"/>
          </a:xfrm>
        </p:spPr>
        <p:txBody>
          <a:bodyPr>
            <a:normAutofit fontScale="90000"/>
          </a:bodyPr>
          <a:lstStyle/>
          <a:p>
            <a:r>
              <a:rPr lang="en-US" dirty="0"/>
              <a:t>Claim form elements</a:t>
            </a:r>
          </a:p>
        </p:txBody>
      </p:sp>
      <p:sp>
        <p:nvSpPr>
          <p:cNvPr id="3" name="Content Placeholder 2"/>
          <p:cNvSpPr>
            <a:spLocks noGrp="1"/>
          </p:cNvSpPr>
          <p:nvPr>
            <p:ph idx="1"/>
          </p:nvPr>
        </p:nvSpPr>
        <p:spPr>
          <a:xfrm>
            <a:off x="457200" y="1676400"/>
            <a:ext cx="7772400" cy="4797552"/>
          </a:xfrm>
        </p:spPr>
        <p:txBody>
          <a:bodyPr>
            <a:noAutofit/>
          </a:bodyPr>
          <a:lstStyle/>
          <a:p>
            <a:pPr marL="685800" indent="-571500">
              <a:buFont typeface="Arial" panose="020B0604020202020204" pitchFamily="34" charset="0"/>
              <a:buChar char="•"/>
            </a:pPr>
            <a:r>
              <a:rPr lang="en-US" sz="3600" u="sng" dirty="0"/>
              <a:t>International Classification of Diseases (ICD)</a:t>
            </a:r>
            <a:r>
              <a:rPr lang="en-US" sz="3600" dirty="0"/>
              <a:t> – this is the official system of assigning codes to diagnoses (and procedures for inpatient hospital care).</a:t>
            </a:r>
          </a:p>
          <a:p>
            <a:pPr marL="868680" lvl="1" indent="-457200">
              <a:buFont typeface="Arial" panose="020B0604020202020204" pitchFamily="34" charset="0"/>
              <a:buChar char="•"/>
            </a:pPr>
            <a:r>
              <a:rPr lang="en-US" sz="3200" dirty="0">
                <a:solidFill>
                  <a:srgbClr val="FF0000"/>
                </a:solidFill>
              </a:rPr>
              <a:t>The Board did not mandate a specific version of ICD.</a:t>
            </a:r>
          </a:p>
        </p:txBody>
      </p:sp>
    </p:spTree>
    <p:extLst>
      <p:ext uri="{BB962C8B-B14F-4D97-AF65-F5344CB8AC3E}">
        <p14:creationId xmlns:p14="http://schemas.microsoft.com/office/powerpoint/2010/main" val="1985787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25113" cy="924475"/>
          </a:xfrm>
        </p:spPr>
        <p:txBody>
          <a:bodyPr/>
          <a:lstStyle/>
          <a:p>
            <a:pPr algn="ctr"/>
            <a:r>
              <a:rPr lang="en-US" dirty="0"/>
              <a:t>Quick Reference</a:t>
            </a:r>
          </a:p>
        </p:txBody>
      </p:sp>
      <p:sp>
        <p:nvSpPr>
          <p:cNvPr id="3" name="Text Placeholder 2"/>
          <p:cNvSpPr>
            <a:spLocks noGrp="1"/>
          </p:cNvSpPr>
          <p:nvPr>
            <p:ph type="body" idx="1"/>
          </p:nvPr>
        </p:nvSpPr>
        <p:spPr>
          <a:xfrm>
            <a:off x="533400" y="1828800"/>
            <a:ext cx="4040188" cy="762000"/>
          </a:xfrm>
        </p:spPr>
        <p:txBody>
          <a:bodyPr>
            <a:normAutofit/>
          </a:bodyPr>
          <a:lstStyle/>
          <a:p>
            <a:pPr algn="ctr"/>
            <a:r>
              <a:rPr lang="en-US" u="sng" dirty="0"/>
              <a:t>Type of Service</a:t>
            </a:r>
            <a:endParaRPr lang="en-US" dirty="0"/>
          </a:p>
        </p:txBody>
      </p:sp>
      <p:sp>
        <p:nvSpPr>
          <p:cNvPr id="5" name="Text Placeholder 4"/>
          <p:cNvSpPr>
            <a:spLocks noGrp="1"/>
          </p:cNvSpPr>
          <p:nvPr>
            <p:ph type="body" sz="half" idx="3"/>
          </p:nvPr>
        </p:nvSpPr>
        <p:spPr>
          <a:xfrm>
            <a:off x="4724400" y="1828800"/>
            <a:ext cx="4041775" cy="762000"/>
          </a:xfrm>
        </p:spPr>
        <p:txBody>
          <a:bodyPr>
            <a:normAutofit/>
          </a:bodyPr>
          <a:lstStyle/>
          <a:p>
            <a:pPr algn="ctr"/>
            <a:r>
              <a:rPr lang="en-US" u="sng" dirty="0"/>
              <a:t>Payment System</a:t>
            </a:r>
          </a:p>
        </p:txBody>
      </p:sp>
      <p:sp>
        <p:nvSpPr>
          <p:cNvPr id="4" name="Content Placeholder 3"/>
          <p:cNvSpPr>
            <a:spLocks noGrp="1"/>
          </p:cNvSpPr>
          <p:nvPr>
            <p:ph sz="quarter" idx="2"/>
          </p:nvPr>
        </p:nvSpPr>
        <p:spPr>
          <a:xfrm>
            <a:off x="457200" y="2362200"/>
            <a:ext cx="4191000" cy="3886200"/>
          </a:xfrm>
        </p:spPr>
        <p:txBody>
          <a:bodyPr>
            <a:normAutofit lnSpcReduction="10000"/>
          </a:bodyPr>
          <a:lstStyle/>
          <a:p>
            <a:endParaRPr lang="en-US" sz="2400" dirty="0"/>
          </a:p>
          <a:p>
            <a:r>
              <a:rPr lang="en-US" sz="2400" dirty="0"/>
              <a:t>Professional services</a:t>
            </a:r>
          </a:p>
          <a:p>
            <a:endParaRPr lang="en-US" sz="1800" dirty="0"/>
          </a:p>
          <a:p>
            <a:r>
              <a:rPr lang="en-US" sz="2400" dirty="0"/>
              <a:t>Inpatient facility fees</a:t>
            </a:r>
          </a:p>
          <a:p>
            <a:endParaRPr lang="en-US" sz="2000" dirty="0"/>
          </a:p>
          <a:p>
            <a:endParaRPr lang="en-US" dirty="0"/>
          </a:p>
          <a:p>
            <a:r>
              <a:rPr lang="en-US" sz="2400" dirty="0"/>
              <a:t>Outpatient facility fees</a:t>
            </a:r>
          </a:p>
          <a:p>
            <a:endParaRPr lang="en-US" sz="4000" dirty="0"/>
          </a:p>
          <a:p>
            <a:r>
              <a:rPr lang="en-US" sz="2400" dirty="0"/>
              <a:t>Other	</a:t>
            </a:r>
            <a:r>
              <a:rPr lang="en-US" dirty="0"/>
              <a:t>	</a:t>
            </a:r>
          </a:p>
        </p:txBody>
      </p:sp>
      <p:sp>
        <p:nvSpPr>
          <p:cNvPr id="6" name="Content Placeholder 5"/>
          <p:cNvSpPr>
            <a:spLocks noGrp="1"/>
          </p:cNvSpPr>
          <p:nvPr>
            <p:ph sz="quarter" idx="4"/>
          </p:nvPr>
        </p:nvSpPr>
        <p:spPr>
          <a:xfrm>
            <a:off x="4343400" y="2438400"/>
            <a:ext cx="4391026" cy="3886200"/>
          </a:xfrm>
        </p:spPr>
        <p:txBody>
          <a:bodyPr>
            <a:normAutofit lnSpcReduction="10000"/>
          </a:bodyPr>
          <a:lstStyle/>
          <a:p>
            <a:pPr>
              <a:buBlip>
                <a:blip r:embed="rId2"/>
              </a:buBlip>
            </a:pPr>
            <a:endParaRPr lang="en-US" dirty="0"/>
          </a:p>
          <a:p>
            <a:r>
              <a:rPr lang="en-US" dirty="0"/>
              <a:t>RBRVS</a:t>
            </a:r>
          </a:p>
          <a:p>
            <a:endParaRPr lang="en-US" dirty="0"/>
          </a:p>
          <a:p>
            <a:r>
              <a:rPr lang="en-US" dirty="0"/>
              <a:t>MS-DRGs, Percent of Charges (Specialty Hospitals)</a:t>
            </a:r>
          </a:p>
          <a:p>
            <a:endParaRPr lang="en-US" sz="2600" dirty="0"/>
          </a:p>
          <a:p>
            <a:r>
              <a:rPr lang="en-US" dirty="0"/>
              <a:t>APCs, Percent of Charges (Other Institutional Providers)</a:t>
            </a:r>
          </a:p>
          <a:p>
            <a:endParaRPr lang="en-US" dirty="0"/>
          </a:p>
          <a:p>
            <a:r>
              <a:rPr lang="en-US" dirty="0"/>
              <a:t>Varies</a:t>
            </a:r>
          </a:p>
        </p:txBody>
      </p:sp>
    </p:spTree>
    <p:extLst>
      <p:ext uri="{BB962C8B-B14F-4D97-AF65-F5344CB8AC3E}">
        <p14:creationId xmlns:p14="http://schemas.microsoft.com/office/powerpoint/2010/main" val="3547430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7467600" cy="639762"/>
          </a:xfrm>
        </p:spPr>
        <p:txBody>
          <a:bodyPr>
            <a:normAutofit fontScale="90000"/>
          </a:bodyPr>
          <a:lstStyle/>
          <a:p>
            <a:r>
              <a:rPr lang="en-US" dirty="0"/>
              <a:t>Definitions</a:t>
            </a:r>
          </a:p>
        </p:txBody>
      </p:sp>
      <p:sp>
        <p:nvSpPr>
          <p:cNvPr id="3" name="Content Placeholder 2"/>
          <p:cNvSpPr>
            <a:spLocks noGrp="1"/>
          </p:cNvSpPr>
          <p:nvPr>
            <p:ph idx="1"/>
          </p:nvPr>
        </p:nvSpPr>
        <p:spPr>
          <a:xfrm>
            <a:off x="304800" y="1752600"/>
            <a:ext cx="8686800" cy="5330952"/>
          </a:xfrm>
        </p:spPr>
        <p:txBody>
          <a:bodyPr>
            <a:noAutofit/>
          </a:bodyPr>
          <a:lstStyle/>
          <a:p>
            <a:pPr marL="571500" indent="-457200">
              <a:buFont typeface="Arial" panose="020B0604020202020204" pitchFamily="34" charset="0"/>
              <a:buChar char="•"/>
            </a:pPr>
            <a:r>
              <a:rPr lang="en-US" sz="2800" u="sng" dirty="0"/>
              <a:t>Resource-Based Relative Value Scale (RBRVS)</a:t>
            </a:r>
            <a:r>
              <a:rPr lang="en-US" sz="2800" dirty="0"/>
              <a:t> – measurement of the relative resource cost of providing individual physician services.</a:t>
            </a:r>
          </a:p>
          <a:p>
            <a:pPr marL="285750" indent="-171450">
              <a:buFont typeface="Arial" panose="020B0604020202020204" pitchFamily="34" charset="0"/>
              <a:buChar char="•"/>
            </a:pPr>
            <a:endParaRPr lang="en-US" sz="800" dirty="0"/>
          </a:p>
          <a:p>
            <a:pPr marL="571500" indent="-457200">
              <a:buFont typeface="Arial" panose="020B0604020202020204" pitchFamily="34" charset="0"/>
              <a:buChar char="•"/>
            </a:pPr>
            <a:r>
              <a:rPr lang="en-US" sz="2800" u="sng" dirty="0"/>
              <a:t>Medicare Severity Diagnosis Related Groups (MS-DRGs) </a:t>
            </a:r>
            <a:r>
              <a:rPr lang="en-US" sz="2800" dirty="0"/>
              <a:t>– patients with similar characteristics and costs are assigned to these groups.</a:t>
            </a:r>
          </a:p>
          <a:p>
            <a:pPr marL="285750" indent="-171450">
              <a:buFont typeface="Arial" panose="020B0604020202020204" pitchFamily="34" charset="0"/>
              <a:buChar char="•"/>
            </a:pPr>
            <a:endParaRPr lang="en-US" sz="800" dirty="0"/>
          </a:p>
          <a:p>
            <a:pPr marL="571500" indent="-457200">
              <a:buFont typeface="Arial" panose="020B0604020202020204" pitchFamily="34" charset="0"/>
              <a:buChar char="•"/>
            </a:pPr>
            <a:r>
              <a:rPr lang="en-US" sz="2800" u="sng" dirty="0"/>
              <a:t>Ambulatory Payment Classifications (APCs) </a:t>
            </a:r>
            <a:r>
              <a:rPr lang="en-US" sz="2800" dirty="0"/>
              <a:t>– outpatient services grouped by similar resources, costs and clinical characteristics.</a:t>
            </a:r>
            <a:endParaRPr lang="en-US" dirty="0"/>
          </a:p>
        </p:txBody>
      </p:sp>
    </p:spTree>
    <p:extLst>
      <p:ext uri="{BB962C8B-B14F-4D97-AF65-F5344CB8AC3E}">
        <p14:creationId xmlns:p14="http://schemas.microsoft.com/office/powerpoint/2010/main" val="4000532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Quick Reference</a:t>
            </a:r>
          </a:p>
        </p:txBody>
      </p:sp>
      <p:sp>
        <p:nvSpPr>
          <p:cNvPr id="3" name="Text Placeholder 2"/>
          <p:cNvSpPr>
            <a:spLocks noGrp="1"/>
          </p:cNvSpPr>
          <p:nvPr>
            <p:ph type="body" idx="1"/>
          </p:nvPr>
        </p:nvSpPr>
        <p:spPr>
          <a:xfrm>
            <a:off x="381000" y="1676400"/>
            <a:ext cx="4040188" cy="762000"/>
          </a:xfrm>
        </p:spPr>
        <p:txBody>
          <a:bodyPr>
            <a:normAutofit/>
          </a:bodyPr>
          <a:lstStyle/>
          <a:p>
            <a:pPr algn="ctr"/>
            <a:r>
              <a:rPr lang="en-US" u="sng" dirty="0"/>
              <a:t>Type of Service</a:t>
            </a:r>
            <a:endParaRPr lang="en-US" dirty="0"/>
          </a:p>
        </p:txBody>
      </p:sp>
      <p:sp>
        <p:nvSpPr>
          <p:cNvPr id="5" name="Text Placeholder 4"/>
          <p:cNvSpPr>
            <a:spLocks noGrp="1"/>
          </p:cNvSpPr>
          <p:nvPr>
            <p:ph type="body" sz="half" idx="3"/>
          </p:nvPr>
        </p:nvSpPr>
        <p:spPr>
          <a:xfrm>
            <a:off x="4038600" y="1676400"/>
            <a:ext cx="4041775" cy="762000"/>
          </a:xfrm>
        </p:spPr>
        <p:txBody>
          <a:bodyPr>
            <a:normAutofit/>
          </a:bodyPr>
          <a:lstStyle/>
          <a:p>
            <a:pPr algn="ctr"/>
            <a:r>
              <a:rPr lang="en-US" u="sng" dirty="0"/>
              <a:t>Reimbursement</a:t>
            </a:r>
          </a:p>
        </p:txBody>
      </p:sp>
      <p:sp>
        <p:nvSpPr>
          <p:cNvPr id="4" name="Content Placeholder 3"/>
          <p:cNvSpPr>
            <a:spLocks noGrp="1"/>
          </p:cNvSpPr>
          <p:nvPr>
            <p:ph sz="quarter" idx="2"/>
          </p:nvPr>
        </p:nvSpPr>
        <p:spPr>
          <a:xfrm>
            <a:off x="381000" y="2438400"/>
            <a:ext cx="3811588" cy="3941763"/>
          </a:xfrm>
        </p:spPr>
        <p:txBody>
          <a:bodyPr>
            <a:normAutofit lnSpcReduction="10000"/>
          </a:bodyPr>
          <a:lstStyle/>
          <a:p>
            <a:pPr>
              <a:buBlip>
                <a:blip r:embed="rId2"/>
              </a:buBlip>
            </a:pPr>
            <a:endParaRPr lang="en-US" sz="2400" dirty="0"/>
          </a:p>
          <a:p>
            <a:r>
              <a:rPr lang="en-US" sz="2200" dirty="0"/>
              <a:t>Professional services</a:t>
            </a:r>
          </a:p>
          <a:p>
            <a:endParaRPr lang="en-US" sz="2200" dirty="0"/>
          </a:p>
          <a:p>
            <a:r>
              <a:rPr lang="en-US" sz="2200" dirty="0"/>
              <a:t>Inpatient facility fees </a:t>
            </a:r>
          </a:p>
          <a:p>
            <a:pPr marL="0" indent="0">
              <a:buNone/>
            </a:pPr>
            <a:r>
              <a:rPr lang="en-US" dirty="0"/>
              <a:t>    </a:t>
            </a:r>
            <a:r>
              <a:rPr lang="en-US" sz="2200" dirty="0"/>
              <a:t>(ACH, CAH)</a:t>
            </a:r>
          </a:p>
          <a:p>
            <a:endParaRPr lang="en-US" sz="2200" dirty="0"/>
          </a:p>
          <a:p>
            <a:r>
              <a:rPr lang="en-US" sz="2200" dirty="0"/>
              <a:t>Outpatient facility fees (ACH, CAH, ASC)</a:t>
            </a:r>
          </a:p>
          <a:p>
            <a:endParaRPr lang="en-US" sz="2200" dirty="0"/>
          </a:p>
          <a:p>
            <a:r>
              <a:rPr lang="en-US" sz="2200" dirty="0"/>
              <a:t>Other		</a:t>
            </a:r>
          </a:p>
        </p:txBody>
      </p:sp>
      <p:sp>
        <p:nvSpPr>
          <p:cNvPr id="6" name="Content Placeholder 5"/>
          <p:cNvSpPr>
            <a:spLocks noGrp="1"/>
          </p:cNvSpPr>
          <p:nvPr>
            <p:ph sz="quarter" idx="4"/>
          </p:nvPr>
        </p:nvSpPr>
        <p:spPr>
          <a:xfrm>
            <a:off x="4191000" y="2438400"/>
            <a:ext cx="4498975" cy="3941763"/>
          </a:xfrm>
        </p:spPr>
        <p:txBody>
          <a:bodyPr>
            <a:normAutofit fontScale="92500" lnSpcReduction="20000"/>
          </a:bodyPr>
          <a:lstStyle/>
          <a:p>
            <a:endParaRPr lang="en-US" dirty="0"/>
          </a:p>
          <a:p>
            <a:r>
              <a:rPr lang="en-US" dirty="0"/>
              <a:t>Section 2/Appendix II                  </a:t>
            </a:r>
          </a:p>
          <a:p>
            <a:pPr marL="0" indent="0">
              <a:buNone/>
            </a:pPr>
            <a:r>
              <a:rPr lang="en-US" dirty="0"/>
              <a:t>(MAP v. charge on each line)</a:t>
            </a:r>
          </a:p>
          <a:p>
            <a:endParaRPr lang="en-US" sz="1700" dirty="0"/>
          </a:p>
          <a:p>
            <a:r>
              <a:rPr lang="en-US" dirty="0"/>
              <a:t>Section 3/Appendix III              </a:t>
            </a:r>
          </a:p>
          <a:p>
            <a:pPr marL="0" indent="0">
              <a:buNone/>
            </a:pPr>
            <a:r>
              <a:rPr lang="en-US" dirty="0"/>
              <a:t>(MAP v. total charges)</a:t>
            </a:r>
          </a:p>
          <a:p>
            <a:endParaRPr lang="en-US" sz="2200" dirty="0"/>
          </a:p>
          <a:p>
            <a:r>
              <a:rPr lang="en-US" dirty="0"/>
              <a:t>Section 4/Appendix IV            </a:t>
            </a:r>
          </a:p>
          <a:p>
            <a:pPr marL="0" indent="0">
              <a:buNone/>
            </a:pPr>
            <a:r>
              <a:rPr lang="en-US" dirty="0"/>
              <a:t>(MAP v. total charges)</a:t>
            </a:r>
          </a:p>
          <a:p>
            <a:endParaRPr lang="en-US" sz="2600" dirty="0"/>
          </a:p>
          <a:p>
            <a:r>
              <a:rPr lang="en-US" dirty="0"/>
              <a:t>No MAP </a:t>
            </a:r>
          </a:p>
          <a:p>
            <a:pPr marL="0" indent="0">
              <a:buNone/>
            </a:pPr>
            <a:r>
              <a:rPr lang="en-US" dirty="0"/>
              <a:t>(defaults to 75% U&amp;C charges)</a:t>
            </a:r>
          </a:p>
        </p:txBody>
      </p:sp>
    </p:spTree>
    <p:extLst>
      <p:ext uri="{BB962C8B-B14F-4D97-AF65-F5344CB8AC3E}">
        <p14:creationId xmlns:p14="http://schemas.microsoft.com/office/powerpoint/2010/main" val="267483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7467600" cy="639762"/>
          </a:xfrm>
        </p:spPr>
        <p:txBody>
          <a:bodyPr>
            <a:normAutofit fontScale="90000"/>
          </a:bodyPr>
          <a:lstStyle/>
          <a:p>
            <a:r>
              <a:rPr lang="en-US" dirty="0"/>
              <a:t>Keys to accurate payment</a:t>
            </a:r>
          </a:p>
        </p:txBody>
      </p:sp>
      <p:sp>
        <p:nvSpPr>
          <p:cNvPr id="3" name="Content Placeholder 2"/>
          <p:cNvSpPr>
            <a:spLocks noGrp="1"/>
          </p:cNvSpPr>
          <p:nvPr>
            <p:ph idx="1"/>
          </p:nvPr>
        </p:nvSpPr>
        <p:spPr>
          <a:xfrm>
            <a:off x="304800" y="1676400"/>
            <a:ext cx="8610599" cy="4724400"/>
          </a:xfrm>
        </p:spPr>
        <p:txBody>
          <a:bodyPr>
            <a:normAutofit fontScale="92500" lnSpcReduction="20000"/>
          </a:bodyPr>
          <a:lstStyle/>
          <a:p>
            <a:pPr marL="628650" indent="-514350">
              <a:buFont typeface="+mj-lt"/>
              <a:buAutoNum type="arabicPeriod"/>
            </a:pPr>
            <a:r>
              <a:rPr lang="en-US" sz="3600" u="sng" dirty="0">
                <a:solidFill>
                  <a:srgbClr val="FF0000"/>
                </a:solidFill>
              </a:rPr>
              <a:t>Date of Discharge/Service</a:t>
            </a:r>
            <a:r>
              <a:rPr lang="en-US" sz="3600" dirty="0">
                <a:solidFill>
                  <a:srgbClr val="FF0000"/>
                </a:solidFill>
              </a:rPr>
              <a:t> </a:t>
            </a:r>
            <a:r>
              <a:rPr lang="en-US" sz="3600" dirty="0"/>
              <a:t>- </a:t>
            </a:r>
            <a:r>
              <a:rPr lang="en-US" sz="3400" dirty="0"/>
              <a:t>determines which MFS</a:t>
            </a:r>
          </a:p>
          <a:p>
            <a:pPr marL="628650" indent="-514350">
              <a:buFont typeface="+mj-lt"/>
              <a:buAutoNum type="arabicPeriod"/>
            </a:pPr>
            <a:r>
              <a:rPr lang="en-US" sz="3600" u="sng" dirty="0">
                <a:solidFill>
                  <a:srgbClr val="FF0000"/>
                </a:solidFill>
              </a:rPr>
              <a:t>Type of Service</a:t>
            </a:r>
            <a:r>
              <a:rPr lang="en-US" sz="3600" dirty="0">
                <a:solidFill>
                  <a:srgbClr val="FF0000"/>
                </a:solidFill>
              </a:rPr>
              <a:t> </a:t>
            </a:r>
            <a:r>
              <a:rPr lang="en-US" sz="3600" dirty="0"/>
              <a:t>– determines which Appendix</a:t>
            </a:r>
            <a:endParaRPr lang="en-US" sz="3600" u="sng" dirty="0"/>
          </a:p>
          <a:p>
            <a:pPr marL="1028700" lvl="2" indent="-342900"/>
            <a:r>
              <a:rPr lang="en-US" sz="2800" dirty="0"/>
              <a:t>Professional services (Appendix II includes anesthesia, DMEPOS)</a:t>
            </a:r>
          </a:p>
          <a:p>
            <a:pPr marL="1028700" lvl="2" indent="-342900"/>
            <a:r>
              <a:rPr lang="en-US" sz="2800" dirty="0"/>
              <a:t>Inpatient facility fees (Appendix III)</a:t>
            </a:r>
          </a:p>
          <a:p>
            <a:pPr marL="1028700" lvl="2" indent="-342900"/>
            <a:r>
              <a:rPr lang="en-US" sz="2800" dirty="0"/>
              <a:t>Outpatient facility fees (Appendix IV)</a:t>
            </a:r>
          </a:p>
          <a:p>
            <a:pPr marL="628650" indent="-514350">
              <a:buFont typeface="+mj-lt"/>
              <a:buAutoNum type="arabicPeriod"/>
            </a:pPr>
            <a:r>
              <a:rPr lang="en-US" sz="3600" u="sng" dirty="0">
                <a:solidFill>
                  <a:srgbClr val="FF0000"/>
                </a:solidFill>
              </a:rPr>
              <a:t>Provider Type</a:t>
            </a:r>
            <a:r>
              <a:rPr lang="en-US" sz="3600" dirty="0">
                <a:solidFill>
                  <a:srgbClr val="FF0000"/>
                </a:solidFill>
              </a:rPr>
              <a:t> </a:t>
            </a:r>
            <a:r>
              <a:rPr lang="en-US" sz="3600" dirty="0"/>
              <a:t>– determines which Column for facility fees</a:t>
            </a:r>
            <a:endParaRPr lang="en-US" sz="3600" u="sng" dirty="0"/>
          </a:p>
          <a:p>
            <a:pPr marL="1143000" lvl="2" indent="-457200"/>
            <a:r>
              <a:rPr lang="en-US" sz="2800" dirty="0"/>
              <a:t>ACH, CAH, ASC or other</a:t>
            </a:r>
          </a:p>
          <a:p>
            <a:pPr marL="411480" lvl="1" indent="0">
              <a:buNone/>
            </a:pPr>
            <a:endParaRPr lang="en-US" sz="900" dirty="0"/>
          </a:p>
          <a:p>
            <a:pPr marL="285750" lvl="1" indent="0">
              <a:buNone/>
            </a:pPr>
            <a:endParaRPr lang="en-US" sz="800" u="sng" dirty="0"/>
          </a:p>
          <a:p>
            <a:endParaRPr lang="en-US" dirty="0"/>
          </a:p>
          <a:p>
            <a:pPr lvl="1"/>
            <a:endParaRPr lang="en-US" dirty="0"/>
          </a:p>
          <a:p>
            <a:endParaRPr lang="en-US" dirty="0"/>
          </a:p>
        </p:txBody>
      </p:sp>
    </p:spTree>
    <p:extLst>
      <p:ext uri="{BB962C8B-B14F-4D97-AF65-F5344CB8AC3E}">
        <p14:creationId xmlns:p14="http://schemas.microsoft.com/office/powerpoint/2010/main" val="3403614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service?</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78867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03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accurate payment</a:t>
            </a:r>
          </a:p>
        </p:txBody>
      </p:sp>
      <p:sp>
        <p:nvSpPr>
          <p:cNvPr id="4" name="Content Placeholder 3"/>
          <p:cNvSpPr>
            <a:spLocks noGrp="1"/>
          </p:cNvSpPr>
          <p:nvPr>
            <p:ph idx="1"/>
          </p:nvPr>
        </p:nvSpPr>
        <p:spPr/>
        <p:txBody>
          <a:bodyPr>
            <a:normAutofit/>
          </a:bodyPr>
          <a:lstStyle/>
          <a:p>
            <a:pPr marL="685800" indent="-571500">
              <a:buFont typeface="Arial" panose="020B0604020202020204" pitchFamily="34" charset="0"/>
              <a:buChar char="•"/>
            </a:pPr>
            <a:r>
              <a:rPr lang="en-US" sz="3600" b="1" u="sng" dirty="0"/>
              <a:t>Professional fees</a:t>
            </a:r>
            <a:r>
              <a:rPr lang="en-US" sz="3600" b="1" dirty="0"/>
              <a:t> </a:t>
            </a:r>
            <a:r>
              <a:rPr lang="en-US" sz="3600" dirty="0"/>
              <a:t>– You compare the maximum per the fee schedule to the charge for each line.</a:t>
            </a:r>
          </a:p>
          <a:p>
            <a:pPr marL="457200" indent="-342900">
              <a:buFont typeface="Arial" panose="020B0604020202020204" pitchFamily="34" charset="0"/>
              <a:buChar char="•"/>
            </a:pPr>
            <a:endParaRPr lang="en-US" sz="2200" dirty="0"/>
          </a:p>
          <a:p>
            <a:pPr marL="685800" indent="-571500">
              <a:buFont typeface="Arial" panose="020B0604020202020204" pitchFamily="34" charset="0"/>
              <a:buChar char="•"/>
            </a:pPr>
            <a:r>
              <a:rPr lang="en-US" sz="3600" b="1" u="sng" dirty="0">
                <a:solidFill>
                  <a:srgbClr val="FF0000"/>
                </a:solidFill>
              </a:rPr>
              <a:t>Facility fees</a:t>
            </a:r>
            <a:r>
              <a:rPr lang="en-US" sz="3600" b="1" dirty="0">
                <a:solidFill>
                  <a:srgbClr val="FF0000"/>
                </a:solidFill>
              </a:rPr>
              <a:t> </a:t>
            </a:r>
            <a:r>
              <a:rPr lang="en-US" sz="3600" dirty="0">
                <a:solidFill>
                  <a:srgbClr val="FF0000"/>
                </a:solidFill>
              </a:rPr>
              <a:t>– You compare the maximum per the fee schedule to the total billed charges.	</a:t>
            </a:r>
            <a:r>
              <a:rPr lang="en-US" sz="2200" dirty="0"/>
              <a:t>	</a:t>
            </a:r>
          </a:p>
        </p:txBody>
      </p:sp>
    </p:spTree>
    <p:extLst>
      <p:ext uri="{BB962C8B-B14F-4D97-AF65-F5344CB8AC3E}">
        <p14:creationId xmlns:p14="http://schemas.microsoft.com/office/powerpoint/2010/main" val="3904745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a:solidFill>
                  <a:srgbClr val="002060"/>
                </a:solidFill>
              </a:rPr>
              <a:t>Top Reasons Bills are Paid Incorrectly</a:t>
            </a:r>
          </a:p>
        </p:txBody>
      </p:sp>
      <p:sp>
        <p:nvSpPr>
          <p:cNvPr id="4" name="Content Placeholder 3"/>
          <p:cNvSpPr>
            <a:spLocks noGrp="1"/>
          </p:cNvSpPr>
          <p:nvPr>
            <p:ph idx="1"/>
          </p:nvPr>
        </p:nvSpPr>
        <p:spPr>
          <a:xfrm>
            <a:off x="381000" y="2133600"/>
            <a:ext cx="8382000" cy="4495800"/>
          </a:xfrm>
        </p:spPr>
        <p:txBody>
          <a:bodyPr>
            <a:noAutofit/>
          </a:bodyPr>
          <a:lstStyle/>
          <a:p>
            <a:pPr>
              <a:buFont typeface="Arial" panose="020B0604020202020204" pitchFamily="34" charset="0"/>
              <a:buChar char="•"/>
            </a:pPr>
            <a:r>
              <a:rPr lang="en-US" sz="3000" dirty="0">
                <a:solidFill>
                  <a:srgbClr val="FF0000"/>
                </a:solidFill>
              </a:rPr>
              <a:t>Procedures with modifiers not paid correctly</a:t>
            </a:r>
          </a:p>
          <a:p>
            <a:pPr>
              <a:buFont typeface="Arial" panose="020B0604020202020204" pitchFamily="34" charset="0"/>
              <a:buChar char="•"/>
            </a:pPr>
            <a:r>
              <a:rPr lang="en-US" sz="3000" dirty="0">
                <a:solidFill>
                  <a:srgbClr val="002060"/>
                </a:solidFill>
              </a:rPr>
              <a:t>Outpatient facility bills paid by applying the “lessor-of” logic at the line level versus the bill level</a:t>
            </a:r>
          </a:p>
          <a:p>
            <a:pPr>
              <a:buFont typeface="Arial" panose="020B0604020202020204" pitchFamily="34" charset="0"/>
              <a:buChar char="•"/>
            </a:pPr>
            <a:r>
              <a:rPr lang="en-US" sz="3000" dirty="0">
                <a:solidFill>
                  <a:srgbClr val="FF0000"/>
                </a:solidFill>
              </a:rPr>
              <a:t>Implants, medical records charges, and/or the charge to complete the M-1 form are not paid</a:t>
            </a:r>
          </a:p>
          <a:p>
            <a:pPr>
              <a:buFont typeface="Arial" panose="020B0604020202020204" pitchFamily="34" charset="0"/>
              <a:buChar char="•"/>
            </a:pPr>
            <a:r>
              <a:rPr lang="en-US" sz="3000" dirty="0">
                <a:solidFill>
                  <a:srgbClr val="002060"/>
                </a:solidFill>
              </a:rPr>
              <a:t>Professional fee schedule applied to facility fees; i.e. using Appendix II rather than IV</a:t>
            </a:r>
          </a:p>
        </p:txBody>
      </p:sp>
    </p:spTree>
    <p:extLst>
      <p:ext uri="{BB962C8B-B14F-4D97-AF65-F5344CB8AC3E}">
        <p14:creationId xmlns:p14="http://schemas.microsoft.com/office/powerpoint/2010/main" val="24079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a:solidFill>
                  <a:srgbClr val="002060"/>
                </a:solidFill>
              </a:rPr>
              <a:t>Top Reasons Bills are Paid Incorrectly</a:t>
            </a:r>
          </a:p>
        </p:txBody>
      </p:sp>
      <p:sp>
        <p:nvSpPr>
          <p:cNvPr id="4" name="Content Placeholder 3"/>
          <p:cNvSpPr>
            <a:spLocks noGrp="1"/>
          </p:cNvSpPr>
          <p:nvPr>
            <p:ph idx="1"/>
          </p:nvPr>
        </p:nvSpPr>
        <p:spPr>
          <a:xfrm>
            <a:off x="381000" y="2133600"/>
            <a:ext cx="8382000" cy="4571999"/>
          </a:xfrm>
        </p:spPr>
        <p:txBody>
          <a:bodyPr>
            <a:normAutofit/>
          </a:bodyPr>
          <a:lstStyle/>
          <a:p>
            <a:pPr>
              <a:buFont typeface="Arial" panose="020B0604020202020204" pitchFamily="34" charset="0"/>
              <a:buChar char="•"/>
            </a:pPr>
            <a:r>
              <a:rPr lang="en-US" sz="4000" dirty="0">
                <a:solidFill>
                  <a:srgbClr val="FF0000"/>
                </a:solidFill>
              </a:rPr>
              <a:t>Medicare logic applied versus the Maine WC fee schedule rules</a:t>
            </a:r>
          </a:p>
          <a:p>
            <a:pPr>
              <a:buFont typeface="Arial" panose="020B0604020202020204" pitchFamily="34" charset="0"/>
              <a:buChar char="•"/>
            </a:pPr>
            <a:r>
              <a:rPr lang="en-US" sz="4000" dirty="0">
                <a:solidFill>
                  <a:srgbClr val="002060"/>
                </a:solidFill>
              </a:rPr>
              <a:t>Network discounts applied inappropriately</a:t>
            </a:r>
          </a:p>
          <a:p>
            <a:pPr>
              <a:buFont typeface="Arial" panose="020B0604020202020204" pitchFamily="34" charset="0"/>
              <a:buChar char="•"/>
            </a:pPr>
            <a:r>
              <a:rPr lang="en-US" sz="4000" dirty="0">
                <a:solidFill>
                  <a:srgbClr val="FF0000"/>
                </a:solidFill>
              </a:rPr>
              <a:t>Facility or professional charges not paid for providers that split bill</a:t>
            </a:r>
          </a:p>
        </p:txBody>
      </p:sp>
    </p:spTree>
    <p:extLst>
      <p:ext uri="{BB962C8B-B14F-4D97-AF65-F5344CB8AC3E}">
        <p14:creationId xmlns:p14="http://schemas.microsoft.com/office/powerpoint/2010/main" val="3777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5113" cy="924475"/>
          </a:xfrm>
        </p:spPr>
        <p:txBody>
          <a:bodyPr>
            <a:normAutofit/>
          </a:bodyPr>
          <a:lstStyle/>
          <a:p>
            <a:pPr algn="ctr"/>
            <a:r>
              <a:rPr lang="en-US" sz="4400" dirty="0"/>
              <a:t>Board Rules Chapter 5</a:t>
            </a:r>
            <a:endParaRPr lang="en-US" dirty="0"/>
          </a:p>
        </p:txBody>
      </p:sp>
      <p:sp>
        <p:nvSpPr>
          <p:cNvPr id="3" name="Content Placeholder 2"/>
          <p:cNvSpPr>
            <a:spLocks noGrp="1"/>
          </p:cNvSpPr>
          <p:nvPr>
            <p:ph idx="1"/>
          </p:nvPr>
        </p:nvSpPr>
        <p:spPr>
          <a:xfrm>
            <a:off x="0" y="1295400"/>
            <a:ext cx="9144000" cy="5029200"/>
          </a:xfrm>
        </p:spPr>
        <p:txBody>
          <a:bodyPr>
            <a:normAutofit/>
          </a:bodyPr>
          <a:lstStyle/>
          <a:p>
            <a:pPr marL="109728" indent="0">
              <a:buNone/>
            </a:pPr>
            <a:endParaRPr lang="en-US" sz="1200" dirty="0"/>
          </a:p>
          <a:p>
            <a:pPr marL="109728" indent="0" algn="ctr">
              <a:buNone/>
            </a:pPr>
            <a:r>
              <a:rPr lang="en-US" sz="4800" dirty="0"/>
              <a:t>Section 2 </a:t>
            </a:r>
          </a:p>
          <a:p>
            <a:pPr marL="109728" indent="0" algn="ctr">
              <a:buNone/>
            </a:pPr>
            <a:r>
              <a:rPr lang="en-US" sz="4800" dirty="0"/>
              <a:t>Professional Services</a:t>
            </a:r>
          </a:p>
          <a:p>
            <a:pPr marL="109728" lvl="0" indent="0">
              <a:buNone/>
            </a:pPr>
            <a:endParaRPr lang="en-US" sz="2800" dirty="0"/>
          </a:p>
          <a:p>
            <a:pPr lvl="0"/>
            <a:endParaRPr lang="en-US" dirty="0"/>
          </a:p>
        </p:txBody>
      </p:sp>
    </p:spTree>
    <p:extLst>
      <p:ext uri="{BB962C8B-B14F-4D97-AF65-F5344CB8AC3E}">
        <p14:creationId xmlns:p14="http://schemas.microsoft.com/office/powerpoint/2010/main" val="146179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25113" cy="924475"/>
          </a:xfrm>
        </p:spPr>
        <p:txBody>
          <a:bodyPr>
            <a:normAutofit/>
          </a:bodyPr>
          <a:lstStyle/>
          <a:p>
            <a:pPr algn="ctr"/>
            <a:r>
              <a:rPr lang="en-US" sz="4400" dirty="0"/>
              <a:t>Board Rules Chapter 5</a:t>
            </a:r>
            <a:endParaRPr lang="en-US" dirty="0"/>
          </a:p>
        </p:txBody>
      </p:sp>
      <p:sp>
        <p:nvSpPr>
          <p:cNvPr id="3" name="Content Placeholder 2"/>
          <p:cNvSpPr>
            <a:spLocks noGrp="1"/>
          </p:cNvSpPr>
          <p:nvPr>
            <p:ph idx="1"/>
          </p:nvPr>
        </p:nvSpPr>
        <p:spPr>
          <a:xfrm>
            <a:off x="0" y="1676400"/>
            <a:ext cx="9144000" cy="4648200"/>
          </a:xfrm>
        </p:spPr>
        <p:txBody>
          <a:bodyPr>
            <a:normAutofit/>
          </a:bodyPr>
          <a:lstStyle/>
          <a:p>
            <a:pPr marL="109728" indent="0" algn="ctr">
              <a:buNone/>
            </a:pPr>
            <a:r>
              <a:rPr lang="en-US" sz="4800" dirty="0"/>
              <a:t>Section 1</a:t>
            </a:r>
          </a:p>
          <a:p>
            <a:pPr marL="109728" indent="0" algn="ctr">
              <a:buNone/>
            </a:pPr>
            <a:r>
              <a:rPr lang="en-US" sz="4800" dirty="0"/>
              <a:t>General Provisions</a:t>
            </a:r>
          </a:p>
          <a:p>
            <a:pPr marL="109728" lvl="0" indent="0">
              <a:buNone/>
            </a:pPr>
            <a:endParaRPr lang="en-US" sz="2800" dirty="0"/>
          </a:p>
          <a:p>
            <a:pPr lvl="0"/>
            <a:endParaRPr lang="en-US" dirty="0"/>
          </a:p>
        </p:txBody>
      </p:sp>
    </p:spTree>
    <p:extLst>
      <p:ext uri="{BB962C8B-B14F-4D97-AF65-F5344CB8AC3E}">
        <p14:creationId xmlns:p14="http://schemas.microsoft.com/office/powerpoint/2010/main" val="2253771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382000" cy="685800"/>
          </a:xfrm>
        </p:spPr>
        <p:txBody>
          <a:bodyPr>
            <a:normAutofit fontScale="90000"/>
          </a:bodyPr>
          <a:lstStyle/>
          <a:p>
            <a:r>
              <a:rPr lang="en-US" dirty="0"/>
              <a:t>Section 2.01 payment calculation</a:t>
            </a:r>
          </a:p>
        </p:txBody>
      </p:sp>
      <p:sp>
        <p:nvSpPr>
          <p:cNvPr id="3" name="Content Placeholder 2"/>
          <p:cNvSpPr>
            <a:spLocks noGrp="1"/>
          </p:cNvSpPr>
          <p:nvPr>
            <p:ph idx="1"/>
          </p:nvPr>
        </p:nvSpPr>
        <p:spPr>
          <a:xfrm>
            <a:off x="457200" y="1676400"/>
            <a:ext cx="8458200" cy="4800600"/>
          </a:xfrm>
        </p:spPr>
        <p:txBody>
          <a:bodyPr>
            <a:noAutofit/>
          </a:bodyPr>
          <a:lstStyle/>
          <a:p>
            <a:pPr>
              <a:buFont typeface="Arial" panose="020B0604020202020204" pitchFamily="34" charset="0"/>
              <a:buChar char="•"/>
            </a:pPr>
            <a:r>
              <a:rPr lang="en-US" sz="4000" dirty="0"/>
              <a:t>Defines how professional fees are calculated.  </a:t>
            </a:r>
            <a:r>
              <a:rPr lang="en-US" sz="4000" dirty="0">
                <a:solidFill>
                  <a:srgbClr val="FF0000"/>
                </a:solidFill>
              </a:rPr>
              <a:t>Conversion factor of $60.00 for all professional services.</a:t>
            </a:r>
          </a:p>
          <a:p>
            <a:pPr>
              <a:buFont typeface="Arial" panose="020B0604020202020204" pitchFamily="34" charset="0"/>
              <a:buChar char="•"/>
            </a:pPr>
            <a:r>
              <a:rPr lang="en-US" sz="4000" dirty="0">
                <a:solidFill>
                  <a:schemeClr val="tx1"/>
                </a:solidFill>
              </a:rPr>
              <a:t>Professional fees are published in Appendix II.</a:t>
            </a:r>
          </a:p>
          <a:p>
            <a:pPr marL="114300" indent="0">
              <a:buNone/>
            </a:pPr>
            <a:endParaRPr lang="en-US" sz="4000" dirty="0">
              <a:solidFill>
                <a:srgbClr val="FF0000"/>
              </a:solidFill>
            </a:endParaRPr>
          </a:p>
        </p:txBody>
      </p:sp>
    </p:spTree>
    <p:extLst>
      <p:ext uri="{BB962C8B-B14F-4D97-AF65-F5344CB8AC3E}">
        <p14:creationId xmlns:p14="http://schemas.microsoft.com/office/powerpoint/2010/main" val="2925392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685800"/>
          </a:xfrm>
        </p:spPr>
        <p:txBody>
          <a:bodyPr>
            <a:normAutofit fontScale="90000"/>
          </a:bodyPr>
          <a:lstStyle/>
          <a:p>
            <a:r>
              <a:rPr lang="en-US" dirty="0"/>
              <a:t>Section 2.02 E&amp;M guidelines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3600" dirty="0"/>
              <a:t>New patient visit allowed when:</a:t>
            </a:r>
          </a:p>
          <a:p>
            <a:pPr lvl="1">
              <a:buFont typeface="Arial" panose="020B0604020202020204" pitchFamily="34" charset="0"/>
              <a:buChar char="•"/>
            </a:pPr>
            <a:r>
              <a:rPr lang="en-US" sz="3200" dirty="0"/>
              <a:t>An existing patient is being evaluated for a new injury/illness to determine work relatedness/causality </a:t>
            </a:r>
          </a:p>
          <a:p>
            <a:pPr lvl="1">
              <a:buFont typeface="Arial" panose="020B0604020202020204" pitchFamily="34" charset="0"/>
              <a:buChar char="•"/>
            </a:pPr>
            <a:r>
              <a:rPr lang="en-US" sz="3200" dirty="0"/>
              <a:t>An existing patient is being seen for a new episode of care for an existing injury/illness.</a:t>
            </a:r>
          </a:p>
        </p:txBody>
      </p:sp>
    </p:spTree>
    <p:extLst>
      <p:ext uri="{BB962C8B-B14F-4D97-AF65-F5344CB8AC3E}">
        <p14:creationId xmlns:p14="http://schemas.microsoft.com/office/powerpoint/2010/main" val="1253173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48712" y="762000"/>
            <a:ext cx="8365512" cy="685800"/>
          </a:xfrm>
        </p:spPr>
        <p:txBody>
          <a:bodyPr>
            <a:normAutofit fontScale="90000"/>
          </a:bodyPr>
          <a:lstStyle/>
          <a:p>
            <a:r>
              <a:rPr lang="en-US" cap="none" dirty="0"/>
              <a:t>E&amp;M </a:t>
            </a:r>
            <a:r>
              <a:rPr lang="en-US" dirty="0"/>
              <a:t>e</a:t>
            </a:r>
            <a:r>
              <a:rPr lang="en-US" cap="none" dirty="0"/>
              <a:t>xample</a:t>
            </a:r>
          </a:p>
        </p:txBody>
      </p:sp>
      <p:sp>
        <p:nvSpPr>
          <p:cNvPr id="8" name="Content Placeholder 3"/>
          <p:cNvSpPr>
            <a:spLocks noGrp="1"/>
          </p:cNvSpPr>
          <p:nvPr>
            <p:ph idx="1"/>
          </p:nvPr>
        </p:nvSpPr>
        <p:spPr>
          <a:xfrm>
            <a:off x="381000" y="3200400"/>
            <a:ext cx="8503920" cy="3505200"/>
          </a:xfrm>
        </p:spPr>
        <p:txBody>
          <a:bodyPr>
            <a:normAutofit/>
          </a:bodyPr>
          <a:lstStyle/>
          <a:p>
            <a:pPr marL="0" indent="0">
              <a:buNone/>
            </a:pPr>
            <a:endParaRPr lang="en-US" dirty="0"/>
          </a:p>
          <a:p>
            <a:endParaRPr lang="en-US" sz="3200" u="sng" dirty="0"/>
          </a:p>
          <a:p>
            <a:endParaRPr lang="en-US" dirty="0"/>
          </a:p>
        </p:txBody>
      </p:sp>
      <p:sp>
        <p:nvSpPr>
          <p:cNvPr id="9" name="Content Placeholder 3"/>
          <p:cNvSpPr txBox="1">
            <a:spLocks/>
          </p:cNvSpPr>
          <p:nvPr/>
        </p:nvSpPr>
        <p:spPr>
          <a:xfrm>
            <a:off x="381000" y="3886200"/>
            <a:ext cx="8656320" cy="29718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US" sz="1000" b="1" dirty="0"/>
          </a:p>
          <a:p>
            <a:pPr marL="0" indent="0">
              <a:buNone/>
            </a:pPr>
            <a:r>
              <a:rPr lang="en-US" dirty="0"/>
              <a:t>Appendix II:</a:t>
            </a:r>
          </a:p>
          <a:p>
            <a:pPr>
              <a:buFont typeface="Wingdings"/>
              <a:buBlip>
                <a:blip r:embed="rId3"/>
              </a:buBlip>
            </a:pPr>
            <a:endParaRPr lang="en-US" dirty="0"/>
          </a:p>
          <a:p>
            <a:pPr>
              <a:buFont typeface="Wingdings"/>
              <a:buBlip>
                <a:blip r:embed="rId3"/>
              </a:buBlip>
            </a:pPr>
            <a:endParaRPr lang="en-US" dirty="0"/>
          </a:p>
          <a:p>
            <a:pPr>
              <a:buFont typeface="Wingdings"/>
              <a:buBlip>
                <a:blip r:embed="rId3"/>
              </a:buBlip>
            </a:pPr>
            <a:endParaRPr lang="en-US" dirty="0"/>
          </a:p>
          <a:p>
            <a:pPr>
              <a:buFont typeface="Wingdings"/>
              <a:buBlip>
                <a:blip r:embed="rId3"/>
              </a:buBlip>
            </a:pPr>
            <a:endParaRPr lang="en-US" sz="3200" dirty="0"/>
          </a:p>
          <a:p>
            <a:endParaRPr lang="en-US" sz="3200" u="sng" dirty="0"/>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36" y="1691575"/>
            <a:ext cx="72104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271505075"/>
              </p:ext>
            </p:extLst>
          </p:nvPr>
        </p:nvGraphicFramePr>
        <p:xfrm>
          <a:off x="790188" y="4724400"/>
          <a:ext cx="7492366" cy="1745826"/>
        </p:xfrm>
        <a:graphic>
          <a:graphicData uri="http://schemas.openxmlformats.org/drawingml/2006/table">
            <a:tbl>
              <a:tblPr firstRow="1" bandRow="1">
                <a:tableStyleId>{5C22544A-7EE6-4342-B048-85BDC9FD1C3A}</a:tableStyleId>
              </a:tblPr>
              <a:tblGrid>
                <a:gridCol w="3746183">
                  <a:extLst>
                    <a:ext uri="{9D8B030D-6E8A-4147-A177-3AD203B41FA5}">
                      <a16:colId xmlns:a16="http://schemas.microsoft.com/office/drawing/2014/main" val="20000"/>
                    </a:ext>
                  </a:extLst>
                </a:gridCol>
                <a:gridCol w="3746183">
                  <a:extLst>
                    <a:ext uri="{9D8B030D-6E8A-4147-A177-3AD203B41FA5}">
                      <a16:colId xmlns:a16="http://schemas.microsoft.com/office/drawing/2014/main" val="20001"/>
                    </a:ext>
                  </a:extLst>
                </a:gridCol>
              </a:tblGrid>
              <a:tr h="349250">
                <a:tc>
                  <a:txBody>
                    <a:bodyPr/>
                    <a:lstStyle/>
                    <a:p>
                      <a:pPr algn="ctr"/>
                      <a:r>
                        <a:rPr lang="en-US" sz="2800" dirty="0"/>
                        <a:t>CPT</a:t>
                      </a:r>
                    </a:p>
                  </a:txBody>
                  <a:tcPr/>
                </a:tc>
                <a:tc>
                  <a:txBody>
                    <a:bodyPr/>
                    <a:lstStyle/>
                    <a:p>
                      <a:pPr algn="ctr"/>
                      <a:r>
                        <a:rPr lang="en-US" sz="2800" dirty="0"/>
                        <a:t>FEE</a:t>
                      </a:r>
                    </a:p>
                  </a:txBody>
                  <a:tcPr/>
                </a:tc>
                <a:extLst>
                  <a:ext uri="{0D108BD9-81ED-4DB2-BD59-A6C34878D82A}">
                    <a16:rowId xmlns:a16="http://schemas.microsoft.com/office/drawing/2014/main" val="10000"/>
                  </a:ext>
                </a:extLst>
              </a:tr>
              <a:tr h="613833">
                <a:tc>
                  <a:txBody>
                    <a:bodyPr/>
                    <a:lstStyle/>
                    <a:p>
                      <a:pPr algn="ctr"/>
                      <a:r>
                        <a:rPr lang="en-US" sz="2800" dirty="0"/>
                        <a:t>99213</a:t>
                      </a:r>
                    </a:p>
                  </a:txBody>
                  <a:tcPr/>
                </a:tc>
                <a:tc>
                  <a:txBody>
                    <a:bodyPr/>
                    <a:lstStyle/>
                    <a:p>
                      <a:pPr algn="ctr" fontAlgn="b"/>
                      <a:r>
                        <a:rPr kumimoji="0" lang="en-US" sz="2800" kern="1200" dirty="0">
                          <a:solidFill>
                            <a:schemeClr val="dk1"/>
                          </a:solidFill>
                          <a:latin typeface="+mn-lt"/>
                          <a:ea typeface="+mn-ea"/>
                          <a:cs typeface="+mn-cs"/>
                        </a:rPr>
                        <a:t>$126.60 </a:t>
                      </a:r>
                    </a:p>
                  </a:txBody>
                  <a:tcPr marL="9525" marR="9525" marT="9525" marB="0" anchor="b"/>
                </a:tc>
                <a:extLst>
                  <a:ext uri="{0D108BD9-81ED-4DB2-BD59-A6C34878D82A}">
                    <a16:rowId xmlns:a16="http://schemas.microsoft.com/office/drawing/2014/main" val="10001"/>
                  </a:ext>
                </a:extLst>
              </a:tr>
              <a:tr h="613833">
                <a:tc>
                  <a:txBody>
                    <a:bodyPr/>
                    <a:lstStyle/>
                    <a:p>
                      <a:pPr algn="ctr"/>
                      <a:r>
                        <a:rPr lang="en-US" sz="2800" dirty="0"/>
                        <a:t>98926</a:t>
                      </a:r>
                    </a:p>
                  </a:txBody>
                  <a:tcPr/>
                </a:tc>
                <a:tc>
                  <a:txBody>
                    <a:bodyPr/>
                    <a:lstStyle/>
                    <a:p>
                      <a:pPr algn="ctr"/>
                      <a:r>
                        <a:rPr lang="en-US" sz="2800" dirty="0"/>
                        <a:t>$77.40</a:t>
                      </a:r>
                    </a:p>
                  </a:txBody>
                  <a:tcPr/>
                </a:tc>
                <a:extLst>
                  <a:ext uri="{0D108BD9-81ED-4DB2-BD59-A6C34878D82A}">
                    <a16:rowId xmlns:a16="http://schemas.microsoft.com/office/drawing/2014/main" val="10002"/>
                  </a:ext>
                </a:extLst>
              </a:tr>
            </a:tbl>
          </a:graphicData>
        </a:graphic>
      </p:graphicFrame>
      <p:sp>
        <p:nvSpPr>
          <p:cNvPr id="2" name="Oval 1"/>
          <p:cNvSpPr/>
          <p:nvPr/>
        </p:nvSpPr>
        <p:spPr>
          <a:xfrm>
            <a:off x="790188" y="2091625"/>
            <a:ext cx="7492365" cy="156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083736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6856" y="914400"/>
            <a:ext cx="8365512" cy="685800"/>
          </a:xfrm>
        </p:spPr>
        <p:txBody>
          <a:bodyPr>
            <a:normAutofit fontScale="90000"/>
          </a:bodyPr>
          <a:lstStyle/>
          <a:p>
            <a:r>
              <a:rPr lang="en-US" cap="none" dirty="0"/>
              <a:t>E&amp;M </a:t>
            </a:r>
            <a:r>
              <a:rPr lang="en-US" dirty="0"/>
              <a:t>e</a:t>
            </a:r>
            <a:r>
              <a:rPr lang="en-US" cap="none" dirty="0"/>
              <a:t>xample</a:t>
            </a:r>
          </a:p>
        </p:txBody>
      </p:sp>
      <p:sp>
        <p:nvSpPr>
          <p:cNvPr id="4" name="Content Placeholder 3"/>
          <p:cNvSpPr>
            <a:spLocks noGrp="1"/>
          </p:cNvSpPr>
          <p:nvPr>
            <p:ph idx="1"/>
          </p:nvPr>
        </p:nvSpPr>
        <p:spPr>
          <a:xfrm>
            <a:off x="381000" y="4572000"/>
            <a:ext cx="8503920" cy="2133600"/>
          </a:xfrm>
        </p:spPr>
        <p:txBody>
          <a:bodyPr>
            <a:normAutofit/>
          </a:bodyPr>
          <a:lstStyle/>
          <a:p>
            <a:pPr marL="114300" lvl="0" indent="0">
              <a:buNone/>
            </a:pPr>
            <a:r>
              <a:rPr lang="en-US" sz="2800" dirty="0"/>
              <a:t>S9981 is not in Appendix II.  Per Section 1.08(3): The maximum fee for copies is $5 for the first page and 45¢ for each additional page, up to a maximum of $250.00.  </a:t>
            </a:r>
          </a:p>
          <a:p>
            <a:pPr marL="114300" lvl="0" indent="0">
              <a:buNone/>
            </a:pPr>
            <a:endParaRPr lang="en-US" sz="1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96001"/>
            <a:ext cx="7210425" cy="223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7915" y="3582759"/>
            <a:ext cx="7492365" cy="781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311695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60656" y="762000"/>
            <a:ext cx="8365512" cy="685800"/>
          </a:xfrm>
        </p:spPr>
        <p:txBody>
          <a:bodyPr>
            <a:normAutofit fontScale="90000"/>
          </a:bodyPr>
          <a:lstStyle/>
          <a:p>
            <a:r>
              <a:rPr lang="en-US" cap="none" dirty="0"/>
              <a:t>E&amp;M example</a:t>
            </a:r>
          </a:p>
        </p:txBody>
      </p:sp>
      <p:sp>
        <p:nvSpPr>
          <p:cNvPr id="4" name="Content Placeholder 3"/>
          <p:cNvSpPr>
            <a:spLocks noGrp="1"/>
          </p:cNvSpPr>
          <p:nvPr>
            <p:ph idx="1"/>
          </p:nvPr>
        </p:nvSpPr>
        <p:spPr>
          <a:xfrm>
            <a:off x="381000" y="4052047"/>
            <a:ext cx="8503920" cy="2590800"/>
          </a:xfrm>
        </p:spPr>
        <p:txBody>
          <a:bodyPr>
            <a:normAutofit/>
          </a:bodyPr>
          <a:lstStyle/>
          <a:p>
            <a:pPr marL="114300" indent="0">
              <a:buNone/>
            </a:pPr>
            <a:r>
              <a:rPr lang="en-US" sz="2800" dirty="0"/>
              <a:t>Amount Due = $126.60 + $77.40 + $5.00 = </a:t>
            </a:r>
            <a:r>
              <a:rPr lang="en-US" sz="2800" u="sng" dirty="0"/>
              <a:t>$209.00</a:t>
            </a:r>
            <a:r>
              <a:rPr lang="en-US" sz="2800" dirty="0"/>
              <a:t> (all MAPs less than charges).</a:t>
            </a:r>
          </a:p>
          <a:p>
            <a:pPr marL="411480" lvl="1" indent="0">
              <a:buNone/>
            </a:pPr>
            <a:r>
              <a:rPr lang="en-US" sz="2800" dirty="0">
                <a:solidFill>
                  <a:srgbClr val="FF0000"/>
                </a:solidFill>
              </a:rPr>
              <a:t>Units for S9981 should have been 3 (total number of pages) but provider didn’t bill correctly.  </a:t>
            </a:r>
          </a:p>
          <a:p>
            <a:endParaRPr lang="en-US" sz="3200" u="sng" dirty="0"/>
          </a:p>
          <a:p>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25887"/>
            <a:ext cx="7210425" cy="223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283824" y="3250912"/>
            <a:ext cx="685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15000" y="403828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856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1625" y="762000"/>
            <a:ext cx="8365512" cy="685800"/>
          </a:xfrm>
        </p:spPr>
        <p:txBody>
          <a:bodyPr>
            <a:normAutofit fontScale="90000"/>
          </a:bodyPr>
          <a:lstStyle/>
          <a:p>
            <a:r>
              <a:rPr lang="en-US" cap="none" dirty="0"/>
              <a:t>E&amp;M </a:t>
            </a:r>
            <a:r>
              <a:rPr lang="en-US" dirty="0"/>
              <a:t>e</a:t>
            </a:r>
            <a:r>
              <a:rPr lang="en-US" cap="none" dirty="0"/>
              <a:t>xample #2</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4486" y="1610470"/>
            <a:ext cx="8229600" cy="18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txBox="1">
            <a:spLocks/>
          </p:cNvSpPr>
          <p:nvPr/>
        </p:nvSpPr>
        <p:spPr>
          <a:xfrm>
            <a:off x="301625" y="3162298"/>
            <a:ext cx="8842375" cy="3200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274320" indent="-274320">
              <a:spcBef>
                <a:spcPts val="600"/>
              </a:spcBef>
              <a:buClr>
                <a:schemeClr val="accent1"/>
              </a:buClr>
              <a:buSzPct val="70000"/>
              <a:buFont typeface="Wingdings"/>
              <a:buChar char=""/>
            </a:pPr>
            <a:endParaRPr lang="en-US" sz="2400" b="1" dirty="0"/>
          </a:p>
          <a:p>
            <a:pPr marL="274320" indent="-274320">
              <a:spcBef>
                <a:spcPts val="600"/>
              </a:spcBef>
              <a:buClr>
                <a:schemeClr val="accent1"/>
              </a:buClr>
              <a:buSzPct val="70000"/>
              <a:buFont typeface="Wingdings"/>
              <a:buChar char=""/>
            </a:pPr>
            <a:endParaRPr lang="en-US" sz="2400" b="1" dirty="0"/>
          </a:p>
          <a:p>
            <a:pPr marL="0" indent="0">
              <a:spcBef>
                <a:spcPts val="600"/>
              </a:spcBef>
              <a:buClr>
                <a:schemeClr val="accent1"/>
              </a:buClr>
              <a:buSzPct val="70000"/>
              <a:buNone/>
            </a:pPr>
            <a:r>
              <a:rPr lang="en-US" sz="2400" dirty="0"/>
              <a:t>Appendix II: </a:t>
            </a:r>
          </a:p>
          <a:p>
            <a:pPr marL="0" indent="0">
              <a:spcBef>
                <a:spcPts val="600"/>
              </a:spcBef>
              <a:buClr>
                <a:schemeClr val="accent1"/>
              </a:buClr>
              <a:buSzPct val="70000"/>
              <a:buNone/>
            </a:pPr>
            <a:endParaRPr lang="en-US" sz="2400" b="1" dirty="0"/>
          </a:p>
          <a:p>
            <a:pPr>
              <a:buBlip>
                <a:blip r:embed="rId3"/>
              </a:buBlip>
            </a:pPr>
            <a:endParaRPr lang="en-US" sz="2200" b="1" dirty="0"/>
          </a:p>
          <a:p>
            <a:pPr>
              <a:buBlip>
                <a:blip r:embed="rId3"/>
              </a:buBlip>
            </a:pPr>
            <a:endParaRPr lang="en-US" sz="2200" b="1" dirty="0"/>
          </a:p>
          <a:p>
            <a:pPr>
              <a:buBlip>
                <a:blip r:embed="rId3"/>
              </a:buBlip>
            </a:pPr>
            <a:endParaRPr lang="en-US" sz="2200" b="1" dirty="0"/>
          </a:p>
          <a:p>
            <a:pPr>
              <a:buBlip>
                <a:blip r:embed="rId3"/>
              </a:buBlip>
            </a:pPr>
            <a:endParaRPr lang="en-US" sz="2200" b="1" dirty="0"/>
          </a:p>
        </p:txBody>
      </p:sp>
      <p:graphicFrame>
        <p:nvGraphicFramePr>
          <p:cNvPr id="3" name="Table 2"/>
          <p:cNvGraphicFramePr>
            <a:graphicFrameLocks noGrp="1"/>
          </p:cNvGraphicFramePr>
          <p:nvPr>
            <p:extLst>
              <p:ext uri="{D42A27DB-BD31-4B8C-83A1-F6EECF244321}">
                <p14:modId xmlns:p14="http://schemas.microsoft.com/office/powerpoint/2010/main" val="2975278578"/>
              </p:ext>
            </p:extLst>
          </p:nvPr>
        </p:nvGraphicFramePr>
        <p:xfrm>
          <a:off x="523874" y="4572000"/>
          <a:ext cx="7915276" cy="1158240"/>
        </p:xfrm>
        <a:graphic>
          <a:graphicData uri="http://schemas.openxmlformats.org/drawingml/2006/table">
            <a:tbl>
              <a:tblPr firstRow="1" bandRow="1">
                <a:tableStyleId>{BC89EF96-8CEA-46FF-86C4-4CE0E7609802}</a:tableStyleId>
              </a:tblPr>
              <a:tblGrid>
                <a:gridCol w="3957638">
                  <a:extLst>
                    <a:ext uri="{9D8B030D-6E8A-4147-A177-3AD203B41FA5}">
                      <a16:colId xmlns:a16="http://schemas.microsoft.com/office/drawing/2014/main" val="20000"/>
                    </a:ext>
                  </a:extLst>
                </a:gridCol>
                <a:gridCol w="3957638">
                  <a:extLst>
                    <a:ext uri="{9D8B030D-6E8A-4147-A177-3AD203B41FA5}">
                      <a16:colId xmlns:a16="http://schemas.microsoft.com/office/drawing/2014/main" val="20001"/>
                    </a:ext>
                  </a:extLst>
                </a:gridCol>
              </a:tblGrid>
              <a:tr h="533400">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533400">
                <a:tc>
                  <a:txBody>
                    <a:bodyPr/>
                    <a:lstStyle/>
                    <a:p>
                      <a:pPr algn="ctr"/>
                      <a:r>
                        <a:rPr lang="en-US" sz="3200" dirty="0"/>
                        <a:t>99203</a:t>
                      </a:r>
                    </a:p>
                  </a:txBody>
                  <a:tcPr/>
                </a:tc>
                <a:tc>
                  <a:txBody>
                    <a:bodyPr/>
                    <a:lstStyle/>
                    <a:p>
                      <a:pPr algn="ctr"/>
                      <a:r>
                        <a:rPr lang="en-US" sz="3200" dirty="0"/>
                        <a:t>$181.80</a:t>
                      </a:r>
                    </a:p>
                  </a:txBody>
                  <a:tcPr/>
                </a:tc>
                <a:extLst>
                  <a:ext uri="{0D108BD9-81ED-4DB2-BD59-A6C34878D82A}">
                    <a16:rowId xmlns:a16="http://schemas.microsoft.com/office/drawing/2014/main" val="10001"/>
                  </a:ext>
                </a:extLst>
              </a:tr>
            </a:tbl>
          </a:graphicData>
        </a:graphic>
      </p:graphicFrame>
      <p:sp>
        <p:nvSpPr>
          <p:cNvPr id="7" name="Oval 6"/>
          <p:cNvSpPr/>
          <p:nvPr/>
        </p:nvSpPr>
        <p:spPr>
          <a:xfrm>
            <a:off x="209548" y="1828800"/>
            <a:ext cx="8229601" cy="895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966666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6538" y="762000"/>
            <a:ext cx="8365512" cy="685800"/>
          </a:xfrm>
        </p:spPr>
        <p:txBody>
          <a:bodyPr>
            <a:normAutofit fontScale="90000"/>
          </a:bodyPr>
          <a:lstStyle/>
          <a:p>
            <a:r>
              <a:rPr lang="en-US" cap="none" dirty="0"/>
              <a:t>E&amp;M </a:t>
            </a:r>
            <a:r>
              <a:rPr lang="en-US" dirty="0"/>
              <a:t>e</a:t>
            </a:r>
            <a:r>
              <a:rPr lang="en-US" cap="none" dirty="0"/>
              <a:t>xample #2</a:t>
            </a:r>
          </a:p>
        </p:txBody>
      </p:sp>
      <p:sp>
        <p:nvSpPr>
          <p:cNvPr id="5" name="Content Placeholder 4"/>
          <p:cNvSpPr>
            <a:spLocks noGrp="1"/>
          </p:cNvSpPr>
          <p:nvPr>
            <p:ph idx="1"/>
          </p:nvPr>
        </p:nvSpPr>
        <p:spPr>
          <a:xfrm>
            <a:off x="361950" y="2889504"/>
            <a:ext cx="8581514" cy="3739896"/>
          </a:xfrm>
        </p:spPr>
        <p:txBody>
          <a:bodyPr>
            <a:normAutofit/>
          </a:bodyPr>
          <a:lstStyle/>
          <a:p>
            <a:pPr marL="0" indent="0">
              <a:buNone/>
            </a:pPr>
            <a:endParaRPr lang="en-US" sz="3200" dirty="0"/>
          </a:p>
          <a:p>
            <a:pPr marL="114300" indent="0">
              <a:buNone/>
            </a:pPr>
            <a:endParaRPr lang="en-US" sz="3200" dirty="0"/>
          </a:p>
          <a:p>
            <a:pPr marL="114300" indent="0">
              <a:buNone/>
            </a:pPr>
            <a:r>
              <a:rPr lang="en-US" sz="3200" dirty="0"/>
              <a:t>99080 not in Appendix II.  Per Section 1.08(2): The maximum fee for preparing a narrative report or the initial M-1 shall be: Each 10 minutes: $30.00.</a:t>
            </a:r>
            <a:endParaRPr lang="en-US" sz="3000"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600200"/>
            <a:ext cx="8504238" cy="18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2271" y="2549652"/>
            <a:ext cx="7994197" cy="949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8448146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876809"/>
            <a:ext cx="8365512" cy="685800"/>
          </a:xfrm>
        </p:spPr>
        <p:txBody>
          <a:bodyPr>
            <a:normAutofit fontScale="90000"/>
          </a:bodyPr>
          <a:lstStyle/>
          <a:p>
            <a:r>
              <a:rPr lang="en-US" cap="none" dirty="0"/>
              <a:t>E&amp;M </a:t>
            </a:r>
            <a:r>
              <a:rPr lang="en-US" dirty="0"/>
              <a:t>e</a:t>
            </a:r>
            <a:r>
              <a:rPr lang="en-US" cap="none" dirty="0"/>
              <a:t>xample #2</a:t>
            </a:r>
          </a:p>
        </p:txBody>
      </p:sp>
      <p:sp>
        <p:nvSpPr>
          <p:cNvPr id="5" name="Content Placeholder 4"/>
          <p:cNvSpPr>
            <a:spLocks noGrp="1"/>
          </p:cNvSpPr>
          <p:nvPr>
            <p:ph idx="1"/>
          </p:nvPr>
        </p:nvSpPr>
        <p:spPr>
          <a:xfrm>
            <a:off x="361950" y="2889504"/>
            <a:ext cx="8782050" cy="3739896"/>
          </a:xfrm>
        </p:spPr>
        <p:txBody>
          <a:bodyPr>
            <a:normAutofit/>
          </a:bodyPr>
          <a:lstStyle/>
          <a:p>
            <a:endParaRPr lang="en-US" sz="800" b="1" dirty="0"/>
          </a:p>
          <a:p>
            <a:endParaRPr lang="en-US" sz="3200" dirty="0"/>
          </a:p>
          <a:p>
            <a:endParaRPr lang="en-US" sz="3200" dirty="0"/>
          </a:p>
          <a:p>
            <a:pPr marL="114300" indent="0">
              <a:buNone/>
            </a:pPr>
            <a:r>
              <a:rPr lang="en-US" sz="3200" dirty="0"/>
              <a:t>Amount Due = $170.00 (charge less than MAP) + $30.00 (charge equals MAP) = </a:t>
            </a:r>
            <a:r>
              <a:rPr lang="en-US" sz="3200" u="sng" dirty="0"/>
              <a:t>$200.00.</a:t>
            </a:r>
          </a:p>
          <a:p>
            <a:pPr marL="514350" indent="-457200">
              <a:buBlip>
                <a:blip r:embed="rId2"/>
              </a:buBlip>
            </a:pPr>
            <a:endParaRPr lang="en-US" sz="3000"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940052"/>
            <a:ext cx="8504238" cy="18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096000" y="2133600"/>
            <a:ext cx="1676400" cy="755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390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46866" y="539134"/>
            <a:ext cx="8365512" cy="685800"/>
          </a:xfrm>
        </p:spPr>
        <p:txBody>
          <a:bodyPr>
            <a:normAutofit fontScale="90000"/>
          </a:bodyPr>
          <a:lstStyle/>
          <a:p>
            <a:r>
              <a:rPr lang="en-US" cap="none" dirty="0"/>
              <a:t>E&amp;M </a:t>
            </a:r>
            <a:r>
              <a:rPr lang="en-US" dirty="0"/>
              <a:t>e</a:t>
            </a:r>
            <a:r>
              <a:rPr lang="en-US" cap="none" dirty="0"/>
              <a:t>xample #3</a:t>
            </a:r>
          </a:p>
        </p:txBody>
      </p:sp>
      <p:sp>
        <p:nvSpPr>
          <p:cNvPr id="4" name="Content Placeholder 3"/>
          <p:cNvSpPr>
            <a:spLocks noGrp="1"/>
          </p:cNvSpPr>
          <p:nvPr>
            <p:ph idx="1"/>
          </p:nvPr>
        </p:nvSpPr>
        <p:spPr>
          <a:xfrm>
            <a:off x="266698" y="4038600"/>
            <a:ext cx="8503920" cy="2667000"/>
          </a:xfrm>
        </p:spPr>
        <p:txBody>
          <a:bodyPr>
            <a:normAutofit/>
          </a:bodyPr>
          <a:lstStyle/>
          <a:p>
            <a:pPr marL="114300" indent="0">
              <a:buNone/>
            </a:pPr>
            <a:r>
              <a:rPr lang="en-US" sz="2800" dirty="0"/>
              <a:t>Appendix II: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600200"/>
            <a:ext cx="850423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448743137"/>
              </p:ext>
            </p:extLst>
          </p:nvPr>
        </p:nvGraphicFramePr>
        <p:xfrm>
          <a:off x="497281" y="4724400"/>
          <a:ext cx="8195470" cy="1447800"/>
        </p:xfrm>
        <a:graphic>
          <a:graphicData uri="http://schemas.openxmlformats.org/drawingml/2006/table">
            <a:tbl>
              <a:tblPr firstRow="1" bandRow="1">
                <a:tableStyleId>{BC89EF96-8CEA-46FF-86C4-4CE0E7609802}</a:tableStyleId>
              </a:tblPr>
              <a:tblGrid>
                <a:gridCol w="4097735">
                  <a:extLst>
                    <a:ext uri="{9D8B030D-6E8A-4147-A177-3AD203B41FA5}">
                      <a16:colId xmlns:a16="http://schemas.microsoft.com/office/drawing/2014/main" val="20000"/>
                    </a:ext>
                  </a:extLst>
                </a:gridCol>
                <a:gridCol w="4097735">
                  <a:extLst>
                    <a:ext uri="{9D8B030D-6E8A-4147-A177-3AD203B41FA5}">
                      <a16:colId xmlns:a16="http://schemas.microsoft.com/office/drawing/2014/main" val="20001"/>
                    </a:ext>
                  </a:extLst>
                </a:gridCol>
              </a:tblGrid>
              <a:tr h="609600">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838200">
                <a:tc>
                  <a:txBody>
                    <a:bodyPr/>
                    <a:lstStyle/>
                    <a:p>
                      <a:pPr algn="ctr"/>
                      <a:r>
                        <a:rPr lang="en-US" sz="3200" dirty="0"/>
                        <a:t>99203</a:t>
                      </a:r>
                    </a:p>
                  </a:txBody>
                  <a:tcPr/>
                </a:tc>
                <a:tc>
                  <a:txBody>
                    <a:bodyPr/>
                    <a:lstStyle/>
                    <a:p>
                      <a:pPr algn="ctr"/>
                      <a:r>
                        <a:rPr lang="en-US" sz="3200" dirty="0"/>
                        <a:t>$181.80</a:t>
                      </a:r>
                    </a:p>
                  </a:txBody>
                  <a:tcPr/>
                </a:tc>
                <a:extLst>
                  <a:ext uri="{0D108BD9-81ED-4DB2-BD59-A6C34878D82A}">
                    <a16:rowId xmlns:a16="http://schemas.microsoft.com/office/drawing/2014/main" val="10001"/>
                  </a:ext>
                </a:extLst>
              </a:tr>
            </a:tbl>
          </a:graphicData>
        </a:graphic>
      </p:graphicFrame>
      <p:sp>
        <p:nvSpPr>
          <p:cNvPr id="6" name="Oval 5"/>
          <p:cNvSpPr/>
          <p:nvPr/>
        </p:nvSpPr>
        <p:spPr>
          <a:xfrm>
            <a:off x="228599" y="1752600"/>
            <a:ext cx="8732836" cy="975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7076842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04018" y="598714"/>
            <a:ext cx="8365512" cy="685800"/>
          </a:xfrm>
        </p:spPr>
        <p:txBody>
          <a:bodyPr>
            <a:normAutofit fontScale="90000"/>
          </a:bodyPr>
          <a:lstStyle/>
          <a:p>
            <a:r>
              <a:rPr lang="en-US" cap="none" dirty="0"/>
              <a:t>E&amp;M </a:t>
            </a:r>
            <a:r>
              <a:rPr lang="en-US" dirty="0"/>
              <a:t>e</a:t>
            </a:r>
            <a:r>
              <a:rPr lang="en-US" cap="none" dirty="0"/>
              <a:t>xample #3</a:t>
            </a:r>
          </a:p>
        </p:txBody>
      </p:sp>
      <p:sp>
        <p:nvSpPr>
          <p:cNvPr id="4" name="Content Placeholder 3"/>
          <p:cNvSpPr>
            <a:spLocks noGrp="1"/>
          </p:cNvSpPr>
          <p:nvPr>
            <p:ph idx="1"/>
          </p:nvPr>
        </p:nvSpPr>
        <p:spPr>
          <a:xfrm>
            <a:off x="228600" y="3657600"/>
            <a:ext cx="8763000" cy="2819400"/>
          </a:xfrm>
        </p:spPr>
        <p:txBody>
          <a:bodyPr>
            <a:normAutofit fontScale="92500" lnSpcReduction="10000"/>
          </a:bodyPr>
          <a:lstStyle/>
          <a:p>
            <a:pPr marL="0" indent="0">
              <a:buNone/>
            </a:pPr>
            <a:r>
              <a:rPr lang="en-US" sz="3600" dirty="0"/>
              <a:t>Amount Due:</a:t>
            </a:r>
          </a:p>
          <a:p>
            <a:pPr marL="411480" lvl="1" indent="0">
              <a:buNone/>
            </a:pPr>
            <a:r>
              <a:rPr lang="en-US" sz="3200" dirty="0"/>
              <a:t>82040 and 84075 are valid codes that are not in Appendix II so they default to their usual and customary charge.</a:t>
            </a:r>
          </a:p>
          <a:p>
            <a:pPr marL="411480" lvl="1" indent="0">
              <a:buNone/>
            </a:pPr>
            <a:r>
              <a:rPr lang="en-US" sz="3200" dirty="0"/>
              <a:t>$181.80 (MAP less than U&amp;C charge)+ $33.00 + $33.00 = </a:t>
            </a:r>
            <a:r>
              <a:rPr lang="en-US" sz="3200" u="sng" dirty="0"/>
              <a:t>$247.80.</a:t>
            </a:r>
            <a:endParaRPr lang="en-US" sz="3600" u="sng" dirty="0"/>
          </a:p>
          <a:p>
            <a:pPr marL="1017270" lvl="4" indent="-285750">
              <a:buClr>
                <a:schemeClr val="accent1"/>
              </a:buClr>
              <a:buSzPct val="85000"/>
            </a:pPr>
            <a:endParaRPr lang="en-US" sz="2400" u="sng"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1447800"/>
            <a:ext cx="850423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3017" y="2362200"/>
            <a:ext cx="8991600" cy="1341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7555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25113" cy="924475"/>
          </a:xfrm>
        </p:spPr>
        <p:txBody>
          <a:bodyPr>
            <a:normAutofit/>
          </a:bodyPr>
          <a:lstStyle/>
          <a:p>
            <a:r>
              <a:rPr lang="en-US" sz="4400" dirty="0"/>
              <a:t>Section 1.01 application</a:t>
            </a:r>
            <a:endParaRPr lang="en-US" dirty="0"/>
          </a:p>
        </p:txBody>
      </p:sp>
      <p:sp>
        <p:nvSpPr>
          <p:cNvPr id="3" name="Content Placeholder 2"/>
          <p:cNvSpPr>
            <a:spLocks noGrp="1"/>
          </p:cNvSpPr>
          <p:nvPr>
            <p:ph idx="1"/>
          </p:nvPr>
        </p:nvSpPr>
        <p:spPr>
          <a:xfrm>
            <a:off x="609600" y="1676400"/>
            <a:ext cx="8229600" cy="4876800"/>
          </a:xfrm>
        </p:spPr>
        <p:txBody>
          <a:bodyPr>
            <a:normAutofit/>
          </a:bodyPr>
          <a:lstStyle/>
          <a:p>
            <a:pPr lvl="0">
              <a:buFont typeface="Arial" panose="020B0604020202020204" pitchFamily="34" charset="0"/>
              <a:buChar char="•"/>
            </a:pPr>
            <a:r>
              <a:rPr lang="en-US" sz="3600" dirty="0"/>
              <a:t>Applies to all treatment of a claimed work-related injury or disease.</a:t>
            </a:r>
          </a:p>
          <a:p>
            <a:pPr marL="281178" lvl="0" indent="-171450">
              <a:buFont typeface="Arial" panose="020B0604020202020204" pitchFamily="34" charset="0"/>
              <a:buChar char="•"/>
            </a:pPr>
            <a:endParaRPr lang="en-US" sz="1200" dirty="0"/>
          </a:p>
          <a:p>
            <a:pPr lvl="0">
              <a:buFont typeface="Arial" panose="020B0604020202020204" pitchFamily="34" charset="0"/>
              <a:buChar char="•"/>
            </a:pPr>
            <a:r>
              <a:rPr lang="en-US" sz="3600" dirty="0">
                <a:solidFill>
                  <a:srgbClr val="FF0000"/>
                </a:solidFill>
              </a:rPr>
              <a:t>Treatment does not include expenses related to managed care services such as utilization review, case management, and bill review or to examinations performed pursuant to 39-A M.R.S.A. §§ 207 and 312.</a:t>
            </a:r>
            <a:endParaRPr lang="en-US" dirty="0"/>
          </a:p>
        </p:txBody>
      </p:sp>
    </p:spTree>
    <p:extLst>
      <p:ext uri="{BB962C8B-B14F-4D97-AF65-F5344CB8AC3E}">
        <p14:creationId xmlns:p14="http://schemas.microsoft.com/office/powerpoint/2010/main" val="1041034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365512" cy="685800"/>
          </a:xfrm>
        </p:spPr>
        <p:txBody>
          <a:bodyPr>
            <a:normAutofit fontScale="90000"/>
          </a:bodyPr>
          <a:lstStyle/>
          <a:p>
            <a:r>
              <a:rPr lang="en-US" cap="none" dirty="0"/>
              <a:t>E&amp;M </a:t>
            </a:r>
            <a:r>
              <a:rPr lang="en-US" dirty="0"/>
              <a:t>e</a:t>
            </a:r>
            <a:r>
              <a:rPr lang="en-US" cap="none" dirty="0"/>
              <a:t>xamples</a:t>
            </a:r>
          </a:p>
        </p:txBody>
      </p:sp>
      <p:sp>
        <p:nvSpPr>
          <p:cNvPr id="5" name="Content Placeholder 4"/>
          <p:cNvSpPr>
            <a:spLocks noGrp="1"/>
          </p:cNvSpPr>
          <p:nvPr>
            <p:ph idx="1"/>
          </p:nvPr>
        </p:nvSpPr>
        <p:spPr>
          <a:xfrm>
            <a:off x="389965" y="1905000"/>
            <a:ext cx="8449235" cy="4495800"/>
          </a:xfrm>
        </p:spPr>
        <p:txBody>
          <a:bodyPr>
            <a:normAutofit/>
          </a:bodyPr>
          <a:lstStyle/>
          <a:p>
            <a:pPr marL="800100" indent="-685800">
              <a:buFont typeface="Arial" panose="020B0604020202020204" pitchFamily="34" charset="0"/>
              <a:buChar char="•"/>
            </a:pPr>
            <a:r>
              <a:rPr lang="en-US" sz="4000" dirty="0"/>
              <a:t>What if the employee was seen last month for a different injury; is a new patient visit code allowed?</a:t>
            </a:r>
          </a:p>
          <a:p>
            <a:pPr marL="1102043" lvl="1" indent="-685800">
              <a:buFont typeface="Arial" panose="020B0604020202020204" pitchFamily="34" charset="0"/>
              <a:buChar char="•"/>
            </a:pPr>
            <a:r>
              <a:rPr lang="en-US" sz="3600" dirty="0">
                <a:solidFill>
                  <a:srgbClr val="FF0000"/>
                </a:solidFill>
              </a:rPr>
              <a:t>Per new MFS Section 2.02, a new patient visit code is allowed for the evaluation of a new injury.</a:t>
            </a:r>
          </a:p>
        </p:txBody>
      </p:sp>
    </p:spTree>
    <p:extLst>
      <p:ext uri="{BB962C8B-B14F-4D97-AF65-F5344CB8AC3E}">
        <p14:creationId xmlns:p14="http://schemas.microsoft.com/office/powerpoint/2010/main" val="3667777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1219200"/>
            <a:ext cx="8365512" cy="685800"/>
          </a:xfrm>
        </p:spPr>
        <p:txBody>
          <a:bodyPr>
            <a:normAutofit fontScale="90000"/>
          </a:bodyPr>
          <a:lstStyle/>
          <a:p>
            <a:r>
              <a:rPr lang="en-US" cap="none" dirty="0"/>
              <a:t>E&amp;M </a:t>
            </a:r>
            <a:r>
              <a:rPr lang="en-US" dirty="0"/>
              <a:t>e</a:t>
            </a:r>
            <a:r>
              <a:rPr lang="en-US" cap="none" dirty="0"/>
              <a:t>xamples</a:t>
            </a:r>
          </a:p>
        </p:txBody>
      </p:sp>
      <p:sp>
        <p:nvSpPr>
          <p:cNvPr id="5" name="Content Placeholder 4"/>
          <p:cNvSpPr>
            <a:spLocks noGrp="1"/>
          </p:cNvSpPr>
          <p:nvPr>
            <p:ph idx="1"/>
          </p:nvPr>
        </p:nvSpPr>
        <p:spPr>
          <a:xfrm>
            <a:off x="381000" y="1981200"/>
            <a:ext cx="8001000" cy="4349496"/>
          </a:xfrm>
        </p:spPr>
        <p:txBody>
          <a:bodyPr>
            <a:normAutofit fontScale="92500"/>
          </a:bodyPr>
          <a:lstStyle/>
          <a:p>
            <a:pPr marL="685800" indent="-571500">
              <a:buFont typeface="Arial" panose="020B0604020202020204" pitchFamily="34" charset="0"/>
              <a:buChar char="•"/>
            </a:pPr>
            <a:r>
              <a:rPr lang="en-US" sz="3600" dirty="0"/>
              <a:t>What if the documentation only supports a level 2 new patient visit?</a:t>
            </a:r>
          </a:p>
          <a:p>
            <a:pPr marL="960120" lvl="1" indent="-571500">
              <a:buFont typeface="Arial" panose="020B0604020202020204" pitchFamily="34" charset="0"/>
              <a:buChar char="•"/>
            </a:pPr>
            <a:r>
              <a:rPr lang="en-US" sz="3600" dirty="0">
                <a:solidFill>
                  <a:srgbClr val="FF0000"/>
                </a:solidFill>
              </a:rPr>
              <a:t>Services may not be </a:t>
            </a:r>
            <a:r>
              <a:rPr lang="en-US" sz="3600" dirty="0" err="1">
                <a:solidFill>
                  <a:srgbClr val="FF0000"/>
                </a:solidFill>
              </a:rPr>
              <a:t>downcoded</a:t>
            </a:r>
            <a:r>
              <a:rPr lang="en-US" sz="3600" dirty="0">
                <a:solidFill>
                  <a:srgbClr val="FF0000"/>
                </a:solidFill>
              </a:rPr>
              <a:t>.  Per MFS Section 1.07(2)(A), the undisputed charges must be paid and a denial filed with the Board.  A copy of the partial denial/NOC Form must be sent to the health care provider.</a:t>
            </a:r>
          </a:p>
          <a:p>
            <a:pPr marL="514350" indent="-457200">
              <a:buBlip>
                <a:blip r:embed="rId2"/>
              </a:buBlip>
            </a:pPr>
            <a:endParaRPr lang="en-US" sz="3000" dirty="0"/>
          </a:p>
          <a:p>
            <a:endParaRPr lang="en-US" dirty="0"/>
          </a:p>
        </p:txBody>
      </p:sp>
    </p:spTree>
    <p:extLst>
      <p:ext uri="{BB962C8B-B14F-4D97-AF65-F5344CB8AC3E}">
        <p14:creationId xmlns:p14="http://schemas.microsoft.com/office/powerpoint/2010/main" val="3848074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82000" cy="685800"/>
          </a:xfrm>
        </p:spPr>
        <p:txBody>
          <a:bodyPr>
            <a:normAutofit fontScale="90000"/>
          </a:bodyPr>
          <a:lstStyle/>
          <a:p>
            <a:r>
              <a:rPr lang="en-US" dirty="0"/>
              <a:t>Section 2.03 anesthesia guidelines</a:t>
            </a:r>
          </a:p>
        </p:txBody>
      </p:sp>
      <p:sp>
        <p:nvSpPr>
          <p:cNvPr id="3" name="Content Placeholder 2"/>
          <p:cNvSpPr>
            <a:spLocks noGrp="1"/>
          </p:cNvSpPr>
          <p:nvPr>
            <p:ph idx="1"/>
          </p:nvPr>
        </p:nvSpPr>
        <p:spPr/>
        <p:txBody>
          <a:bodyPr>
            <a:noAutofit/>
          </a:bodyPr>
          <a:lstStyle/>
          <a:p>
            <a:pPr marL="571500" indent="-457200">
              <a:buFont typeface="Arial" panose="020B0604020202020204" pitchFamily="34" charset="0"/>
              <a:buChar char="•"/>
            </a:pPr>
            <a:r>
              <a:rPr lang="en-US" sz="3200" dirty="0"/>
              <a:t>Reimbursement determined by the addition of the base unit in Appendix II, time units and modifying units (if any) and multiplying this total value by a conversion factor of </a:t>
            </a:r>
            <a:r>
              <a:rPr lang="en-US" sz="3200" dirty="0">
                <a:solidFill>
                  <a:srgbClr val="FF0000"/>
                </a:solidFill>
              </a:rPr>
              <a:t>$60.00 </a:t>
            </a:r>
            <a:r>
              <a:rPr lang="en-US" sz="3200" dirty="0"/>
              <a:t>per unit. </a:t>
            </a:r>
          </a:p>
        </p:txBody>
      </p:sp>
    </p:spTree>
    <p:extLst>
      <p:ext uri="{BB962C8B-B14F-4D97-AF65-F5344CB8AC3E}">
        <p14:creationId xmlns:p14="http://schemas.microsoft.com/office/powerpoint/2010/main" val="14803017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p:spPr>
        <p:txBody>
          <a:bodyPr>
            <a:normAutofit fontScale="90000"/>
          </a:bodyPr>
          <a:lstStyle/>
          <a:p>
            <a:r>
              <a:rPr lang="en-US" dirty="0"/>
              <a:t>Section 2.03 anesthesia guidelines</a:t>
            </a:r>
          </a:p>
        </p:txBody>
      </p:sp>
      <p:sp>
        <p:nvSpPr>
          <p:cNvPr id="3" name="Content Placeholder 2"/>
          <p:cNvSpPr>
            <a:spLocks noGrp="1"/>
          </p:cNvSpPr>
          <p:nvPr>
            <p:ph idx="1"/>
          </p:nvPr>
        </p:nvSpPr>
        <p:spPr/>
        <p:txBody>
          <a:bodyPr>
            <a:noAutofit/>
          </a:bodyPr>
          <a:lstStyle/>
          <a:p>
            <a:pPr marL="571500" indent="-457200">
              <a:buFont typeface="Arial" panose="020B0604020202020204" pitchFamily="34" charset="0"/>
              <a:buChar char="•"/>
            </a:pPr>
            <a:r>
              <a:rPr lang="en-US" sz="3200" dirty="0">
                <a:solidFill>
                  <a:srgbClr val="FF0000"/>
                </a:solidFill>
              </a:rPr>
              <a:t>Health care providers must bill the number of minutes of anesthesia time.</a:t>
            </a:r>
          </a:p>
          <a:p>
            <a:pPr marL="937260" lvl="1" indent="-457200">
              <a:buFont typeface="Arial" panose="020B0604020202020204" pitchFamily="34" charset="0"/>
              <a:buChar char="•"/>
            </a:pPr>
            <a:r>
              <a:rPr lang="en-US" sz="3000" dirty="0"/>
              <a:t>One time unit is allowed for each 15 minute time interval, or fraction thereof (7.5 minutes or more). If anesthesia time extends beyond three hours, 1.0 unit for each 10 minutes or significant fraction thereof (5 minutes or more) is allowed after the first three hours. </a:t>
            </a:r>
          </a:p>
          <a:p>
            <a:endParaRPr lang="en-US" sz="800" dirty="0"/>
          </a:p>
          <a:p>
            <a:endParaRPr lang="en-US" sz="2400" dirty="0"/>
          </a:p>
        </p:txBody>
      </p:sp>
    </p:spTree>
    <p:extLst>
      <p:ext uri="{BB962C8B-B14F-4D97-AF65-F5344CB8AC3E}">
        <p14:creationId xmlns:p14="http://schemas.microsoft.com/office/powerpoint/2010/main" val="8704154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52" y="304800"/>
            <a:ext cx="7789815" cy="685800"/>
          </a:xfrm>
        </p:spPr>
        <p:txBody>
          <a:bodyPr>
            <a:normAutofit fontScale="90000"/>
          </a:bodyPr>
          <a:lstStyle/>
          <a:p>
            <a:r>
              <a:rPr lang="en-US" cap="none" dirty="0"/>
              <a:t>Anesthesia example</a:t>
            </a:r>
          </a:p>
        </p:txBody>
      </p:sp>
      <p:sp>
        <p:nvSpPr>
          <p:cNvPr id="6" name="Content Placeholder 5"/>
          <p:cNvSpPr>
            <a:spLocks noGrp="1"/>
          </p:cNvSpPr>
          <p:nvPr>
            <p:ph idx="1"/>
          </p:nvPr>
        </p:nvSpPr>
        <p:spPr>
          <a:xfrm>
            <a:off x="389467" y="2338388"/>
            <a:ext cx="8754533" cy="4114800"/>
          </a:xfrm>
        </p:spPr>
        <p:txBody>
          <a:bodyPr>
            <a:normAutofit/>
          </a:bodyPr>
          <a:lstStyle/>
          <a:p>
            <a:endParaRPr lang="en-US" sz="1800" dirty="0"/>
          </a:p>
          <a:p>
            <a:pPr marL="114300" indent="0">
              <a:buNone/>
            </a:pPr>
            <a:r>
              <a:rPr lang="en-US" sz="2800" dirty="0"/>
              <a:t>Board Rules and Regulations, Chapter 5:</a:t>
            </a:r>
          </a:p>
          <a:p>
            <a:pPr marL="411480" lvl="1" indent="0">
              <a:buNone/>
            </a:pPr>
            <a:r>
              <a:rPr lang="en-US" sz="2400" dirty="0"/>
              <a:t>Base Unit = 5 per Appendix II</a:t>
            </a:r>
          </a:p>
          <a:p>
            <a:pPr marL="411480" lvl="1" indent="0">
              <a:buNone/>
            </a:pPr>
            <a:r>
              <a:rPr lang="en-US" sz="2400" dirty="0"/>
              <a:t>Time Units = 1 per Section 2.03, Subsection 1.B.</a:t>
            </a:r>
          </a:p>
          <a:p>
            <a:pPr marL="114300" indent="0">
              <a:buNone/>
            </a:pPr>
            <a:r>
              <a:rPr lang="en-US" sz="2800" dirty="0"/>
              <a:t>Amount Due:</a:t>
            </a:r>
          </a:p>
          <a:p>
            <a:pPr marL="411480" lvl="1" indent="0">
              <a:buNone/>
            </a:pPr>
            <a:r>
              <a:rPr lang="en-US" sz="2400" dirty="0"/>
              <a:t>5 Base Unit + 1 Time Unit = 6 Total Units</a:t>
            </a:r>
            <a:endParaRPr lang="en-US" sz="2400" u="dbl" dirty="0"/>
          </a:p>
          <a:p>
            <a:pPr marL="411480" lvl="1" indent="0">
              <a:buNone/>
            </a:pPr>
            <a:r>
              <a:rPr lang="en-US" dirty="0"/>
              <a:t>6</a:t>
            </a:r>
            <a:r>
              <a:rPr lang="en-US" sz="2400" dirty="0"/>
              <a:t> Total Units X $60.00 = $360.00</a:t>
            </a:r>
          </a:p>
          <a:p>
            <a:pPr marL="411480" lvl="1" indent="0">
              <a:buNone/>
            </a:pPr>
            <a:r>
              <a:rPr lang="en-US" sz="2400" dirty="0"/>
              <a:t>Modifier QX – pay at 50% = </a:t>
            </a:r>
            <a:r>
              <a:rPr lang="en-US" sz="2400" u="sng" dirty="0"/>
              <a:t>$180.00 </a:t>
            </a:r>
            <a:r>
              <a:rPr lang="en-US" sz="2400" dirty="0"/>
              <a:t>(MAP less than U&amp;C charge).</a:t>
            </a:r>
          </a:p>
          <a:p>
            <a:pPr marL="411480" lvl="1" indent="0">
              <a:buNone/>
            </a:pPr>
            <a:endParaRPr lang="en-US" sz="2400" u="sng" dirty="0"/>
          </a:p>
        </p:txBody>
      </p:sp>
      <p:pic>
        <p:nvPicPr>
          <p:cNvPr id="9" name="Picture 8">
            <a:extLst>
              <a:ext uri="{FF2B5EF4-FFF2-40B4-BE49-F238E27FC236}">
                <a16:creationId xmlns:a16="http://schemas.microsoft.com/office/drawing/2014/main" id="{F7F79DCE-9A7A-429B-A06A-CCBBFE2F3020}"/>
              </a:ext>
            </a:extLst>
          </p:cNvPr>
          <p:cNvPicPr>
            <a:picLocks noChangeAspect="1"/>
          </p:cNvPicPr>
          <p:nvPr/>
        </p:nvPicPr>
        <p:blipFill>
          <a:blip r:embed="rId3"/>
          <a:stretch>
            <a:fillRect/>
          </a:stretch>
        </p:blipFill>
        <p:spPr>
          <a:xfrm>
            <a:off x="201866" y="1891074"/>
            <a:ext cx="8135302" cy="405099"/>
          </a:xfrm>
          <a:prstGeom prst="rect">
            <a:avLst/>
          </a:prstGeom>
        </p:spPr>
      </p:pic>
      <p:pic>
        <p:nvPicPr>
          <p:cNvPr id="10" name="Picture 9">
            <a:extLst>
              <a:ext uri="{FF2B5EF4-FFF2-40B4-BE49-F238E27FC236}">
                <a16:creationId xmlns:a16="http://schemas.microsoft.com/office/drawing/2014/main" id="{B2EB069E-D05D-4466-AB7E-99F2FC7E640A}"/>
              </a:ext>
            </a:extLst>
          </p:cNvPr>
          <p:cNvPicPr>
            <a:picLocks noChangeAspect="1"/>
          </p:cNvPicPr>
          <p:nvPr/>
        </p:nvPicPr>
        <p:blipFill>
          <a:blip r:embed="rId4"/>
          <a:stretch>
            <a:fillRect/>
          </a:stretch>
        </p:blipFill>
        <p:spPr>
          <a:xfrm>
            <a:off x="329800" y="1075029"/>
            <a:ext cx="7988676" cy="743707"/>
          </a:xfrm>
          <a:prstGeom prst="rect">
            <a:avLst/>
          </a:prstGeom>
        </p:spPr>
      </p:pic>
    </p:spTree>
    <p:extLst>
      <p:ext uri="{BB962C8B-B14F-4D97-AF65-F5344CB8AC3E}">
        <p14:creationId xmlns:p14="http://schemas.microsoft.com/office/powerpoint/2010/main" val="5856195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53" y="873460"/>
            <a:ext cx="7789815" cy="685800"/>
          </a:xfrm>
        </p:spPr>
        <p:txBody>
          <a:bodyPr>
            <a:normAutofit fontScale="90000"/>
          </a:bodyPr>
          <a:lstStyle/>
          <a:p>
            <a:r>
              <a:rPr lang="en-US" cap="none" dirty="0"/>
              <a:t>Anesthesia example</a:t>
            </a:r>
          </a:p>
        </p:txBody>
      </p:sp>
      <p:sp>
        <p:nvSpPr>
          <p:cNvPr id="6" name="Content Placeholder 5"/>
          <p:cNvSpPr>
            <a:spLocks noGrp="1"/>
          </p:cNvSpPr>
          <p:nvPr>
            <p:ph idx="1"/>
          </p:nvPr>
        </p:nvSpPr>
        <p:spPr>
          <a:xfrm>
            <a:off x="361431" y="3875397"/>
            <a:ext cx="8449733" cy="2174079"/>
          </a:xfrm>
        </p:spPr>
        <p:txBody>
          <a:bodyPr>
            <a:normAutofit/>
          </a:bodyPr>
          <a:lstStyle/>
          <a:p>
            <a:r>
              <a:rPr lang="en-US" sz="2800" dirty="0"/>
              <a:t>By rule providers are to bill the number of minutes in box 24 G.  This provider did not bill correctly and therefore was only paid for 20 minutes of anesthesia time rather than the full 3 hours and 41 minutes.</a:t>
            </a:r>
          </a:p>
          <a:p>
            <a:pPr marL="411480" lvl="1" indent="0">
              <a:buNone/>
            </a:pPr>
            <a:endParaRPr lang="en-US" sz="2400" u="sng" dirty="0"/>
          </a:p>
        </p:txBody>
      </p:sp>
      <p:pic>
        <p:nvPicPr>
          <p:cNvPr id="3" name="Picture 2">
            <a:extLst>
              <a:ext uri="{FF2B5EF4-FFF2-40B4-BE49-F238E27FC236}">
                <a16:creationId xmlns:a16="http://schemas.microsoft.com/office/drawing/2014/main" id="{91D0415A-06F2-4733-8E58-86A0EFC046B5}"/>
              </a:ext>
            </a:extLst>
          </p:cNvPr>
          <p:cNvPicPr>
            <a:picLocks noChangeAspect="1"/>
          </p:cNvPicPr>
          <p:nvPr/>
        </p:nvPicPr>
        <p:blipFill>
          <a:blip r:embed="rId3"/>
          <a:stretch>
            <a:fillRect/>
          </a:stretch>
        </p:blipFill>
        <p:spPr>
          <a:xfrm>
            <a:off x="807075" y="1702054"/>
            <a:ext cx="7270367" cy="562613"/>
          </a:xfrm>
          <a:prstGeom prst="rect">
            <a:avLst/>
          </a:prstGeom>
        </p:spPr>
      </p:pic>
      <p:pic>
        <p:nvPicPr>
          <p:cNvPr id="7" name="Picture 6">
            <a:extLst>
              <a:ext uri="{FF2B5EF4-FFF2-40B4-BE49-F238E27FC236}">
                <a16:creationId xmlns:a16="http://schemas.microsoft.com/office/drawing/2014/main" id="{3AFB4B0E-AB9D-4240-9B5C-77F5989DBA64}"/>
              </a:ext>
            </a:extLst>
          </p:cNvPr>
          <p:cNvPicPr>
            <a:picLocks noChangeAspect="1"/>
          </p:cNvPicPr>
          <p:nvPr/>
        </p:nvPicPr>
        <p:blipFill>
          <a:blip r:embed="rId4"/>
          <a:stretch>
            <a:fillRect/>
          </a:stretch>
        </p:blipFill>
        <p:spPr>
          <a:xfrm>
            <a:off x="522434" y="2454624"/>
            <a:ext cx="7988676" cy="743707"/>
          </a:xfrm>
          <a:prstGeom prst="rect">
            <a:avLst/>
          </a:prstGeom>
        </p:spPr>
      </p:pic>
      <p:pic>
        <p:nvPicPr>
          <p:cNvPr id="8" name="Picture 7">
            <a:extLst>
              <a:ext uri="{FF2B5EF4-FFF2-40B4-BE49-F238E27FC236}">
                <a16:creationId xmlns:a16="http://schemas.microsoft.com/office/drawing/2014/main" id="{5342F5C3-73BE-422C-B961-3144514D967C}"/>
              </a:ext>
            </a:extLst>
          </p:cNvPr>
          <p:cNvPicPr>
            <a:picLocks noChangeAspect="1"/>
          </p:cNvPicPr>
          <p:nvPr/>
        </p:nvPicPr>
        <p:blipFill>
          <a:blip r:embed="rId5"/>
          <a:stretch>
            <a:fillRect/>
          </a:stretch>
        </p:blipFill>
        <p:spPr>
          <a:xfrm>
            <a:off x="361431" y="3254571"/>
            <a:ext cx="8135302" cy="405099"/>
          </a:xfrm>
          <a:prstGeom prst="rect">
            <a:avLst/>
          </a:prstGeom>
        </p:spPr>
      </p:pic>
      <p:sp>
        <p:nvSpPr>
          <p:cNvPr id="11" name="Oval 10">
            <a:extLst>
              <a:ext uri="{FF2B5EF4-FFF2-40B4-BE49-F238E27FC236}">
                <a16:creationId xmlns:a16="http://schemas.microsoft.com/office/drawing/2014/main" id="{59CC153D-0EDF-457F-B7E8-509D3DCF4718}"/>
              </a:ext>
            </a:extLst>
          </p:cNvPr>
          <p:cNvSpPr/>
          <p:nvPr/>
        </p:nvSpPr>
        <p:spPr>
          <a:xfrm>
            <a:off x="7718858" y="3085158"/>
            <a:ext cx="717168" cy="606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3278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609600"/>
          </a:xfrm>
        </p:spPr>
        <p:txBody>
          <a:bodyPr>
            <a:normAutofit fontScale="90000"/>
          </a:bodyPr>
          <a:lstStyle/>
          <a:p>
            <a:r>
              <a:rPr lang="en-US" dirty="0"/>
              <a:t>Section 2.04 surgical guidelines</a:t>
            </a:r>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pPr>
              <a:buFont typeface="Arial" panose="020B0604020202020204" pitchFamily="34" charset="0"/>
              <a:buChar char="•"/>
            </a:pPr>
            <a:r>
              <a:rPr lang="en-US" sz="4100" dirty="0"/>
              <a:t>When two or more surgical procedures are performed at the same session by the same individual, the highest weighted surgical code is paid at 100% of the fee listed in Appendix II and additional surgical procedures are paid at 50% of the fee listed in Appendix II. Add-on codes are not subject to discounting.</a:t>
            </a:r>
            <a:endParaRPr lang="en-US" sz="2600" dirty="0"/>
          </a:p>
        </p:txBody>
      </p:sp>
    </p:spTree>
    <p:extLst>
      <p:ext uri="{BB962C8B-B14F-4D97-AF65-F5344CB8AC3E}">
        <p14:creationId xmlns:p14="http://schemas.microsoft.com/office/powerpoint/2010/main" val="784642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428"/>
            <a:ext cx="7620000" cy="868362"/>
          </a:xfrm>
        </p:spPr>
        <p:txBody>
          <a:bodyPr>
            <a:normAutofit/>
          </a:bodyPr>
          <a:lstStyle/>
          <a:p>
            <a:r>
              <a:rPr lang="en-US" dirty="0"/>
              <a:t>Surgical example</a:t>
            </a:r>
          </a:p>
        </p:txBody>
      </p:sp>
      <p:sp>
        <p:nvSpPr>
          <p:cNvPr id="6" name="Content Placeholder 2"/>
          <p:cNvSpPr>
            <a:spLocks noGrp="1"/>
          </p:cNvSpPr>
          <p:nvPr>
            <p:ph idx="1"/>
          </p:nvPr>
        </p:nvSpPr>
        <p:spPr>
          <a:xfrm>
            <a:off x="381000" y="3677558"/>
            <a:ext cx="7467600" cy="2587751"/>
          </a:xfrm>
        </p:spPr>
        <p:txBody>
          <a:bodyPr>
            <a:normAutofit/>
          </a:bodyPr>
          <a:lstStyle/>
          <a:p>
            <a:pPr marL="0" indent="0">
              <a:buNone/>
            </a:pPr>
            <a:r>
              <a:rPr lang="en-US" sz="3500" dirty="0"/>
              <a:t>Appendix II:</a:t>
            </a:r>
          </a:p>
          <a:p>
            <a:pPr marL="0" indent="0">
              <a:buNone/>
            </a:pPr>
            <a:endParaRPr lang="en-US" sz="3500" dirty="0"/>
          </a:p>
          <a:p>
            <a:pPr>
              <a:buBlip>
                <a:blip r:embed="rId2"/>
              </a:buBlip>
            </a:pPr>
            <a:endParaRPr lang="en-US" sz="3500" dirty="0"/>
          </a:p>
          <a:p>
            <a:pPr>
              <a:buBlip>
                <a:blip r:embed="rId2"/>
              </a:buBlip>
            </a:pPr>
            <a:endParaRPr lang="en-US" sz="3500" dirty="0"/>
          </a:p>
          <a:p>
            <a:endParaRPr lang="en-US" sz="35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1470990"/>
              </p:ext>
            </p:extLst>
          </p:nvPr>
        </p:nvGraphicFramePr>
        <p:xfrm>
          <a:off x="1288026" y="4371826"/>
          <a:ext cx="6413091" cy="2316480"/>
        </p:xfrm>
        <a:graphic>
          <a:graphicData uri="http://schemas.openxmlformats.org/drawingml/2006/table">
            <a:tbl>
              <a:tblPr firstRow="1" bandRow="1">
                <a:tableStyleId>{5C22544A-7EE6-4342-B048-85BDC9FD1C3A}</a:tableStyleId>
              </a:tblPr>
              <a:tblGrid>
                <a:gridCol w="2483975">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71716">
                  <a:extLst>
                    <a:ext uri="{9D8B030D-6E8A-4147-A177-3AD203B41FA5}">
                      <a16:colId xmlns:a16="http://schemas.microsoft.com/office/drawing/2014/main" val="2716753594"/>
                    </a:ext>
                  </a:extLst>
                </a:gridCol>
              </a:tblGrid>
              <a:tr h="473371">
                <a:tc>
                  <a:txBody>
                    <a:bodyPr/>
                    <a:lstStyle/>
                    <a:p>
                      <a:pPr algn="ctr"/>
                      <a:r>
                        <a:rPr lang="en-US" sz="3200" dirty="0"/>
                        <a:t>CPT</a:t>
                      </a:r>
                    </a:p>
                  </a:txBody>
                  <a:tcPr/>
                </a:tc>
                <a:tc>
                  <a:txBody>
                    <a:bodyPr/>
                    <a:lstStyle/>
                    <a:p>
                      <a:pPr algn="ctr"/>
                      <a:r>
                        <a:rPr lang="en-US" sz="3200" dirty="0"/>
                        <a:t>WEIGHT</a:t>
                      </a:r>
                    </a:p>
                  </a:txBody>
                  <a:tcPr/>
                </a:tc>
                <a:tc>
                  <a:txBody>
                    <a:bodyPr/>
                    <a:lstStyle/>
                    <a:p>
                      <a:pPr algn="ctr"/>
                      <a:r>
                        <a:rPr lang="en-US" sz="3200" dirty="0"/>
                        <a:t>FEE</a:t>
                      </a:r>
                    </a:p>
                  </a:txBody>
                  <a:tcPr/>
                </a:tc>
                <a:extLst>
                  <a:ext uri="{0D108BD9-81ED-4DB2-BD59-A6C34878D82A}">
                    <a16:rowId xmlns:a16="http://schemas.microsoft.com/office/drawing/2014/main" val="10000"/>
                  </a:ext>
                </a:extLst>
              </a:tr>
              <a:tr h="473371">
                <a:tc>
                  <a:txBody>
                    <a:bodyPr/>
                    <a:lstStyle/>
                    <a:p>
                      <a:pPr algn="ctr"/>
                      <a:r>
                        <a:rPr lang="en-US" sz="3200" dirty="0"/>
                        <a:t>26525</a:t>
                      </a:r>
                    </a:p>
                  </a:txBody>
                  <a:tcPr/>
                </a:tc>
                <a:tc>
                  <a:txBody>
                    <a:bodyPr/>
                    <a:lstStyle/>
                    <a:p>
                      <a:pPr marL="0" algn="ctr" rtl="0" eaLnBrk="1" fontAlgn="b" latinLnBrk="0" hangingPunct="1"/>
                      <a:r>
                        <a:rPr kumimoji="0" lang="en-US" sz="3200" kern="1200" dirty="0">
                          <a:solidFill>
                            <a:schemeClr val="dk1"/>
                          </a:solidFill>
                          <a:latin typeface="+mn-lt"/>
                          <a:ea typeface="+mn-ea"/>
                          <a:cs typeface="+mn-cs"/>
                        </a:rPr>
                        <a:t>18.99</a:t>
                      </a:r>
                    </a:p>
                  </a:txBody>
                  <a:tcPr marL="9525" marR="9525" marT="9525" marB="0" anchor="b"/>
                </a:tc>
                <a:tc>
                  <a:txBody>
                    <a:bodyPr/>
                    <a:lstStyle/>
                    <a:p>
                      <a:pPr marL="0" algn="ctr" rtl="0" eaLnBrk="1" fontAlgn="b" latinLnBrk="0" hangingPunct="1"/>
                      <a:r>
                        <a:rPr kumimoji="0" lang="en-US" sz="3200" kern="1200" dirty="0">
                          <a:solidFill>
                            <a:schemeClr val="dk1"/>
                          </a:solidFill>
                          <a:latin typeface="+mn-lt"/>
                          <a:ea typeface="+mn-ea"/>
                          <a:cs typeface="+mn-cs"/>
                        </a:rPr>
                        <a:t>$1,139.40 </a:t>
                      </a:r>
                    </a:p>
                  </a:txBody>
                  <a:tcPr marL="9525" marR="9525" marT="9525" marB="0" anchor="b"/>
                </a:tc>
                <a:extLst>
                  <a:ext uri="{0D108BD9-81ED-4DB2-BD59-A6C34878D82A}">
                    <a16:rowId xmlns:a16="http://schemas.microsoft.com/office/drawing/2014/main" val="10001"/>
                  </a:ext>
                </a:extLst>
              </a:tr>
              <a:tr h="473371">
                <a:tc>
                  <a:txBody>
                    <a:bodyPr/>
                    <a:lstStyle/>
                    <a:p>
                      <a:pPr algn="ctr"/>
                      <a:r>
                        <a:rPr lang="en-US" sz="3200" dirty="0"/>
                        <a:t>26546</a:t>
                      </a:r>
                    </a:p>
                  </a:txBody>
                  <a:tcPr/>
                </a:tc>
                <a:tc>
                  <a:txBody>
                    <a:bodyPr/>
                    <a:lstStyle/>
                    <a:p>
                      <a:pPr marL="0" algn="ctr" rtl="0" eaLnBrk="1" fontAlgn="b" latinLnBrk="0" hangingPunct="1"/>
                      <a:r>
                        <a:rPr kumimoji="0" lang="en-US" sz="3200" kern="1200" dirty="0">
                          <a:solidFill>
                            <a:schemeClr val="dk1"/>
                          </a:solidFill>
                          <a:latin typeface="+mn-lt"/>
                          <a:ea typeface="+mn-ea"/>
                          <a:cs typeface="+mn-cs"/>
                        </a:rPr>
                        <a:t>28.94</a:t>
                      </a:r>
                    </a:p>
                  </a:txBody>
                  <a:tcPr marL="9525" marR="9525" marT="9525" marB="0" anchor="b"/>
                </a:tc>
                <a:tc>
                  <a:txBody>
                    <a:bodyPr/>
                    <a:lstStyle/>
                    <a:p>
                      <a:pPr marL="0" algn="ctr" rtl="0" eaLnBrk="1" fontAlgn="b" latinLnBrk="0" hangingPunct="1"/>
                      <a:r>
                        <a:rPr kumimoji="0" lang="en-US" sz="3200" kern="1200" dirty="0">
                          <a:solidFill>
                            <a:schemeClr val="dk1"/>
                          </a:solidFill>
                          <a:latin typeface="+mn-lt"/>
                          <a:ea typeface="+mn-ea"/>
                          <a:cs typeface="+mn-cs"/>
                        </a:rPr>
                        <a:t>$1,736.40 </a:t>
                      </a:r>
                    </a:p>
                  </a:txBody>
                  <a:tcPr marL="9525" marR="9525" marT="9525" marB="0" anchor="b"/>
                </a:tc>
                <a:extLst>
                  <a:ext uri="{0D108BD9-81ED-4DB2-BD59-A6C34878D82A}">
                    <a16:rowId xmlns:a16="http://schemas.microsoft.com/office/drawing/2014/main" val="3807494381"/>
                  </a:ext>
                </a:extLst>
              </a:tr>
              <a:tr h="473371">
                <a:tc>
                  <a:txBody>
                    <a:bodyPr/>
                    <a:lstStyle/>
                    <a:p>
                      <a:pPr algn="ctr"/>
                      <a:r>
                        <a:rPr lang="en-US" sz="3200" dirty="0"/>
                        <a:t>20694</a:t>
                      </a:r>
                    </a:p>
                  </a:txBody>
                  <a:tcPr/>
                </a:tc>
                <a:tc>
                  <a:txBody>
                    <a:bodyPr/>
                    <a:lstStyle/>
                    <a:p>
                      <a:pPr marL="0" algn="ctr" rtl="0" eaLnBrk="1" fontAlgn="b" latinLnBrk="0" hangingPunct="1"/>
                      <a:r>
                        <a:rPr kumimoji="0" lang="en-US" sz="3200" kern="1200" dirty="0">
                          <a:solidFill>
                            <a:schemeClr val="dk1"/>
                          </a:solidFill>
                          <a:latin typeface="+mn-lt"/>
                          <a:ea typeface="+mn-ea"/>
                          <a:cs typeface="+mn-cs"/>
                        </a:rPr>
                        <a:t>12.25</a:t>
                      </a:r>
                    </a:p>
                  </a:txBody>
                  <a:tcPr marL="9525" marR="9525" marT="9525" marB="0" anchor="b"/>
                </a:tc>
                <a:tc>
                  <a:txBody>
                    <a:bodyPr/>
                    <a:lstStyle/>
                    <a:p>
                      <a:pPr marL="0" algn="ctr" rtl="0" eaLnBrk="1" fontAlgn="b" latinLnBrk="0" hangingPunct="1"/>
                      <a:r>
                        <a:rPr kumimoji="0" lang="en-US" sz="3200" kern="1200" dirty="0">
                          <a:solidFill>
                            <a:schemeClr val="dk1"/>
                          </a:solidFill>
                          <a:latin typeface="+mn-lt"/>
                          <a:ea typeface="+mn-ea"/>
                          <a:cs typeface="+mn-cs"/>
                        </a:rPr>
                        <a:t>$735.00 </a:t>
                      </a:r>
                    </a:p>
                  </a:txBody>
                  <a:tcPr marL="9525" marR="9525" marT="9525" marB="0" anchor="b"/>
                </a:tc>
                <a:extLst>
                  <a:ext uri="{0D108BD9-81ED-4DB2-BD59-A6C34878D82A}">
                    <a16:rowId xmlns:a16="http://schemas.microsoft.com/office/drawing/2014/main" val="1088548662"/>
                  </a:ext>
                </a:extLst>
              </a:tr>
            </a:tbl>
          </a:graphicData>
        </a:graphic>
      </p:graphicFrame>
      <p:pic>
        <p:nvPicPr>
          <p:cNvPr id="3" name="Picture 2">
            <a:extLst>
              <a:ext uri="{FF2B5EF4-FFF2-40B4-BE49-F238E27FC236}">
                <a16:creationId xmlns:a16="http://schemas.microsoft.com/office/drawing/2014/main" id="{C193131D-67A7-4B37-9A03-2BDFB0BAB637}"/>
              </a:ext>
            </a:extLst>
          </p:cNvPr>
          <p:cNvPicPr>
            <a:picLocks noChangeAspect="1"/>
          </p:cNvPicPr>
          <p:nvPr/>
        </p:nvPicPr>
        <p:blipFill>
          <a:blip r:embed="rId3"/>
          <a:stretch>
            <a:fillRect/>
          </a:stretch>
        </p:blipFill>
        <p:spPr>
          <a:xfrm>
            <a:off x="302342" y="1327934"/>
            <a:ext cx="8155659" cy="2316480"/>
          </a:xfrm>
          <a:prstGeom prst="rect">
            <a:avLst/>
          </a:prstGeom>
        </p:spPr>
      </p:pic>
    </p:spTree>
    <p:extLst>
      <p:ext uri="{BB962C8B-B14F-4D97-AF65-F5344CB8AC3E}">
        <p14:creationId xmlns:p14="http://schemas.microsoft.com/office/powerpoint/2010/main" val="3934684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9100" y="570885"/>
            <a:ext cx="7810913" cy="609600"/>
          </a:xfrm>
        </p:spPr>
        <p:txBody>
          <a:bodyPr>
            <a:normAutofit fontScale="90000"/>
          </a:bodyPr>
          <a:lstStyle/>
          <a:p>
            <a:r>
              <a:rPr lang="en-US" dirty="0"/>
              <a:t>Surgical example</a:t>
            </a:r>
          </a:p>
        </p:txBody>
      </p:sp>
      <p:sp>
        <p:nvSpPr>
          <p:cNvPr id="6" name="Content Placeholder 2"/>
          <p:cNvSpPr txBox="1">
            <a:spLocks/>
          </p:cNvSpPr>
          <p:nvPr/>
        </p:nvSpPr>
        <p:spPr>
          <a:xfrm>
            <a:off x="419100" y="1143001"/>
            <a:ext cx="8386762" cy="535305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4000" dirty="0"/>
              <a:t>Multiple surgical procedures : pay 100% of the maximum allowable payment under this chapter for the highest weighted surgical procedure; additional surgical procedures are paid at 50% of the fee.</a:t>
            </a:r>
          </a:p>
          <a:p>
            <a:pPr marL="0" indent="0">
              <a:spcAft>
                <a:spcPts val="600"/>
              </a:spcAft>
              <a:buNone/>
            </a:pPr>
            <a:r>
              <a:rPr lang="en-US" sz="3900" dirty="0"/>
              <a:t>Amount Due = </a:t>
            </a:r>
            <a:r>
              <a:rPr lang="en-US" sz="3900" u="sng" dirty="0"/>
              <a:t>$2,673.60 ($1,736.40+(.5($1,139.40+$735))</a:t>
            </a:r>
            <a:r>
              <a:rPr lang="en-US" sz="3900" dirty="0"/>
              <a:t>.</a:t>
            </a:r>
          </a:p>
          <a:p>
            <a:pPr marL="365760" lvl="1" indent="0">
              <a:buNone/>
            </a:pPr>
            <a:endParaRPr lang="en-US" dirty="0"/>
          </a:p>
        </p:txBody>
      </p:sp>
    </p:spTree>
    <p:extLst>
      <p:ext uri="{BB962C8B-B14F-4D97-AF65-F5344CB8AC3E}">
        <p14:creationId xmlns:p14="http://schemas.microsoft.com/office/powerpoint/2010/main" val="3967770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620000" cy="868362"/>
          </a:xfrm>
        </p:spPr>
        <p:txBody>
          <a:bodyPr>
            <a:normAutofit/>
          </a:bodyPr>
          <a:lstStyle/>
          <a:p>
            <a:r>
              <a:rPr lang="en-US" dirty="0"/>
              <a:t>Surgical example #2</a:t>
            </a:r>
          </a:p>
        </p:txBody>
      </p:sp>
      <p:sp>
        <p:nvSpPr>
          <p:cNvPr id="6" name="Content Placeholder 2"/>
          <p:cNvSpPr>
            <a:spLocks noGrp="1"/>
          </p:cNvSpPr>
          <p:nvPr>
            <p:ph idx="1"/>
          </p:nvPr>
        </p:nvSpPr>
        <p:spPr>
          <a:xfrm>
            <a:off x="304800" y="3886200"/>
            <a:ext cx="7467600" cy="2587751"/>
          </a:xfrm>
        </p:spPr>
        <p:txBody>
          <a:bodyPr>
            <a:normAutofit/>
          </a:bodyPr>
          <a:lstStyle/>
          <a:p>
            <a:pPr marL="0" indent="0">
              <a:buNone/>
            </a:pPr>
            <a:r>
              <a:rPr lang="en-US" sz="3500" dirty="0"/>
              <a:t>Appendix II:</a:t>
            </a:r>
          </a:p>
          <a:p>
            <a:pPr marL="0" indent="0">
              <a:buNone/>
            </a:pPr>
            <a:endParaRPr lang="en-US" sz="3500" dirty="0"/>
          </a:p>
          <a:p>
            <a:pPr>
              <a:buBlip>
                <a:blip r:embed="rId2"/>
              </a:buBlip>
            </a:pPr>
            <a:endParaRPr lang="en-US" sz="3500" dirty="0"/>
          </a:p>
          <a:p>
            <a:pPr>
              <a:buBlip>
                <a:blip r:embed="rId2"/>
              </a:buBlip>
            </a:pPr>
            <a:endParaRPr lang="en-US" sz="3500" dirty="0"/>
          </a:p>
          <a:p>
            <a:endParaRPr lang="en-US" sz="3500"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6310"/>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716671676"/>
              </p:ext>
            </p:extLst>
          </p:nvPr>
        </p:nvGraphicFramePr>
        <p:xfrm>
          <a:off x="542925" y="4724400"/>
          <a:ext cx="8267700" cy="1524000"/>
        </p:xfrm>
        <a:graphic>
          <a:graphicData uri="http://schemas.openxmlformats.org/drawingml/2006/table">
            <a:tbl>
              <a:tblPr firstRow="1" bandRow="1">
                <a:tableStyleId>{5C22544A-7EE6-4342-B048-85BDC9FD1C3A}</a:tableStyleId>
              </a:tblPr>
              <a:tblGrid>
                <a:gridCol w="3500195">
                  <a:extLst>
                    <a:ext uri="{9D8B030D-6E8A-4147-A177-3AD203B41FA5}">
                      <a16:colId xmlns:a16="http://schemas.microsoft.com/office/drawing/2014/main" val="20000"/>
                    </a:ext>
                  </a:extLst>
                </a:gridCol>
                <a:gridCol w="4767505">
                  <a:extLst>
                    <a:ext uri="{9D8B030D-6E8A-4147-A177-3AD203B41FA5}">
                      <a16:colId xmlns:a16="http://schemas.microsoft.com/office/drawing/2014/main" val="20001"/>
                    </a:ext>
                  </a:extLst>
                </a:gridCol>
              </a:tblGrid>
              <a:tr h="626863">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897137">
                <a:tc>
                  <a:txBody>
                    <a:bodyPr/>
                    <a:lstStyle/>
                    <a:p>
                      <a:pPr algn="ctr"/>
                      <a:r>
                        <a:rPr lang="en-US" sz="3200" dirty="0"/>
                        <a:t>29807</a:t>
                      </a:r>
                    </a:p>
                  </a:txBody>
                  <a:tcPr/>
                </a:tc>
                <a:tc>
                  <a:txBody>
                    <a:bodyPr/>
                    <a:lstStyle/>
                    <a:p>
                      <a:pPr algn="ctr"/>
                      <a:r>
                        <a:rPr lang="en-US" sz="3200" dirty="0"/>
                        <a:t>$1,792.20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722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86" y="609600"/>
            <a:ext cx="8763000" cy="924475"/>
          </a:xfrm>
        </p:spPr>
        <p:txBody>
          <a:bodyPr>
            <a:normAutofit/>
          </a:bodyPr>
          <a:lstStyle/>
          <a:p>
            <a:r>
              <a:rPr lang="en-US" sz="4400" dirty="0"/>
              <a:t>Section 1.02 payment calculation</a:t>
            </a:r>
            <a:endParaRPr lang="en-US" dirty="0"/>
          </a:p>
        </p:txBody>
      </p:sp>
      <p:sp>
        <p:nvSpPr>
          <p:cNvPr id="3" name="Content Placeholder 2"/>
          <p:cNvSpPr>
            <a:spLocks noGrp="1"/>
          </p:cNvSpPr>
          <p:nvPr>
            <p:ph idx="1"/>
          </p:nvPr>
        </p:nvSpPr>
        <p:spPr>
          <a:xfrm>
            <a:off x="609600" y="1600200"/>
            <a:ext cx="8229600" cy="4724400"/>
          </a:xfrm>
        </p:spPr>
        <p:txBody>
          <a:bodyPr>
            <a:normAutofit/>
          </a:bodyPr>
          <a:lstStyle/>
          <a:p>
            <a:pPr lvl="0">
              <a:buFont typeface="Arial" panose="020B0604020202020204" pitchFamily="34" charset="0"/>
              <a:buChar char="•"/>
            </a:pPr>
            <a:r>
              <a:rPr lang="en-US" sz="3600" dirty="0"/>
              <a:t>Pursuant to 39-A M.R.S.A. § 209-A, the Board has adopted a medical fee schedule which reflects the payment methodology developed by the federal Centers for Medicare and Medicaid Services.</a:t>
            </a:r>
            <a:endParaRPr lang="en-US" sz="1200" dirty="0"/>
          </a:p>
          <a:p>
            <a:pPr lvl="0"/>
            <a:endParaRPr lang="en-US" dirty="0"/>
          </a:p>
        </p:txBody>
      </p:sp>
    </p:spTree>
    <p:extLst>
      <p:ext uri="{BB962C8B-B14F-4D97-AF65-F5344CB8AC3E}">
        <p14:creationId xmlns:p14="http://schemas.microsoft.com/office/powerpoint/2010/main" val="19028051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0392" y="838200"/>
            <a:ext cx="7810913" cy="609600"/>
          </a:xfrm>
        </p:spPr>
        <p:txBody>
          <a:bodyPr>
            <a:normAutofit fontScale="90000"/>
          </a:bodyPr>
          <a:lstStyle/>
          <a:p>
            <a:r>
              <a:rPr lang="en-US" dirty="0"/>
              <a:t>Surgical example #2</a:t>
            </a:r>
          </a:p>
        </p:txBody>
      </p:sp>
      <p:sp>
        <p:nvSpPr>
          <p:cNvPr id="6" name="Content Placeholder 2"/>
          <p:cNvSpPr txBox="1">
            <a:spLocks/>
          </p:cNvSpPr>
          <p:nvPr/>
        </p:nvSpPr>
        <p:spPr>
          <a:xfrm>
            <a:off x="419100" y="3200400"/>
            <a:ext cx="8386762" cy="329565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3900" dirty="0"/>
              <a:t>Modifier 80 Assistant Surgeon: pay 25% of the maximum allowable payment under this chapter.</a:t>
            </a:r>
          </a:p>
          <a:p>
            <a:pPr marL="0" indent="0">
              <a:spcAft>
                <a:spcPts val="600"/>
              </a:spcAft>
              <a:buNone/>
            </a:pPr>
            <a:r>
              <a:rPr lang="en-US" sz="3900" dirty="0"/>
              <a:t>Amount Due = .25 X $1,792.20 	= </a:t>
            </a:r>
            <a:r>
              <a:rPr lang="en-US" sz="3900" u="sng" dirty="0"/>
              <a:t>$448.05 </a:t>
            </a:r>
            <a:r>
              <a:rPr lang="en-US" sz="3900" dirty="0"/>
              <a:t>(MAP less than U&amp;C charge).</a:t>
            </a:r>
          </a:p>
          <a:p>
            <a:pPr marL="365760" lvl="1" indent="0">
              <a:buNone/>
            </a:pP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 y="1753008"/>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090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620000" cy="868362"/>
          </a:xfrm>
        </p:spPr>
        <p:txBody>
          <a:bodyPr>
            <a:normAutofit/>
          </a:bodyPr>
          <a:lstStyle/>
          <a:p>
            <a:r>
              <a:rPr lang="en-US" dirty="0"/>
              <a:t>Surgical example #3</a:t>
            </a:r>
          </a:p>
        </p:txBody>
      </p:sp>
      <p:sp>
        <p:nvSpPr>
          <p:cNvPr id="6" name="Content Placeholder 2"/>
          <p:cNvSpPr>
            <a:spLocks noGrp="1"/>
          </p:cNvSpPr>
          <p:nvPr>
            <p:ph idx="1"/>
          </p:nvPr>
        </p:nvSpPr>
        <p:spPr>
          <a:xfrm>
            <a:off x="304800" y="3886200"/>
            <a:ext cx="7467600" cy="2587751"/>
          </a:xfrm>
        </p:spPr>
        <p:txBody>
          <a:bodyPr>
            <a:normAutofit/>
          </a:bodyPr>
          <a:lstStyle/>
          <a:p>
            <a:pPr marL="0" indent="0">
              <a:buNone/>
            </a:pPr>
            <a:r>
              <a:rPr lang="en-US" sz="3500" dirty="0"/>
              <a:t>Appendix II:</a:t>
            </a:r>
          </a:p>
          <a:p>
            <a:pPr marL="0" indent="0">
              <a:buNone/>
            </a:pPr>
            <a:endParaRPr lang="en-US" sz="3500" dirty="0"/>
          </a:p>
          <a:p>
            <a:pPr>
              <a:buBlip>
                <a:blip r:embed="rId2"/>
              </a:buBlip>
            </a:pPr>
            <a:endParaRPr lang="en-US" sz="3500" dirty="0"/>
          </a:p>
          <a:p>
            <a:pPr>
              <a:buBlip>
                <a:blip r:embed="rId2"/>
              </a:buBlip>
            </a:pPr>
            <a:endParaRPr lang="en-US" sz="3500" dirty="0"/>
          </a:p>
          <a:p>
            <a:endParaRPr lang="en-US" sz="3500"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6310"/>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412454468"/>
              </p:ext>
            </p:extLst>
          </p:nvPr>
        </p:nvGraphicFramePr>
        <p:xfrm>
          <a:off x="385762" y="4724400"/>
          <a:ext cx="8267700" cy="1524000"/>
        </p:xfrm>
        <a:graphic>
          <a:graphicData uri="http://schemas.openxmlformats.org/drawingml/2006/table">
            <a:tbl>
              <a:tblPr firstRow="1" bandRow="1">
                <a:tableStyleId>{5C22544A-7EE6-4342-B048-85BDC9FD1C3A}</a:tableStyleId>
              </a:tblPr>
              <a:tblGrid>
                <a:gridCol w="3500195">
                  <a:extLst>
                    <a:ext uri="{9D8B030D-6E8A-4147-A177-3AD203B41FA5}">
                      <a16:colId xmlns:a16="http://schemas.microsoft.com/office/drawing/2014/main" val="20000"/>
                    </a:ext>
                  </a:extLst>
                </a:gridCol>
                <a:gridCol w="4767505">
                  <a:extLst>
                    <a:ext uri="{9D8B030D-6E8A-4147-A177-3AD203B41FA5}">
                      <a16:colId xmlns:a16="http://schemas.microsoft.com/office/drawing/2014/main" val="20001"/>
                    </a:ext>
                  </a:extLst>
                </a:gridCol>
              </a:tblGrid>
              <a:tr h="626863">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897137">
                <a:tc>
                  <a:txBody>
                    <a:bodyPr/>
                    <a:lstStyle/>
                    <a:p>
                      <a:pPr algn="ctr"/>
                      <a:r>
                        <a:rPr lang="en-US" sz="3200" dirty="0"/>
                        <a:t>29807</a:t>
                      </a:r>
                    </a:p>
                  </a:txBody>
                  <a:tcPr/>
                </a:tc>
                <a:tc>
                  <a:txBody>
                    <a:bodyPr/>
                    <a:lstStyle/>
                    <a:p>
                      <a:pPr algn="ctr"/>
                      <a:r>
                        <a:rPr lang="en-US" sz="3200" dirty="0"/>
                        <a:t>$1,792.20</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2743200" y="2994302"/>
            <a:ext cx="571500"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50</a:t>
            </a:r>
          </a:p>
        </p:txBody>
      </p:sp>
    </p:spTree>
    <p:extLst>
      <p:ext uri="{BB962C8B-B14F-4D97-AF65-F5344CB8AC3E}">
        <p14:creationId xmlns:p14="http://schemas.microsoft.com/office/powerpoint/2010/main" val="494533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7463" y="304800"/>
            <a:ext cx="7810913" cy="609600"/>
          </a:xfrm>
        </p:spPr>
        <p:txBody>
          <a:bodyPr>
            <a:normAutofit fontScale="90000"/>
          </a:bodyPr>
          <a:lstStyle/>
          <a:p>
            <a:r>
              <a:rPr lang="en-US" dirty="0"/>
              <a:t>Surgical example #3</a:t>
            </a:r>
          </a:p>
        </p:txBody>
      </p:sp>
      <p:sp>
        <p:nvSpPr>
          <p:cNvPr id="6" name="Content Placeholder 2"/>
          <p:cNvSpPr txBox="1">
            <a:spLocks/>
          </p:cNvSpPr>
          <p:nvPr/>
        </p:nvSpPr>
        <p:spPr>
          <a:xfrm>
            <a:off x="419100" y="2620373"/>
            <a:ext cx="8386762" cy="387567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3900" dirty="0"/>
              <a:t>Modifier 50 </a:t>
            </a:r>
            <a:r>
              <a:rPr lang="en-US" sz="4000" dirty="0"/>
              <a:t>Bilateral Procedure: pay 150% of the maximum allowable payment under this chapter for both procedures combined</a:t>
            </a:r>
            <a:r>
              <a:rPr lang="en-US" sz="3900" dirty="0"/>
              <a:t>.</a:t>
            </a:r>
          </a:p>
          <a:p>
            <a:pPr marL="0" indent="0">
              <a:spcAft>
                <a:spcPts val="600"/>
              </a:spcAft>
              <a:buNone/>
            </a:pPr>
            <a:r>
              <a:rPr lang="en-US" sz="3900" dirty="0"/>
              <a:t>Amount Due = </a:t>
            </a:r>
            <a:r>
              <a:rPr lang="en-US" sz="3900" u="sng" dirty="0"/>
              <a:t>$583.00</a:t>
            </a:r>
            <a:r>
              <a:rPr lang="en-US" sz="3900" dirty="0"/>
              <a:t> (U&amp;C charge less than MAP (1.5 X $448.05 or $672.08).</a:t>
            </a:r>
          </a:p>
          <a:p>
            <a:pPr marL="365760" lvl="1" indent="0">
              <a:buNone/>
            </a:pP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 y="1021555"/>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62250" y="2023611"/>
            <a:ext cx="571500"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50</a:t>
            </a:r>
          </a:p>
        </p:txBody>
      </p:sp>
      <p:sp>
        <p:nvSpPr>
          <p:cNvPr id="2" name="Oval 1"/>
          <p:cNvSpPr/>
          <p:nvPr/>
        </p:nvSpPr>
        <p:spPr>
          <a:xfrm>
            <a:off x="6362700" y="1888512"/>
            <a:ext cx="1600200" cy="731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330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914400"/>
            <a:ext cx="7810913" cy="609600"/>
          </a:xfrm>
        </p:spPr>
        <p:txBody>
          <a:bodyPr>
            <a:normAutofit fontScale="90000"/>
          </a:bodyPr>
          <a:lstStyle/>
          <a:p>
            <a:r>
              <a:rPr lang="en-US" dirty="0"/>
              <a:t>Surgical examples</a:t>
            </a:r>
          </a:p>
        </p:txBody>
      </p:sp>
      <p:sp>
        <p:nvSpPr>
          <p:cNvPr id="6" name="Content Placeholder 2"/>
          <p:cNvSpPr txBox="1">
            <a:spLocks/>
          </p:cNvSpPr>
          <p:nvPr/>
        </p:nvSpPr>
        <p:spPr>
          <a:xfrm>
            <a:off x="152399" y="1524000"/>
            <a:ext cx="8751093" cy="5334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685800" indent="-571500">
              <a:spcBef>
                <a:spcPct val="20000"/>
              </a:spcBef>
              <a:spcAft>
                <a:spcPts val="600"/>
              </a:spcAft>
              <a:buClr>
                <a:schemeClr val="accent3"/>
              </a:buClr>
              <a:buSzPct val="95000"/>
              <a:buFont typeface="Arial" panose="020B0604020202020204" pitchFamily="34" charset="0"/>
              <a:buChar char="•"/>
            </a:pPr>
            <a:r>
              <a:rPr lang="en-US" sz="3900" dirty="0"/>
              <a:t>What if Medicare considers the surgery “incidental” or doesn’t allow an assistant surgeon for a particular procedure?</a:t>
            </a:r>
          </a:p>
          <a:p>
            <a:pPr lvl="1">
              <a:buFont typeface="Arial" panose="020B0604020202020204" pitchFamily="34" charset="0"/>
              <a:buChar char="•"/>
            </a:pPr>
            <a:r>
              <a:rPr lang="en-US" sz="3800" dirty="0">
                <a:solidFill>
                  <a:srgbClr val="FF0000"/>
                </a:solidFill>
              </a:rPr>
              <a:t>Per MFS Section 1.02, “the application of any claims processing rule not expressly adopted in this chapter is prohibited.”</a:t>
            </a:r>
          </a:p>
          <a:p>
            <a:pPr lvl="2">
              <a:buFont typeface="Arial" panose="020B0604020202020204" pitchFamily="34" charset="0"/>
              <a:buChar char="•"/>
            </a:pPr>
            <a:r>
              <a:rPr lang="en-US" sz="3300" dirty="0"/>
              <a:t>If the ER/IR contends that the surgery and/or assistant was not reasonable/proper, it has to file a denial with the Board and send a copy of the NOC Form to the provider.  </a:t>
            </a:r>
          </a:p>
          <a:p>
            <a:pPr marL="0" indent="0">
              <a:spcAft>
                <a:spcPts val="600"/>
              </a:spcAft>
              <a:buNone/>
            </a:pPr>
            <a:endParaRPr lang="en-US" sz="3900" dirty="0"/>
          </a:p>
          <a:p>
            <a:pPr marL="365760" lvl="1" indent="0">
              <a:buNone/>
            </a:pPr>
            <a:endParaRPr lang="en-US" dirty="0"/>
          </a:p>
        </p:txBody>
      </p:sp>
    </p:spTree>
    <p:extLst>
      <p:ext uri="{BB962C8B-B14F-4D97-AF65-F5344CB8AC3E}">
        <p14:creationId xmlns:p14="http://schemas.microsoft.com/office/powerpoint/2010/main" val="502460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838200"/>
            <a:ext cx="8286750" cy="914400"/>
          </a:xfrm>
        </p:spPr>
        <p:txBody>
          <a:bodyPr>
            <a:normAutofit fontScale="90000"/>
          </a:bodyPr>
          <a:lstStyle/>
          <a:p>
            <a:br>
              <a:rPr lang="en-US" dirty="0"/>
            </a:br>
            <a:r>
              <a:rPr lang="en-US" dirty="0"/>
              <a:t>Section 2.05 DMEPOS</a:t>
            </a:r>
          </a:p>
        </p:txBody>
      </p:sp>
      <p:sp>
        <p:nvSpPr>
          <p:cNvPr id="3" name="Content Placeholder 2"/>
          <p:cNvSpPr>
            <a:spLocks noGrp="1"/>
          </p:cNvSpPr>
          <p:nvPr>
            <p:ph idx="1"/>
          </p:nvPr>
        </p:nvSpPr>
        <p:spPr>
          <a:xfrm>
            <a:off x="304800" y="1676400"/>
            <a:ext cx="8229600" cy="5181600"/>
          </a:xfrm>
        </p:spPr>
        <p:txBody>
          <a:bodyPr>
            <a:noAutofit/>
          </a:bodyPr>
          <a:lstStyle/>
          <a:p>
            <a:pPr>
              <a:buFont typeface="Arial" panose="020B0604020202020204" pitchFamily="34" charset="0"/>
              <a:buChar char="•"/>
            </a:pPr>
            <a:r>
              <a:rPr lang="en-US" sz="3400" dirty="0"/>
              <a:t>The employer/insurer must pay for all DMEPOS that are ordered and approved by the treating health care provider. </a:t>
            </a:r>
          </a:p>
          <a:p>
            <a:pPr>
              <a:buFont typeface="Arial" panose="020B0604020202020204" pitchFamily="34" charset="0"/>
              <a:buChar char="•"/>
            </a:pPr>
            <a:r>
              <a:rPr lang="en-US" sz="3400" dirty="0">
                <a:solidFill>
                  <a:schemeClr val="tx1"/>
                </a:solidFill>
              </a:rPr>
              <a:t>Fees for DMEPOS are as outlined in Appendix II. </a:t>
            </a:r>
            <a:r>
              <a:rPr lang="en-US" sz="3400" dirty="0">
                <a:solidFill>
                  <a:srgbClr val="FF0000"/>
                </a:solidFill>
              </a:rPr>
              <a:t>Invoices need not be requested by the employer/insurer.</a:t>
            </a:r>
          </a:p>
          <a:p>
            <a:pPr marL="114300" lvl="0" indent="0">
              <a:buNone/>
            </a:pPr>
            <a:endParaRPr lang="en-US" sz="3400" dirty="0">
              <a:solidFill>
                <a:schemeClr val="tx1"/>
              </a:solidFill>
            </a:endParaRPr>
          </a:p>
          <a:p>
            <a:pPr marL="0" indent="0">
              <a:buNone/>
            </a:pPr>
            <a:endParaRPr lang="en-US" sz="900" dirty="0"/>
          </a:p>
        </p:txBody>
      </p:sp>
    </p:spTree>
    <p:extLst>
      <p:ext uri="{BB962C8B-B14F-4D97-AF65-F5344CB8AC3E}">
        <p14:creationId xmlns:p14="http://schemas.microsoft.com/office/powerpoint/2010/main" val="7819569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810913" cy="533400"/>
          </a:xfrm>
        </p:spPr>
        <p:txBody>
          <a:bodyPr>
            <a:normAutofit fontScale="90000"/>
          </a:bodyPr>
          <a:lstStyle/>
          <a:p>
            <a:r>
              <a:rPr lang="en-US" dirty="0"/>
              <a:t>DMEPOS example</a:t>
            </a:r>
          </a:p>
        </p:txBody>
      </p:sp>
      <p:sp>
        <p:nvSpPr>
          <p:cNvPr id="3" name="Content Placeholder 2"/>
          <p:cNvSpPr>
            <a:spLocks noGrp="1"/>
          </p:cNvSpPr>
          <p:nvPr>
            <p:ph idx="1"/>
          </p:nvPr>
        </p:nvSpPr>
        <p:spPr>
          <a:xfrm>
            <a:off x="533400" y="2895600"/>
            <a:ext cx="8229600" cy="3295650"/>
          </a:xfrm>
        </p:spPr>
        <p:txBody>
          <a:bodyPr>
            <a:noAutofit/>
          </a:bodyPr>
          <a:lstStyle/>
          <a:p>
            <a:pPr marL="109728" indent="0">
              <a:buNone/>
            </a:pPr>
            <a:r>
              <a:rPr lang="en-US" sz="2800" dirty="0"/>
              <a:t>Appendix II:</a:t>
            </a:r>
          </a:p>
          <a:p>
            <a:pPr marL="109728" indent="0">
              <a:buNone/>
            </a:pPr>
            <a:endParaRPr lang="en-US" sz="2800" dirty="0"/>
          </a:p>
          <a:p>
            <a:pPr marL="109728" indent="0">
              <a:buNone/>
            </a:pPr>
            <a:endParaRPr lang="en-US" sz="2800" dirty="0"/>
          </a:p>
          <a:p>
            <a:pPr marL="109728" indent="0">
              <a:buNone/>
            </a:pPr>
            <a:endParaRPr lang="en-US" sz="2800" dirty="0"/>
          </a:p>
          <a:p>
            <a:pPr marL="109728" indent="0">
              <a:buNone/>
            </a:pPr>
            <a:endParaRPr lang="en-US" sz="1600" dirty="0"/>
          </a:p>
          <a:p>
            <a:pPr marL="109728" indent="0">
              <a:buNone/>
            </a:pPr>
            <a:r>
              <a:rPr lang="en-US" sz="2800" dirty="0"/>
              <a:t>Amount Due = </a:t>
            </a:r>
            <a:r>
              <a:rPr lang="en-US" sz="2800" u="sng" dirty="0"/>
              <a:t>$375.09</a:t>
            </a:r>
            <a:r>
              <a:rPr lang="en-US" sz="2800" dirty="0"/>
              <a:t> (U&amp;C charge less than MAP). </a:t>
            </a:r>
            <a:endParaRPr lang="en-US" sz="2800"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638300"/>
            <a:ext cx="13563600" cy="130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107157990"/>
              </p:ext>
            </p:extLst>
          </p:nvPr>
        </p:nvGraphicFramePr>
        <p:xfrm>
          <a:off x="685800" y="3505200"/>
          <a:ext cx="7620000" cy="1524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876300">
                <a:tc>
                  <a:txBody>
                    <a:bodyPr/>
                    <a:lstStyle/>
                    <a:p>
                      <a:pPr algn="ctr"/>
                      <a:r>
                        <a:rPr lang="en-US" sz="3200" dirty="0"/>
                        <a:t>CPT</a:t>
                      </a:r>
                    </a:p>
                  </a:txBody>
                  <a:tcPr/>
                </a:tc>
                <a:tc>
                  <a:txBody>
                    <a:bodyPr/>
                    <a:lstStyle/>
                    <a:p>
                      <a:pPr algn="ctr"/>
                      <a:r>
                        <a:rPr lang="en-US" sz="3200" dirty="0"/>
                        <a:t>MOD</a:t>
                      </a:r>
                    </a:p>
                  </a:txBody>
                  <a:tcPr/>
                </a:tc>
                <a:tc>
                  <a:txBody>
                    <a:bodyPr/>
                    <a:lstStyle/>
                    <a:p>
                      <a:pPr algn="ctr"/>
                      <a:r>
                        <a:rPr lang="en-US" sz="3200" dirty="0"/>
                        <a:t>MOD2</a:t>
                      </a:r>
                    </a:p>
                  </a:txBody>
                  <a:tcPr/>
                </a:tc>
                <a:tc>
                  <a:txBody>
                    <a:bodyPr/>
                    <a:lstStyle/>
                    <a:p>
                      <a:pPr algn="ctr"/>
                      <a:r>
                        <a:rPr lang="en-US" sz="3200" dirty="0"/>
                        <a:t>FEE</a:t>
                      </a:r>
                    </a:p>
                  </a:txBody>
                  <a:tcPr/>
                </a:tc>
                <a:extLst>
                  <a:ext uri="{0D108BD9-81ED-4DB2-BD59-A6C34878D82A}">
                    <a16:rowId xmlns:a16="http://schemas.microsoft.com/office/drawing/2014/main" val="10000"/>
                  </a:ext>
                </a:extLst>
              </a:tr>
              <a:tr h="647700">
                <a:tc>
                  <a:txBody>
                    <a:bodyPr/>
                    <a:lstStyle/>
                    <a:p>
                      <a:pPr algn="ctr"/>
                      <a:r>
                        <a:rPr lang="en-US" sz="3200" dirty="0"/>
                        <a:t>L4360</a:t>
                      </a:r>
                    </a:p>
                  </a:txBody>
                  <a:tcPr/>
                </a:tc>
                <a:tc>
                  <a:txBody>
                    <a:bodyPr/>
                    <a:lstStyle/>
                    <a:p>
                      <a:pPr algn="ctr"/>
                      <a:endParaRPr lang="en-US" sz="3200" dirty="0"/>
                    </a:p>
                  </a:txBody>
                  <a:tcPr/>
                </a:tc>
                <a:tc>
                  <a:txBody>
                    <a:bodyPr/>
                    <a:lstStyle/>
                    <a:p>
                      <a:pPr algn="ctr"/>
                      <a:endParaRPr lang="en-US" sz="3200" dirty="0"/>
                    </a:p>
                  </a:txBody>
                  <a:tcPr/>
                </a:tc>
                <a:tc>
                  <a:txBody>
                    <a:bodyPr/>
                    <a:lstStyle/>
                    <a:p>
                      <a:pPr algn="ctr"/>
                      <a:r>
                        <a:rPr lang="en-US" sz="3200" dirty="0"/>
                        <a:t>$452.30</a:t>
                      </a:r>
                    </a:p>
                  </a:txBody>
                  <a:tcPr/>
                </a:tc>
                <a:extLst>
                  <a:ext uri="{0D108BD9-81ED-4DB2-BD59-A6C34878D82A}">
                    <a16:rowId xmlns:a16="http://schemas.microsoft.com/office/drawing/2014/main" val="10001"/>
                  </a:ext>
                </a:extLst>
              </a:tr>
            </a:tbl>
          </a:graphicData>
        </a:graphic>
      </p:graphicFrame>
      <p:sp>
        <p:nvSpPr>
          <p:cNvPr id="5" name="Oval 4"/>
          <p:cNvSpPr/>
          <p:nvPr/>
        </p:nvSpPr>
        <p:spPr>
          <a:xfrm>
            <a:off x="5943600" y="1945646"/>
            <a:ext cx="1524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3511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658513" cy="609600"/>
          </a:xfrm>
        </p:spPr>
        <p:txBody>
          <a:bodyPr>
            <a:normAutofit fontScale="90000"/>
          </a:bodyPr>
          <a:lstStyle/>
          <a:p>
            <a:r>
              <a:rPr lang="en-US" dirty="0"/>
              <a:t>DMEPOS example #2</a:t>
            </a:r>
          </a:p>
        </p:txBody>
      </p:sp>
      <p:sp>
        <p:nvSpPr>
          <p:cNvPr id="3" name="Content Placeholder 2"/>
          <p:cNvSpPr>
            <a:spLocks noGrp="1"/>
          </p:cNvSpPr>
          <p:nvPr>
            <p:ph idx="1"/>
          </p:nvPr>
        </p:nvSpPr>
        <p:spPr>
          <a:xfrm>
            <a:off x="533400" y="3429001"/>
            <a:ext cx="8382000" cy="2895600"/>
          </a:xfrm>
        </p:spPr>
        <p:txBody>
          <a:bodyPr>
            <a:normAutofit/>
          </a:bodyPr>
          <a:lstStyle/>
          <a:p>
            <a:pPr marL="109728" indent="0">
              <a:buNone/>
            </a:pPr>
            <a:r>
              <a:rPr lang="en-US" sz="3500" dirty="0"/>
              <a:t>Amount Due:</a:t>
            </a:r>
          </a:p>
          <a:p>
            <a:pPr marL="411480" lvl="1" indent="0">
              <a:buNone/>
            </a:pPr>
            <a:r>
              <a:rPr lang="en-US" sz="3200" dirty="0"/>
              <a:t>J3490 is a valid code that is not in Appendix II so it defaults to the usual and customary charge for each drug.</a:t>
            </a:r>
          </a:p>
          <a:p>
            <a:pPr marL="411480" lvl="1" indent="0">
              <a:buNone/>
            </a:pPr>
            <a:r>
              <a:rPr lang="en-US" sz="3200" dirty="0"/>
              <a:t>$15.00 + $5.04 = </a:t>
            </a:r>
            <a:r>
              <a:rPr lang="en-US" sz="3200" u="sng" dirty="0"/>
              <a:t>$20.04</a:t>
            </a:r>
            <a:r>
              <a:rPr lang="en-US" sz="3200" dirty="0"/>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3200"/>
            <a:ext cx="1348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3795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658513" cy="609600"/>
          </a:xfrm>
        </p:spPr>
        <p:txBody>
          <a:bodyPr>
            <a:normAutofit fontScale="90000"/>
          </a:bodyPr>
          <a:lstStyle/>
          <a:p>
            <a:r>
              <a:rPr lang="en-US" dirty="0"/>
              <a:t>DMEPOS examples</a:t>
            </a:r>
          </a:p>
        </p:txBody>
      </p:sp>
      <p:sp>
        <p:nvSpPr>
          <p:cNvPr id="3" name="Content Placeholder 2"/>
          <p:cNvSpPr>
            <a:spLocks noGrp="1"/>
          </p:cNvSpPr>
          <p:nvPr>
            <p:ph idx="1"/>
          </p:nvPr>
        </p:nvSpPr>
        <p:spPr>
          <a:xfrm>
            <a:off x="152400" y="1143000"/>
            <a:ext cx="8458200" cy="5562600"/>
          </a:xfrm>
        </p:spPr>
        <p:txBody>
          <a:bodyPr>
            <a:noAutofit/>
          </a:bodyPr>
          <a:lstStyle/>
          <a:p>
            <a:pPr marL="571500" indent="-457200">
              <a:buFont typeface="Arial" panose="020B0604020202020204" pitchFamily="34" charset="0"/>
              <a:buChar char="•"/>
            </a:pPr>
            <a:r>
              <a:rPr lang="en-US" sz="2800" dirty="0"/>
              <a:t>What if the HCPCS code is not in Appendix II and you ask for and receive an invoice that shows the provider paid significantly less than what was charged for the item?</a:t>
            </a:r>
          </a:p>
          <a:p>
            <a:pPr marL="982980" lvl="1" indent="-571500">
              <a:buFont typeface="Arial" panose="020B0604020202020204" pitchFamily="34" charset="0"/>
              <a:buChar char="•"/>
            </a:pPr>
            <a:r>
              <a:rPr lang="en-US" sz="3200" dirty="0">
                <a:solidFill>
                  <a:srgbClr val="FF0000"/>
                </a:solidFill>
              </a:rPr>
              <a:t>Unless you have a written payment agreement to pay less, the provider’s usual and customary charge is due. If the ER/IR contends that the charges are not reasonable/proper, it has to file a denial with the Board and send a copy of the NOC Form to the provider. </a:t>
            </a:r>
          </a:p>
        </p:txBody>
      </p:sp>
    </p:spTree>
    <p:extLst>
      <p:ext uri="{BB962C8B-B14F-4D97-AF65-F5344CB8AC3E}">
        <p14:creationId xmlns:p14="http://schemas.microsoft.com/office/powerpoint/2010/main" val="2151128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5" y="735106"/>
            <a:ext cx="7734713" cy="609600"/>
          </a:xfrm>
        </p:spPr>
        <p:txBody>
          <a:bodyPr>
            <a:normAutofit fontScale="90000"/>
          </a:bodyPr>
          <a:lstStyle/>
          <a:p>
            <a:r>
              <a:rPr lang="en-US" dirty="0"/>
              <a:t>Radiology example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45" y="1524000"/>
            <a:ext cx="877976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2909" y="3581400"/>
            <a:ext cx="8534400" cy="1308050"/>
          </a:xfrm>
          <a:prstGeom prst="rect">
            <a:avLst/>
          </a:prstGeom>
        </p:spPr>
        <p:txBody>
          <a:bodyPr wrap="square">
            <a:spAutoFit/>
          </a:bodyPr>
          <a:lstStyle/>
          <a:p>
            <a:pPr algn="l">
              <a:spcBef>
                <a:spcPct val="20000"/>
              </a:spcBef>
              <a:buClr>
                <a:schemeClr val="accent3"/>
              </a:buClr>
              <a:buSzPct val="95000"/>
            </a:pPr>
            <a:r>
              <a:rPr lang="en-US" sz="3500" dirty="0">
                <a:latin typeface="+mn-lt"/>
              </a:rPr>
              <a:t>Appendix II:</a:t>
            </a:r>
          </a:p>
          <a:p>
            <a:endParaRPr lang="en-US" b="1" dirty="0"/>
          </a:p>
          <a:p>
            <a:endParaRPr lang="en-US" b="1" dirty="0"/>
          </a:p>
          <a:p>
            <a:pPr marL="571500" indent="-571500">
              <a:buBlip>
                <a:blip r:embed="rId3"/>
              </a:buBlip>
            </a:pPr>
            <a:endParaRPr lang="en-US" sz="800" b="1" dirty="0"/>
          </a:p>
        </p:txBody>
      </p:sp>
      <p:graphicFrame>
        <p:nvGraphicFramePr>
          <p:cNvPr id="3" name="Table 2"/>
          <p:cNvGraphicFramePr>
            <a:graphicFrameLocks noGrp="1"/>
          </p:cNvGraphicFramePr>
          <p:nvPr>
            <p:extLst>
              <p:ext uri="{D42A27DB-BD31-4B8C-83A1-F6EECF244321}">
                <p14:modId xmlns:p14="http://schemas.microsoft.com/office/powerpoint/2010/main" val="1012022492"/>
              </p:ext>
            </p:extLst>
          </p:nvPr>
        </p:nvGraphicFramePr>
        <p:xfrm>
          <a:off x="509585" y="4343400"/>
          <a:ext cx="7786689" cy="1900892"/>
        </p:xfrm>
        <a:graphic>
          <a:graphicData uri="http://schemas.openxmlformats.org/drawingml/2006/table">
            <a:tbl>
              <a:tblPr firstRow="1" bandRow="1">
                <a:tableStyleId>{5C22544A-7EE6-4342-B048-85BDC9FD1C3A}</a:tableStyleId>
              </a:tblPr>
              <a:tblGrid>
                <a:gridCol w="2595563">
                  <a:extLst>
                    <a:ext uri="{9D8B030D-6E8A-4147-A177-3AD203B41FA5}">
                      <a16:colId xmlns:a16="http://schemas.microsoft.com/office/drawing/2014/main" val="20000"/>
                    </a:ext>
                  </a:extLst>
                </a:gridCol>
                <a:gridCol w="2595563">
                  <a:extLst>
                    <a:ext uri="{9D8B030D-6E8A-4147-A177-3AD203B41FA5}">
                      <a16:colId xmlns:a16="http://schemas.microsoft.com/office/drawing/2014/main" val="20001"/>
                    </a:ext>
                  </a:extLst>
                </a:gridCol>
                <a:gridCol w="2595563">
                  <a:extLst>
                    <a:ext uri="{9D8B030D-6E8A-4147-A177-3AD203B41FA5}">
                      <a16:colId xmlns:a16="http://schemas.microsoft.com/office/drawing/2014/main" val="20002"/>
                    </a:ext>
                  </a:extLst>
                </a:gridCol>
              </a:tblGrid>
              <a:tr h="834092">
                <a:tc>
                  <a:txBody>
                    <a:bodyPr/>
                    <a:lstStyle/>
                    <a:p>
                      <a:pPr algn="ctr"/>
                      <a:r>
                        <a:rPr lang="en-US" sz="2800" dirty="0"/>
                        <a:t>CPT</a:t>
                      </a:r>
                    </a:p>
                  </a:txBody>
                  <a:tcPr/>
                </a:tc>
                <a:tc>
                  <a:txBody>
                    <a:bodyPr/>
                    <a:lstStyle/>
                    <a:p>
                      <a:pPr algn="ctr"/>
                      <a:r>
                        <a:rPr lang="en-US" sz="2800" dirty="0"/>
                        <a:t>MOD</a:t>
                      </a:r>
                    </a:p>
                  </a:txBody>
                  <a:tcPr/>
                </a:tc>
                <a:tc>
                  <a:txBody>
                    <a:bodyPr/>
                    <a:lstStyle/>
                    <a:p>
                      <a:pPr algn="ctr"/>
                      <a:r>
                        <a:rPr lang="en-US" sz="2800" dirty="0"/>
                        <a:t>FEE</a:t>
                      </a:r>
                    </a:p>
                  </a:txBody>
                  <a:tcPr/>
                </a:tc>
                <a:extLst>
                  <a:ext uri="{0D108BD9-81ED-4DB2-BD59-A6C34878D82A}">
                    <a16:rowId xmlns:a16="http://schemas.microsoft.com/office/drawing/2014/main" val="10000"/>
                  </a:ext>
                </a:extLst>
              </a:tr>
              <a:tr h="533400">
                <a:tc>
                  <a:txBody>
                    <a:bodyPr/>
                    <a:lstStyle/>
                    <a:p>
                      <a:pPr algn="ctr"/>
                      <a:r>
                        <a:rPr lang="en-US" sz="2800" dirty="0"/>
                        <a:t>74178</a:t>
                      </a:r>
                    </a:p>
                  </a:txBody>
                  <a:tcPr/>
                </a:tc>
                <a:tc>
                  <a:txBody>
                    <a:bodyPr/>
                    <a:lstStyle/>
                    <a:p>
                      <a:pPr algn="ctr"/>
                      <a:r>
                        <a:rPr lang="en-US" sz="2800" dirty="0"/>
                        <a:t>26</a:t>
                      </a:r>
                    </a:p>
                  </a:txBody>
                  <a:tcPr/>
                </a:tc>
                <a:tc>
                  <a:txBody>
                    <a:bodyPr/>
                    <a:lstStyle/>
                    <a:p>
                      <a:pPr algn="ctr"/>
                      <a:r>
                        <a:rPr lang="en-US" sz="2800" dirty="0"/>
                        <a:t>$170.40</a:t>
                      </a:r>
                    </a:p>
                  </a:txBody>
                  <a:tcPr/>
                </a:tc>
                <a:extLst>
                  <a:ext uri="{0D108BD9-81ED-4DB2-BD59-A6C34878D82A}">
                    <a16:rowId xmlns:a16="http://schemas.microsoft.com/office/drawing/2014/main" val="10001"/>
                  </a:ext>
                </a:extLst>
              </a:tr>
              <a:tr h="533400">
                <a:tc>
                  <a:txBody>
                    <a:bodyPr/>
                    <a:lstStyle/>
                    <a:p>
                      <a:pPr algn="ctr"/>
                      <a:r>
                        <a:rPr lang="en-US" sz="2800" dirty="0"/>
                        <a:t>73700</a:t>
                      </a:r>
                    </a:p>
                  </a:txBody>
                  <a:tcPr/>
                </a:tc>
                <a:tc>
                  <a:txBody>
                    <a:bodyPr/>
                    <a:lstStyle/>
                    <a:p>
                      <a:pPr algn="ctr"/>
                      <a:r>
                        <a:rPr lang="en-US" sz="2800" dirty="0"/>
                        <a:t>26</a:t>
                      </a:r>
                    </a:p>
                  </a:txBody>
                  <a:tcPr/>
                </a:tc>
                <a:tc>
                  <a:txBody>
                    <a:bodyPr/>
                    <a:lstStyle/>
                    <a:p>
                      <a:pPr algn="ctr"/>
                      <a:r>
                        <a:rPr lang="en-US" sz="2800" dirty="0"/>
                        <a:t>$85.20</a:t>
                      </a:r>
                    </a:p>
                  </a:txBody>
                  <a:tcPr/>
                </a:tc>
                <a:extLst>
                  <a:ext uri="{0D108BD9-81ED-4DB2-BD59-A6C34878D82A}">
                    <a16:rowId xmlns:a16="http://schemas.microsoft.com/office/drawing/2014/main" val="10002"/>
                  </a:ext>
                </a:extLst>
              </a:tr>
            </a:tbl>
          </a:graphicData>
        </a:graphic>
      </p:graphicFrame>
      <p:sp>
        <p:nvSpPr>
          <p:cNvPr id="6" name="Oval 5"/>
          <p:cNvSpPr/>
          <p:nvPr/>
        </p:nvSpPr>
        <p:spPr>
          <a:xfrm>
            <a:off x="-134304" y="1348581"/>
            <a:ext cx="8991600" cy="1242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163002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0" y="533400"/>
            <a:ext cx="7734713" cy="609600"/>
          </a:xfrm>
        </p:spPr>
        <p:txBody>
          <a:bodyPr>
            <a:normAutofit fontScale="90000"/>
          </a:bodyPr>
          <a:lstStyle/>
          <a:p>
            <a:r>
              <a:rPr lang="en-US" dirty="0"/>
              <a:t>Radiology example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9" y="1278965"/>
            <a:ext cx="8915018" cy="216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0495" y="3733800"/>
            <a:ext cx="8332763" cy="2631490"/>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latin typeface="+mn-lt"/>
              </a:rPr>
              <a:t>Code 74020 is a deleted code. </a:t>
            </a:r>
          </a:p>
          <a:p>
            <a:pPr marL="1028700" lvl="1"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rgbClr val="FF0000"/>
                </a:solidFill>
              </a:rPr>
              <a:t>Per MFS Section 1.07(2)(A), the undisputed charges must be paid and a denial filed with the Board.  A copy of the partial denial/NOC Form must be sent to the health care provider.</a:t>
            </a:r>
          </a:p>
        </p:txBody>
      </p:sp>
      <p:sp>
        <p:nvSpPr>
          <p:cNvPr id="5" name="Oval 4"/>
          <p:cNvSpPr/>
          <p:nvPr/>
        </p:nvSpPr>
        <p:spPr>
          <a:xfrm>
            <a:off x="23017" y="2895600"/>
            <a:ext cx="899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912445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7149</TotalTime>
  <Words>7272</Words>
  <Application>Microsoft Office PowerPoint</Application>
  <PresentationFormat>On-screen Show (4:3)</PresentationFormat>
  <Paragraphs>989</Paragraphs>
  <Slides>168</Slides>
  <Notes>110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168</vt:i4>
      </vt:variant>
    </vt:vector>
  </HeadingPairs>
  <TitlesOfParts>
    <vt:vector size="176" baseType="lpstr">
      <vt:lpstr>Arial</vt:lpstr>
      <vt:lpstr>Calibri</vt:lpstr>
      <vt:lpstr>Constantia</vt:lpstr>
      <vt:lpstr>Verdana</vt:lpstr>
      <vt:lpstr>Wingdings</vt:lpstr>
      <vt:lpstr>Wingdings 2</vt:lpstr>
      <vt:lpstr>Wingdings 3</vt:lpstr>
      <vt:lpstr>Flow</vt:lpstr>
      <vt:lpstr>Medical Fee Schedule</vt:lpstr>
      <vt:lpstr>Headlines</vt:lpstr>
      <vt:lpstr>Essential Tools</vt:lpstr>
      <vt:lpstr>Statutory and Regulatory References</vt:lpstr>
      <vt:lpstr>Statutory and Regulatory References</vt:lpstr>
      <vt:lpstr>Board Rules Chapter 5</vt:lpstr>
      <vt:lpstr>Board Rules Chapter 5</vt:lpstr>
      <vt:lpstr>Section 1.01 application</vt:lpstr>
      <vt:lpstr>Section 1.02 payment calculation</vt:lpstr>
      <vt:lpstr>Section 1.02 payment calculation</vt:lpstr>
      <vt:lpstr>Sections 1.03 and 1.04</vt:lpstr>
      <vt:lpstr>Section 1.05 authorization</vt:lpstr>
      <vt:lpstr>Section 1.06 billing procedures</vt:lpstr>
      <vt:lpstr>Section 1.06 billing procedures</vt:lpstr>
      <vt:lpstr>Section 1.06 billing procedures</vt:lpstr>
      <vt:lpstr>Uncoded bill?</vt:lpstr>
      <vt:lpstr>Uncoded bill?</vt:lpstr>
      <vt:lpstr>Uncoded bill?</vt:lpstr>
      <vt:lpstr>Uncoded bill?</vt:lpstr>
      <vt:lpstr>24-A M.R.S.A. § 2385. </vt:lpstr>
      <vt:lpstr>Section 1.06 billing procedures</vt:lpstr>
      <vt:lpstr>Notice of a claim</vt:lpstr>
      <vt:lpstr>Notice of a claim</vt:lpstr>
      <vt:lpstr>Section 1.06 billing procedures</vt:lpstr>
      <vt:lpstr>Health care records</vt:lpstr>
      <vt:lpstr>Section 1.07 reimbursement</vt:lpstr>
      <vt:lpstr>Changes to provider bills</vt:lpstr>
      <vt:lpstr>Section 1.07 reimbursement</vt:lpstr>
      <vt:lpstr>Definitions</vt:lpstr>
      <vt:lpstr>Definitions</vt:lpstr>
      <vt:lpstr>Section 1.07 reimbursement</vt:lpstr>
      <vt:lpstr>No NOC required</vt:lpstr>
      <vt:lpstr>Section 1.07 reimbursement</vt:lpstr>
      <vt:lpstr>Section 1.07 reimbursement</vt:lpstr>
      <vt:lpstr>Requests for authorization</vt:lpstr>
      <vt:lpstr>Section 1.07 reimbursement</vt:lpstr>
      <vt:lpstr>Section 1.07 reimbursement</vt:lpstr>
      <vt:lpstr>Section 1.08 fees for reports/copies</vt:lpstr>
      <vt:lpstr>Section 1.08 fees for reports/copies</vt:lpstr>
      <vt:lpstr>Section 1.08 fees for reports/copies</vt:lpstr>
      <vt:lpstr>Section 1.09 fees for testimony</vt:lpstr>
      <vt:lpstr>Section 1.10 expenses</vt:lpstr>
      <vt:lpstr>Section 1.11 medical information</vt:lpstr>
      <vt:lpstr>Section 1.11 medical information</vt:lpstr>
      <vt:lpstr>Section 1.11 medical information</vt:lpstr>
      <vt:lpstr>Section 1.11 medical information</vt:lpstr>
      <vt:lpstr>Section 1.11 medical information</vt:lpstr>
      <vt:lpstr>Section 1.11 medical information</vt:lpstr>
      <vt:lpstr>Section 1.11 medical information</vt:lpstr>
      <vt:lpstr>Section 1.11 medical information</vt:lpstr>
      <vt:lpstr>Section 1.11 medical information</vt:lpstr>
      <vt:lpstr>Section 1.11 medical information</vt:lpstr>
      <vt:lpstr>Quick Reference</vt:lpstr>
      <vt:lpstr>Claim forms</vt:lpstr>
      <vt:lpstr>Claim forms</vt:lpstr>
      <vt:lpstr>Claim forms</vt:lpstr>
      <vt:lpstr>Quick Reference</vt:lpstr>
      <vt:lpstr>Claim form elements</vt:lpstr>
      <vt:lpstr>Claim form elements</vt:lpstr>
      <vt:lpstr>Claim form elements</vt:lpstr>
      <vt:lpstr>Quick Reference</vt:lpstr>
      <vt:lpstr>Definitions</vt:lpstr>
      <vt:lpstr>Quick Reference</vt:lpstr>
      <vt:lpstr>Keys to accurate payment</vt:lpstr>
      <vt:lpstr>Type of service?</vt:lpstr>
      <vt:lpstr>Keys to accurate payment</vt:lpstr>
      <vt:lpstr>Top Reasons Bills are Paid Incorrectly</vt:lpstr>
      <vt:lpstr>Top Reasons Bills are Paid Incorrectly</vt:lpstr>
      <vt:lpstr>Board Rules Chapter 5</vt:lpstr>
      <vt:lpstr>Section 2.01 payment calculation</vt:lpstr>
      <vt:lpstr>Section 2.02 E&amp;M guidelines</vt:lpstr>
      <vt:lpstr>E&amp;M example</vt:lpstr>
      <vt:lpstr>E&amp;M example</vt:lpstr>
      <vt:lpstr>E&amp;M example</vt:lpstr>
      <vt:lpstr>E&amp;M example #2</vt:lpstr>
      <vt:lpstr>E&amp;M example #2</vt:lpstr>
      <vt:lpstr>E&amp;M example #2</vt:lpstr>
      <vt:lpstr>E&amp;M example #3</vt:lpstr>
      <vt:lpstr>E&amp;M example #3</vt:lpstr>
      <vt:lpstr>E&amp;M examples</vt:lpstr>
      <vt:lpstr>E&amp;M examples</vt:lpstr>
      <vt:lpstr>Section 2.03 anesthesia guidelines</vt:lpstr>
      <vt:lpstr>Section 2.03 anesthesia guidelines</vt:lpstr>
      <vt:lpstr>Anesthesia example</vt:lpstr>
      <vt:lpstr>Anesthesia example</vt:lpstr>
      <vt:lpstr>Section 2.04 surgical guidelines</vt:lpstr>
      <vt:lpstr>Surgical example</vt:lpstr>
      <vt:lpstr>Surgical example</vt:lpstr>
      <vt:lpstr>Surgical example #2</vt:lpstr>
      <vt:lpstr>Surgical example #2</vt:lpstr>
      <vt:lpstr>Surgical example #3</vt:lpstr>
      <vt:lpstr>Surgical example #3</vt:lpstr>
      <vt:lpstr>Surgical examples</vt:lpstr>
      <vt:lpstr> Section 2.05 DMEPOS</vt:lpstr>
      <vt:lpstr>DMEPOS example</vt:lpstr>
      <vt:lpstr>DMEPOS example #2</vt:lpstr>
      <vt:lpstr>DMEPOS examples</vt:lpstr>
      <vt:lpstr>Radiology example</vt:lpstr>
      <vt:lpstr>Radiology example</vt:lpstr>
      <vt:lpstr>Radiology example</vt:lpstr>
      <vt:lpstr>Massage therapy example</vt:lpstr>
      <vt:lpstr>Massage therapy example</vt:lpstr>
      <vt:lpstr>Massage therapy example</vt:lpstr>
      <vt:lpstr>Board Rules Chapter 5</vt:lpstr>
      <vt:lpstr>Inpatient facility fees</vt:lpstr>
      <vt:lpstr>Section 3.05 payment calculation</vt:lpstr>
      <vt:lpstr>Section 3.05 payment calculation</vt:lpstr>
      <vt:lpstr>Inpatient facility fees</vt:lpstr>
      <vt:lpstr>Inpatient facility fees</vt:lpstr>
      <vt:lpstr>Inpatient facility fees</vt:lpstr>
      <vt:lpstr>Inpatient facility fees</vt:lpstr>
      <vt:lpstr>MS-DRGs</vt:lpstr>
      <vt:lpstr>MS-DRGs</vt:lpstr>
      <vt:lpstr>MS-DRGs</vt:lpstr>
      <vt:lpstr>MS-DRGs</vt:lpstr>
      <vt:lpstr>ACH Inpatient facility example </vt:lpstr>
      <vt:lpstr>ACH Inpatient facility example</vt:lpstr>
      <vt:lpstr>ACH inpatient facility example</vt:lpstr>
      <vt:lpstr>ACH Inpatient facility example</vt:lpstr>
      <vt:lpstr>ACH Inpatient facility example</vt:lpstr>
      <vt:lpstr>ACH Inpatient facility example</vt:lpstr>
      <vt:lpstr>ACH Inpatient facility example</vt:lpstr>
      <vt:lpstr>Board Rules Chapter 5</vt:lpstr>
      <vt:lpstr>Outpatient facility fees</vt:lpstr>
      <vt:lpstr>Section 4.05 payment calculation</vt:lpstr>
      <vt:lpstr>Section 4.05 payment calculation</vt:lpstr>
      <vt:lpstr>Section 4.05 payment calculation</vt:lpstr>
      <vt:lpstr>Section 4.05 payment calculation</vt:lpstr>
      <vt:lpstr>Section 4.05 payment calculation</vt:lpstr>
      <vt:lpstr>Section 4.05 payment calculation</vt:lpstr>
      <vt:lpstr>Outpatient facility fees</vt:lpstr>
      <vt:lpstr>Outpatient facility fee outliers</vt:lpstr>
      <vt:lpstr>Outpatient facility fees</vt:lpstr>
      <vt:lpstr>Outpatient facility fees</vt:lpstr>
      <vt:lpstr>CAH Outpatient facility example </vt:lpstr>
      <vt:lpstr>CAH Outpatient facility example </vt:lpstr>
      <vt:lpstr>CAH Outpatient facility example</vt:lpstr>
      <vt:lpstr>CAH Outpatient facility example</vt:lpstr>
      <vt:lpstr>CAH Outpatient facility example</vt:lpstr>
      <vt:lpstr>CAH Outpatient facility example</vt:lpstr>
      <vt:lpstr>CAH Outpatient facility example</vt:lpstr>
      <vt:lpstr>CAH Outpatient facility example</vt:lpstr>
      <vt:lpstr>CAH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Audit considerations</vt:lpstr>
      <vt:lpstr>39-A M.R.S.A. § 205(4)</vt:lpstr>
      <vt:lpstr>§ 324 Order or decision</vt:lpstr>
      <vt:lpstr>39-A M.R.S.A. § 222 and BOI Rules Chapter 530</vt:lpstr>
      <vt:lpstr>39-A M.R.S.A. § 222 and BOI Rules Chapter 530</vt:lpstr>
      <vt:lpstr>§360. PENALTIES</vt:lpstr>
      <vt:lpstr>Audit considerations</vt:lpstr>
      <vt:lpstr>Audit considerations</vt:lpstr>
      <vt:lpstr>Audit considerations</vt:lpstr>
      <vt:lpstr>Utilization review</vt:lpstr>
      <vt:lpstr>WCB-11 Statement of Compensation</vt:lpstr>
      <vt:lpstr>Recovery of overpayments</vt:lpstr>
      <vt:lpstr>Record retention</vt:lpstr>
      <vt:lpstr>Unclaimed property</vt:lpstr>
      <vt:lpstr>Contact information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Barriere, Kimberlee</dc:creator>
  <cp:lastModifiedBy>McCarson, Kimberlee</cp:lastModifiedBy>
  <cp:revision>483</cp:revision>
  <cp:lastPrinted>2015-06-18T21:15:51Z</cp:lastPrinted>
  <dcterms:created xsi:type="dcterms:W3CDTF">2013-12-17T17:34:58Z</dcterms:created>
  <dcterms:modified xsi:type="dcterms:W3CDTF">2020-02-13T17:40:14Z</dcterms:modified>
</cp:coreProperties>
</file>