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5"/>
  </p:notesMasterIdLst>
  <p:sldIdLst>
    <p:sldId id="262" r:id="rId2"/>
    <p:sldId id="258" r:id="rId3"/>
    <p:sldId id="261" r:id="rId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ferSingleView="1">
    <p:restoredLeft sz="15428"/>
    <p:restoredTop sz="94431" autoAdjust="0"/>
  </p:normalViewPr>
  <p:slideViewPr>
    <p:cSldViewPr snapToGrid="0" snapToObjects="1">
      <p:cViewPr varScale="1">
        <p:scale>
          <a:sx n="73" d="100"/>
          <a:sy n="73" d="100"/>
        </p:scale>
        <p:origin x="1248" y="60"/>
      </p:cViewPr>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BEF0D0F-58C0-454E-8F38-955854CB93D3}" type="datetimeFigureOut">
              <a:rPr lang="en-US" smtClean="0"/>
              <a:t>1/20/2023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C09ED60-A3CA-804E-B671-C15007FEDF75}" type="slidenum">
              <a:rPr lang="en-US" smtClean="0"/>
              <a:t>‹#›</a:t>
            </a:fld>
            <a:endParaRPr lang="en-US"/>
          </a:p>
        </p:txBody>
      </p:sp>
    </p:spTree>
    <p:extLst>
      <p:ext uri="{BB962C8B-B14F-4D97-AF65-F5344CB8AC3E}">
        <p14:creationId xmlns:p14="http://schemas.microsoft.com/office/powerpoint/2010/main" val="314874934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Slide reflects the Connecticut draft program plan but it is also the general approach of what is required for other materials in Maine like paint, electronics, or batteries.</a:t>
            </a:r>
          </a:p>
          <a:p>
            <a:r>
              <a:rPr lang="en-US" dirty="0"/>
              <a:t>Producers organize typically through a PRO. They provide direction to that PRO to meet their requirements. That PRO arranges for collect, hauling and processing of the materials collected and producers provide funding to the PRO based on the materials collected.</a:t>
            </a:r>
          </a:p>
          <a:p>
            <a:endParaRPr lang="en-US" dirty="0"/>
          </a:p>
        </p:txBody>
      </p:sp>
      <p:sp>
        <p:nvSpPr>
          <p:cNvPr id="4" name="Slide Number Placeholder 3"/>
          <p:cNvSpPr>
            <a:spLocks noGrp="1"/>
          </p:cNvSpPr>
          <p:nvPr>
            <p:ph type="sldNum" sz="quarter" idx="5"/>
          </p:nvPr>
        </p:nvSpPr>
        <p:spPr/>
        <p:txBody>
          <a:bodyPr/>
          <a:lstStyle/>
          <a:p>
            <a:fld id="{FC09ED60-A3CA-804E-B671-C15007FEDF75}" type="slidenum">
              <a:rPr lang="en-US" smtClean="0"/>
              <a:t>1</a:t>
            </a:fld>
            <a:endParaRPr lang="en-US"/>
          </a:p>
        </p:txBody>
      </p:sp>
    </p:spTree>
    <p:extLst>
      <p:ext uri="{BB962C8B-B14F-4D97-AF65-F5344CB8AC3E}">
        <p14:creationId xmlns:p14="http://schemas.microsoft.com/office/powerpoint/2010/main" val="21691116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Under the Maine model, pressurized cylinder manufacturers could establish their own PRO and create a separate PRO that would be consistent with the draft program plan in Connecticut collecting from municipal drop-offs, transfer stations, HHW events, disposal and recycling facilities, campgrounds, state parks and potentially retail. This approach provides many advantages, it provides producers with much more direct responsibility and control – allowing them to align with other jurisdictions, create potentially greater economies of scale between states and allow them to more directly control decisions so they lead to more effective and efficient results for their materials – not all general packaging which is not collected, hauled or processed in a similar manner.</a:t>
            </a:r>
          </a:p>
          <a:p>
            <a:endParaRPr lang="en-US" dirty="0"/>
          </a:p>
          <a:p>
            <a:r>
              <a:rPr lang="en-US" dirty="0"/>
              <a:t>However the concern is they under this model they have a requirement placed on them that is not included for other producers like paint or producers that choose to remain in the common collection system. They are required to pay for any materials not captured in the alternative system. So even if </a:t>
            </a:r>
            <a:r>
              <a:rPr lang="en-US" sz="1200" dirty="0"/>
              <a:t>the alternative system is more robust and more effective and efficient than the common collection system they are still required to pay more.</a:t>
            </a:r>
            <a:endParaRPr lang="en-US" dirty="0"/>
          </a:p>
        </p:txBody>
      </p:sp>
      <p:sp>
        <p:nvSpPr>
          <p:cNvPr id="4" name="Slide Number Placeholder 3"/>
          <p:cNvSpPr>
            <a:spLocks noGrp="1"/>
          </p:cNvSpPr>
          <p:nvPr>
            <p:ph type="sldNum" sz="quarter" idx="5"/>
          </p:nvPr>
        </p:nvSpPr>
        <p:spPr/>
        <p:txBody>
          <a:bodyPr/>
          <a:lstStyle/>
          <a:p>
            <a:fld id="{FC09ED60-A3CA-804E-B671-C15007FEDF75}" type="slidenum">
              <a:rPr lang="en-US" smtClean="0"/>
              <a:t>2</a:t>
            </a:fld>
            <a:endParaRPr lang="en-US"/>
          </a:p>
        </p:txBody>
      </p:sp>
    </p:spTree>
    <p:extLst>
      <p:ext uri="{BB962C8B-B14F-4D97-AF65-F5344CB8AC3E}">
        <p14:creationId xmlns:p14="http://schemas.microsoft.com/office/powerpoint/2010/main" val="201137250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C09ED60-A3CA-804E-B671-C15007FEDF75}" type="slidenum">
              <a:rPr lang="en-US" smtClean="0"/>
              <a:t>3</a:t>
            </a:fld>
            <a:endParaRPr lang="en-US"/>
          </a:p>
        </p:txBody>
      </p:sp>
    </p:spTree>
    <p:extLst>
      <p:ext uri="{BB962C8B-B14F-4D97-AF65-F5344CB8AC3E}">
        <p14:creationId xmlns:p14="http://schemas.microsoft.com/office/powerpoint/2010/main" val="114682937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2B399C-3BE2-F149-06BD-F10514209B58}"/>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7E4C9F06-40BB-44B5-66CB-203FC5B96E5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5B614A2F-F7CF-857D-B1FB-2E07B8BBC8E0}"/>
              </a:ext>
            </a:extLst>
          </p:cNvPr>
          <p:cNvSpPr>
            <a:spLocks noGrp="1"/>
          </p:cNvSpPr>
          <p:nvPr>
            <p:ph type="dt" sz="half" idx="10"/>
          </p:nvPr>
        </p:nvSpPr>
        <p:spPr/>
        <p:txBody>
          <a:bodyPr/>
          <a:lstStyle/>
          <a:p>
            <a:fld id="{A7A2EF29-3662-8C40-9B24-0AF22153745E}" type="datetimeFigureOut">
              <a:rPr lang="en-US" smtClean="0"/>
              <a:t>1/20/2023</a:t>
            </a:fld>
            <a:endParaRPr lang="en-US"/>
          </a:p>
        </p:txBody>
      </p:sp>
      <p:sp>
        <p:nvSpPr>
          <p:cNvPr id="5" name="Footer Placeholder 4">
            <a:extLst>
              <a:ext uri="{FF2B5EF4-FFF2-40B4-BE49-F238E27FC236}">
                <a16:creationId xmlns:a16="http://schemas.microsoft.com/office/drawing/2014/main" id="{F6E2A8BD-76E1-A43F-FAE6-40FF3991CB4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8B46F8D-E297-C24D-C889-C355F5EE9B51}"/>
              </a:ext>
            </a:extLst>
          </p:cNvPr>
          <p:cNvSpPr>
            <a:spLocks noGrp="1"/>
          </p:cNvSpPr>
          <p:nvPr>
            <p:ph type="sldNum" sz="quarter" idx="12"/>
          </p:nvPr>
        </p:nvSpPr>
        <p:spPr/>
        <p:txBody>
          <a:bodyPr/>
          <a:lstStyle/>
          <a:p>
            <a:fld id="{21E44769-64F4-6B46-855B-4972BFE177F5}" type="slidenum">
              <a:rPr lang="en-US" smtClean="0"/>
              <a:t>‹#›</a:t>
            </a:fld>
            <a:endParaRPr lang="en-US"/>
          </a:p>
        </p:txBody>
      </p:sp>
    </p:spTree>
    <p:extLst>
      <p:ext uri="{BB962C8B-B14F-4D97-AF65-F5344CB8AC3E}">
        <p14:creationId xmlns:p14="http://schemas.microsoft.com/office/powerpoint/2010/main" val="733337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4A7C5A-F4C2-F7D8-22BC-1BA7E483B522}"/>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3686B1B7-5C6C-B16F-930C-AEE55513CD1C}"/>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92CD6D9-67FA-1AA0-E028-C83F18EF4A24}"/>
              </a:ext>
            </a:extLst>
          </p:cNvPr>
          <p:cNvSpPr>
            <a:spLocks noGrp="1"/>
          </p:cNvSpPr>
          <p:nvPr>
            <p:ph type="dt" sz="half" idx="10"/>
          </p:nvPr>
        </p:nvSpPr>
        <p:spPr/>
        <p:txBody>
          <a:bodyPr/>
          <a:lstStyle/>
          <a:p>
            <a:fld id="{A7A2EF29-3662-8C40-9B24-0AF22153745E}" type="datetimeFigureOut">
              <a:rPr lang="en-US" smtClean="0"/>
              <a:t>1/20/2023</a:t>
            </a:fld>
            <a:endParaRPr lang="en-US"/>
          </a:p>
        </p:txBody>
      </p:sp>
      <p:sp>
        <p:nvSpPr>
          <p:cNvPr id="5" name="Footer Placeholder 4">
            <a:extLst>
              <a:ext uri="{FF2B5EF4-FFF2-40B4-BE49-F238E27FC236}">
                <a16:creationId xmlns:a16="http://schemas.microsoft.com/office/drawing/2014/main" id="{C5FAED3A-DA87-241C-7291-786E2148AC8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570C5A0-E407-A34A-4118-42C60A588A1E}"/>
              </a:ext>
            </a:extLst>
          </p:cNvPr>
          <p:cNvSpPr>
            <a:spLocks noGrp="1"/>
          </p:cNvSpPr>
          <p:nvPr>
            <p:ph type="sldNum" sz="quarter" idx="12"/>
          </p:nvPr>
        </p:nvSpPr>
        <p:spPr/>
        <p:txBody>
          <a:bodyPr/>
          <a:lstStyle/>
          <a:p>
            <a:fld id="{21E44769-64F4-6B46-855B-4972BFE177F5}" type="slidenum">
              <a:rPr lang="en-US" smtClean="0"/>
              <a:t>‹#›</a:t>
            </a:fld>
            <a:endParaRPr lang="en-US"/>
          </a:p>
        </p:txBody>
      </p:sp>
    </p:spTree>
    <p:extLst>
      <p:ext uri="{BB962C8B-B14F-4D97-AF65-F5344CB8AC3E}">
        <p14:creationId xmlns:p14="http://schemas.microsoft.com/office/powerpoint/2010/main" val="238332542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FA5C6D61-B195-184A-ECA9-66AADA1D411A}"/>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13E07D34-F11D-B2FD-7793-53F5FDBFEB36}"/>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6349BFA-B28D-2A3F-5E58-015C8CC18B49}"/>
              </a:ext>
            </a:extLst>
          </p:cNvPr>
          <p:cNvSpPr>
            <a:spLocks noGrp="1"/>
          </p:cNvSpPr>
          <p:nvPr>
            <p:ph type="dt" sz="half" idx="10"/>
          </p:nvPr>
        </p:nvSpPr>
        <p:spPr/>
        <p:txBody>
          <a:bodyPr/>
          <a:lstStyle/>
          <a:p>
            <a:fld id="{A7A2EF29-3662-8C40-9B24-0AF22153745E}" type="datetimeFigureOut">
              <a:rPr lang="en-US" smtClean="0"/>
              <a:t>1/20/2023</a:t>
            </a:fld>
            <a:endParaRPr lang="en-US"/>
          </a:p>
        </p:txBody>
      </p:sp>
      <p:sp>
        <p:nvSpPr>
          <p:cNvPr id="5" name="Footer Placeholder 4">
            <a:extLst>
              <a:ext uri="{FF2B5EF4-FFF2-40B4-BE49-F238E27FC236}">
                <a16:creationId xmlns:a16="http://schemas.microsoft.com/office/drawing/2014/main" id="{0B46FB50-85F8-943A-C57B-D2135C1A056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C386E25-9615-F370-5AAF-402C1F828BC8}"/>
              </a:ext>
            </a:extLst>
          </p:cNvPr>
          <p:cNvSpPr>
            <a:spLocks noGrp="1"/>
          </p:cNvSpPr>
          <p:nvPr>
            <p:ph type="sldNum" sz="quarter" idx="12"/>
          </p:nvPr>
        </p:nvSpPr>
        <p:spPr/>
        <p:txBody>
          <a:bodyPr/>
          <a:lstStyle/>
          <a:p>
            <a:fld id="{21E44769-64F4-6B46-855B-4972BFE177F5}" type="slidenum">
              <a:rPr lang="en-US" smtClean="0"/>
              <a:t>‹#›</a:t>
            </a:fld>
            <a:endParaRPr lang="en-US"/>
          </a:p>
        </p:txBody>
      </p:sp>
    </p:spTree>
    <p:extLst>
      <p:ext uri="{BB962C8B-B14F-4D97-AF65-F5344CB8AC3E}">
        <p14:creationId xmlns:p14="http://schemas.microsoft.com/office/powerpoint/2010/main" val="34577825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AD4196-915F-8602-8011-A2405664BE1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CDCA5D8-3518-2470-DC51-AA53DBAE08A1}"/>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5A3E228-46D4-F096-980E-B4B50421A87C}"/>
              </a:ext>
            </a:extLst>
          </p:cNvPr>
          <p:cNvSpPr>
            <a:spLocks noGrp="1"/>
          </p:cNvSpPr>
          <p:nvPr>
            <p:ph type="dt" sz="half" idx="10"/>
          </p:nvPr>
        </p:nvSpPr>
        <p:spPr/>
        <p:txBody>
          <a:bodyPr/>
          <a:lstStyle/>
          <a:p>
            <a:fld id="{A7A2EF29-3662-8C40-9B24-0AF22153745E}" type="datetimeFigureOut">
              <a:rPr lang="en-US" smtClean="0"/>
              <a:t>1/20/2023</a:t>
            </a:fld>
            <a:endParaRPr lang="en-US"/>
          </a:p>
        </p:txBody>
      </p:sp>
      <p:sp>
        <p:nvSpPr>
          <p:cNvPr id="5" name="Footer Placeholder 4">
            <a:extLst>
              <a:ext uri="{FF2B5EF4-FFF2-40B4-BE49-F238E27FC236}">
                <a16:creationId xmlns:a16="http://schemas.microsoft.com/office/drawing/2014/main" id="{1D8EE8CE-8A35-5DBD-A0CF-D5BE405E340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FB3D5ED-1CF3-0B8B-DDE4-B3AC1ABD1A1A}"/>
              </a:ext>
            </a:extLst>
          </p:cNvPr>
          <p:cNvSpPr>
            <a:spLocks noGrp="1"/>
          </p:cNvSpPr>
          <p:nvPr>
            <p:ph type="sldNum" sz="quarter" idx="12"/>
          </p:nvPr>
        </p:nvSpPr>
        <p:spPr/>
        <p:txBody>
          <a:bodyPr/>
          <a:lstStyle/>
          <a:p>
            <a:fld id="{21E44769-64F4-6B46-855B-4972BFE177F5}" type="slidenum">
              <a:rPr lang="en-US" smtClean="0"/>
              <a:t>‹#›</a:t>
            </a:fld>
            <a:endParaRPr lang="en-US"/>
          </a:p>
        </p:txBody>
      </p:sp>
    </p:spTree>
    <p:extLst>
      <p:ext uri="{BB962C8B-B14F-4D97-AF65-F5344CB8AC3E}">
        <p14:creationId xmlns:p14="http://schemas.microsoft.com/office/powerpoint/2010/main" val="5924516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864857-4B4C-E7C1-8CDE-59E5D305C173}"/>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FEB4C510-F6BC-F51A-AE58-0896ED63670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533D1EDC-08AD-0E75-D8BC-A85C82FADFC8}"/>
              </a:ext>
            </a:extLst>
          </p:cNvPr>
          <p:cNvSpPr>
            <a:spLocks noGrp="1"/>
          </p:cNvSpPr>
          <p:nvPr>
            <p:ph type="dt" sz="half" idx="10"/>
          </p:nvPr>
        </p:nvSpPr>
        <p:spPr/>
        <p:txBody>
          <a:bodyPr/>
          <a:lstStyle/>
          <a:p>
            <a:fld id="{A7A2EF29-3662-8C40-9B24-0AF22153745E}" type="datetimeFigureOut">
              <a:rPr lang="en-US" smtClean="0"/>
              <a:t>1/20/2023</a:t>
            </a:fld>
            <a:endParaRPr lang="en-US"/>
          </a:p>
        </p:txBody>
      </p:sp>
      <p:sp>
        <p:nvSpPr>
          <p:cNvPr id="5" name="Footer Placeholder 4">
            <a:extLst>
              <a:ext uri="{FF2B5EF4-FFF2-40B4-BE49-F238E27FC236}">
                <a16:creationId xmlns:a16="http://schemas.microsoft.com/office/drawing/2014/main" id="{76D159EB-D940-50CE-BADB-EF35C5FBE15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9109733-6DD2-2A80-719E-2626AEAF93B3}"/>
              </a:ext>
            </a:extLst>
          </p:cNvPr>
          <p:cNvSpPr>
            <a:spLocks noGrp="1"/>
          </p:cNvSpPr>
          <p:nvPr>
            <p:ph type="sldNum" sz="quarter" idx="12"/>
          </p:nvPr>
        </p:nvSpPr>
        <p:spPr/>
        <p:txBody>
          <a:bodyPr/>
          <a:lstStyle/>
          <a:p>
            <a:fld id="{21E44769-64F4-6B46-855B-4972BFE177F5}" type="slidenum">
              <a:rPr lang="en-US" smtClean="0"/>
              <a:t>‹#›</a:t>
            </a:fld>
            <a:endParaRPr lang="en-US"/>
          </a:p>
        </p:txBody>
      </p:sp>
    </p:spTree>
    <p:extLst>
      <p:ext uri="{BB962C8B-B14F-4D97-AF65-F5344CB8AC3E}">
        <p14:creationId xmlns:p14="http://schemas.microsoft.com/office/powerpoint/2010/main" val="88434292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932BD4-E81A-EFC6-3EDD-0846A73F4A4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12AD407-00C3-F10C-44BD-D5FE9EF0F517}"/>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6781D685-BA1C-5BD4-B15F-5F6FF1DACAD7}"/>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252FBF52-4D41-095E-7E73-36D701D4F2A7}"/>
              </a:ext>
            </a:extLst>
          </p:cNvPr>
          <p:cNvSpPr>
            <a:spLocks noGrp="1"/>
          </p:cNvSpPr>
          <p:nvPr>
            <p:ph type="dt" sz="half" idx="10"/>
          </p:nvPr>
        </p:nvSpPr>
        <p:spPr/>
        <p:txBody>
          <a:bodyPr/>
          <a:lstStyle/>
          <a:p>
            <a:fld id="{A7A2EF29-3662-8C40-9B24-0AF22153745E}" type="datetimeFigureOut">
              <a:rPr lang="en-US" smtClean="0"/>
              <a:t>1/20/2023</a:t>
            </a:fld>
            <a:endParaRPr lang="en-US"/>
          </a:p>
        </p:txBody>
      </p:sp>
      <p:sp>
        <p:nvSpPr>
          <p:cNvPr id="6" name="Footer Placeholder 5">
            <a:extLst>
              <a:ext uri="{FF2B5EF4-FFF2-40B4-BE49-F238E27FC236}">
                <a16:creationId xmlns:a16="http://schemas.microsoft.com/office/drawing/2014/main" id="{A96CFCFD-7559-EBBE-8CC0-9FEC6FF0411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966EEBB-E86B-9D5D-2A63-0795E1410D83}"/>
              </a:ext>
            </a:extLst>
          </p:cNvPr>
          <p:cNvSpPr>
            <a:spLocks noGrp="1"/>
          </p:cNvSpPr>
          <p:nvPr>
            <p:ph type="sldNum" sz="quarter" idx="12"/>
          </p:nvPr>
        </p:nvSpPr>
        <p:spPr/>
        <p:txBody>
          <a:bodyPr/>
          <a:lstStyle/>
          <a:p>
            <a:fld id="{21E44769-64F4-6B46-855B-4972BFE177F5}" type="slidenum">
              <a:rPr lang="en-US" smtClean="0"/>
              <a:t>‹#›</a:t>
            </a:fld>
            <a:endParaRPr lang="en-US"/>
          </a:p>
        </p:txBody>
      </p:sp>
    </p:spTree>
    <p:extLst>
      <p:ext uri="{BB962C8B-B14F-4D97-AF65-F5344CB8AC3E}">
        <p14:creationId xmlns:p14="http://schemas.microsoft.com/office/powerpoint/2010/main" val="36196574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E9517A-E3BE-0E89-99D5-C0FCE81BF470}"/>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878548BE-1C54-922A-2302-B8E60195618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374427EF-0D0A-8588-EBD9-BA79CE7103EB}"/>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F52DF589-6097-B409-14EB-3494F4D8B7A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FC92EE0D-CC47-346E-D643-C6EE98BE90F2}"/>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A19018A5-3CE9-90C3-5E86-505CE2E4F700}"/>
              </a:ext>
            </a:extLst>
          </p:cNvPr>
          <p:cNvSpPr>
            <a:spLocks noGrp="1"/>
          </p:cNvSpPr>
          <p:nvPr>
            <p:ph type="dt" sz="half" idx="10"/>
          </p:nvPr>
        </p:nvSpPr>
        <p:spPr/>
        <p:txBody>
          <a:bodyPr/>
          <a:lstStyle/>
          <a:p>
            <a:fld id="{A7A2EF29-3662-8C40-9B24-0AF22153745E}" type="datetimeFigureOut">
              <a:rPr lang="en-US" smtClean="0"/>
              <a:t>1/20/2023</a:t>
            </a:fld>
            <a:endParaRPr lang="en-US"/>
          </a:p>
        </p:txBody>
      </p:sp>
      <p:sp>
        <p:nvSpPr>
          <p:cNvPr id="8" name="Footer Placeholder 7">
            <a:extLst>
              <a:ext uri="{FF2B5EF4-FFF2-40B4-BE49-F238E27FC236}">
                <a16:creationId xmlns:a16="http://schemas.microsoft.com/office/drawing/2014/main" id="{47FB5A49-7103-1142-8B40-946030BBA675}"/>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681525C0-176E-8522-E571-90E854D90F05}"/>
              </a:ext>
            </a:extLst>
          </p:cNvPr>
          <p:cNvSpPr>
            <a:spLocks noGrp="1"/>
          </p:cNvSpPr>
          <p:nvPr>
            <p:ph type="sldNum" sz="quarter" idx="12"/>
          </p:nvPr>
        </p:nvSpPr>
        <p:spPr/>
        <p:txBody>
          <a:bodyPr/>
          <a:lstStyle/>
          <a:p>
            <a:fld id="{21E44769-64F4-6B46-855B-4972BFE177F5}" type="slidenum">
              <a:rPr lang="en-US" smtClean="0"/>
              <a:t>‹#›</a:t>
            </a:fld>
            <a:endParaRPr lang="en-US"/>
          </a:p>
        </p:txBody>
      </p:sp>
    </p:spTree>
    <p:extLst>
      <p:ext uri="{BB962C8B-B14F-4D97-AF65-F5344CB8AC3E}">
        <p14:creationId xmlns:p14="http://schemas.microsoft.com/office/powerpoint/2010/main" val="306935042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C4397F-52F6-D13D-4483-D61B6BBF1616}"/>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EF55D224-403F-9525-A96C-80EB1A76F0E3}"/>
              </a:ext>
            </a:extLst>
          </p:cNvPr>
          <p:cNvSpPr>
            <a:spLocks noGrp="1"/>
          </p:cNvSpPr>
          <p:nvPr>
            <p:ph type="dt" sz="half" idx="10"/>
          </p:nvPr>
        </p:nvSpPr>
        <p:spPr/>
        <p:txBody>
          <a:bodyPr/>
          <a:lstStyle/>
          <a:p>
            <a:fld id="{A7A2EF29-3662-8C40-9B24-0AF22153745E}" type="datetimeFigureOut">
              <a:rPr lang="en-US" smtClean="0"/>
              <a:t>1/20/2023</a:t>
            </a:fld>
            <a:endParaRPr lang="en-US"/>
          </a:p>
        </p:txBody>
      </p:sp>
      <p:sp>
        <p:nvSpPr>
          <p:cNvPr id="4" name="Footer Placeholder 3">
            <a:extLst>
              <a:ext uri="{FF2B5EF4-FFF2-40B4-BE49-F238E27FC236}">
                <a16:creationId xmlns:a16="http://schemas.microsoft.com/office/drawing/2014/main" id="{856D4568-0389-D67B-B91E-4F3ED32E7DC6}"/>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A9C73FBC-99AB-BBC1-E0DA-C5CB7C982A31}"/>
              </a:ext>
            </a:extLst>
          </p:cNvPr>
          <p:cNvSpPr>
            <a:spLocks noGrp="1"/>
          </p:cNvSpPr>
          <p:nvPr>
            <p:ph type="sldNum" sz="quarter" idx="12"/>
          </p:nvPr>
        </p:nvSpPr>
        <p:spPr/>
        <p:txBody>
          <a:bodyPr/>
          <a:lstStyle/>
          <a:p>
            <a:fld id="{21E44769-64F4-6B46-855B-4972BFE177F5}" type="slidenum">
              <a:rPr lang="en-US" smtClean="0"/>
              <a:t>‹#›</a:t>
            </a:fld>
            <a:endParaRPr lang="en-US"/>
          </a:p>
        </p:txBody>
      </p:sp>
    </p:spTree>
    <p:extLst>
      <p:ext uri="{BB962C8B-B14F-4D97-AF65-F5344CB8AC3E}">
        <p14:creationId xmlns:p14="http://schemas.microsoft.com/office/powerpoint/2010/main" val="352095017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FEBDEF2-C46D-A185-C536-BEA7A6BF4BB2}"/>
              </a:ext>
            </a:extLst>
          </p:cNvPr>
          <p:cNvSpPr>
            <a:spLocks noGrp="1"/>
          </p:cNvSpPr>
          <p:nvPr>
            <p:ph type="dt" sz="half" idx="10"/>
          </p:nvPr>
        </p:nvSpPr>
        <p:spPr/>
        <p:txBody>
          <a:bodyPr/>
          <a:lstStyle/>
          <a:p>
            <a:fld id="{A7A2EF29-3662-8C40-9B24-0AF22153745E}" type="datetimeFigureOut">
              <a:rPr lang="en-US" smtClean="0"/>
              <a:t>1/20/2023</a:t>
            </a:fld>
            <a:endParaRPr lang="en-US"/>
          </a:p>
        </p:txBody>
      </p:sp>
      <p:sp>
        <p:nvSpPr>
          <p:cNvPr id="3" name="Footer Placeholder 2">
            <a:extLst>
              <a:ext uri="{FF2B5EF4-FFF2-40B4-BE49-F238E27FC236}">
                <a16:creationId xmlns:a16="http://schemas.microsoft.com/office/drawing/2014/main" id="{305FA224-1D47-BE61-A0D4-C7F0EF26FD6D}"/>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F9F9C553-379B-C589-F7CE-0D033AD1F608}"/>
              </a:ext>
            </a:extLst>
          </p:cNvPr>
          <p:cNvSpPr>
            <a:spLocks noGrp="1"/>
          </p:cNvSpPr>
          <p:nvPr>
            <p:ph type="sldNum" sz="quarter" idx="12"/>
          </p:nvPr>
        </p:nvSpPr>
        <p:spPr/>
        <p:txBody>
          <a:bodyPr/>
          <a:lstStyle/>
          <a:p>
            <a:fld id="{21E44769-64F4-6B46-855B-4972BFE177F5}" type="slidenum">
              <a:rPr lang="en-US" smtClean="0"/>
              <a:t>‹#›</a:t>
            </a:fld>
            <a:endParaRPr lang="en-US"/>
          </a:p>
        </p:txBody>
      </p:sp>
    </p:spTree>
    <p:extLst>
      <p:ext uri="{BB962C8B-B14F-4D97-AF65-F5344CB8AC3E}">
        <p14:creationId xmlns:p14="http://schemas.microsoft.com/office/powerpoint/2010/main" val="31255824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024D57-5778-7475-6C82-59802701893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FDBE3A3F-62EF-4DEA-8C33-5C80DDF3389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A9964FF6-E1FA-EC0D-F392-7E46A648EBF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B507D11-3E44-0CDC-EFB1-66A736BCCB5E}"/>
              </a:ext>
            </a:extLst>
          </p:cNvPr>
          <p:cNvSpPr>
            <a:spLocks noGrp="1"/>
          </p:cNvSpPr>
          <p:nvPr>
            <p:ph type="dt" sz="half" idx="10"/>
          </p:nvPr>
        </p:nvSpPr>
        <p:spPr/>
        <p:txBody>
          <a:bodyPr/>
          <a:lstStyle/>
          <a:p>
            <a:fld id="{A7A2EF29-3662-8C40-9B24-0AF22153745E}" type="datetimeFigureOut">
              <a:rPr lang="en-US" smtClean="0"/>
              <a:t>1/20/2023</a:t>
            </a:fld>
            <a:endParaRPr lang="en-US"/>
          </a:p>
        </p:txBody>
      </p:sp>
      <p:sp>
        <p:nvSpPr>
          <p:cNvPr id="6" name="Footer Placeholder 5">
            <a:extLst>
              <a:ext uri="{FF2B5EF4-FFF2-40B4-BE49-F238E27FC236}">
                <a16:creationId xmlns:a16="http://schemas.microsoft.com/office/drawing/2014/main" id="{AB8D965D-B6EA-CF99-E5E5-BB15ADF7518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1E3D88E-9138-C852-C64D-1F3401AC2B17}"/>
              </a:ext>
            </a:extLst>
          </p:cNvPr>
          <p:cNvSpPr>
            <a:spLocks noGrp="1"/>
          </p:cNvSpPr>
          <p:nvPr>
            <p:ph type="sldNum" sz="quarter" idx="12"/>
          </p:nvPr>
        </p:nvSpPr>
        <p:spPr/>
        <p:txBody>
          <a:bodyPr/>
          <a:lstStyle/>
          <a:p>
            <a:fld id="{21E44769-64F4-6B46-855B-4972BFE177F5}" type="slidenum">
              <a:rPr lang="en-US" smtClean="0"/>
              <a:t>‹#›</a:t>
            </a:fld>
            <a:endParaRPr lang="en-US"/>
          </a:p>
        </p:txBody>
      </p:sp>
    </p:spTree>
    <p:extLst>
      <p:ext uri="{BB962C8B-B14F-4D97-AF65-F5344CB8AC3E}">
        <p14:creationId xmlns:p14="http://schemas.microsoft.com/office/powerpoint/2010/main" val="48897874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042C92-C4F6-3D0F-C2D1-E862A31F065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B31BB020-9E65-0813-845A-4EAC62B180D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15932ADA-D292-5558-6F2D-E7006403E9F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46FD8E4-E480-8545-FE7F-64E638AA52AB}"/>
              </a:ext>
            </a:extLst>
          </p:cNvPr>
          <p:cNvSpPr>
            <a:spLocks noGrp="1"/>
          </p:cNvSpPr>
          <p:nvPr>
            <p:ph type="dt" sz="half" idx="10"/>
          </p:nvPr>
        </p:nvSpPr>
        <p:spPr/>
        <p:txBody>
          <a:bodyPr/>
          <a:lstStyle/>
          <a:p>
            <a:fld id="{A7A2EF29-3662-8C40-9B24-0AF22153745E}" type="datetimeFigureOut">
              <a:rPr lang="en-US" smtClean="0"/>
              <a:t>1/20/2023</a:t>
            </a:fld>
            <a:endParaRPr lang="en-US"/>
          </a:p>
        </p:txBody>
      </p:sp>
      <p:sp>
        <p:nvSpPr>
          <p:cNvPr id="6" name="Footer Placeholder 5">
            <a:extLst>
              <a:ext uri="{FF2B5EF4-FFF2-40B4-BE49-F238E27FC236}">
                <a16:creationId xmlns:a16="http://schemas.microsoft.com/office/drawing/2014/main" id="{0373297F-3B88-55F6-510E-3FF176FB05D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680758C-B039-4DB0-DE2A-A7E8C33ED6F3}"/>
              </a:ext>
            </a:extLst>
          </p:cNvPr>
          <p:cNvSpPr>
            <a:spLocks noGrp="1"/>
          </p:cNvSpPr>
          <p:nvPr>
            <p:ph type="sldNum" sz="quarter" idx="12"/>
          </p:nvPr>
        </p:nvSpPr>
        <p:spPr/>
        <p:txBody>
          <a:bodyPr/>
          <a:lstStyle/>
          <a:p>
            <a:fld id="{21E44769-64F4-6B46-855B-4972BFE177F5}" type="slidenum">
              <a:rPr lang="en-US" smtClean="0"/>
              <a:t>‹#›</a:t>
            </a:fld>
            <a:endParaRPr lang="en-US"/>
          </a:p>
        </p:txBody>
      </p:sp>
    </p:spTree>
    <p:extLst>
      <p:ext uri="{BB962C8B-B14F-4D97-AF65-F5344CB8AC3E}">
        <p14:creationId xmlns:p14="http://schemas.microsoft.com/office/powerpoint/2010/main" val="203042684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C8ABB34-4D39-5EDF-9A25-1D73D3E17F7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05890148-880C-38C0-9BB2-EBFA4AD3156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2D3B93A-4126-68F6-0792-3F1CC727922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7A2EF29-3662-8C40-9B24-0AF22153745E}" type="datetimeFigureOut">
              <a:rPr lang="en-US" smtClean="0"/>
              <a:t>1/20/2023</a:t>
            </a:fld>
            <a:endParaRPr lang="en-US"/>
          </a:p>
        </p:txBody>
      </p:sp>
      <p:sp>
        <p:nvSpPr>
          <p:cNvPr id="5" name="Footer Placeholder 4">
            <a:extLst>
              <a:ext uri="{FF2B5EF4-FFF2-40B4-BE49-F238E27FC236}">
                <a16:creationId xmlns:a16="http://schemas.microsoft.com/office/drawing/2014/main" id="{938536A7-50C7-B219-5818-2714F7E6CAD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B9B67413-24BF-8F31-9D53-5DBE6DBA9CF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1E44769-64F4-6B46-855B-4972BFE177F5}" type="slidenum">
              <a:rPr lang="en-US" smtClean="0"/>
              <a:t>‹#›</a:t>
            </a:fld>
            <a:endParaRPr lang="en-US"/>
          </a:p>
        </p:txBody>
      </p:sp>
    </p:spTree>
    <p:extLst>
      <p:ext uri="{BB962C8B-B14F-4D97-AF65-F5344CB8AC3E}">
        <p14:creationId xmlns:p14="http://schemas.microsoft.com/office/powerpoint/2010/main" val="33827106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image" Target="../media/image1.png"/><Relationship Id="rId7" Type="http://schemas.openxmlformats.org/officeDocument/2006/relationships/image" Target="../media/image5.png"/><Relationship Id="rId12" Type="http://schemas.openxmlformats.org/officeDocument/2006/relationships/image" Target="../media/image10.png"/><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image" Target="../media/image4.png"/><Relationship Id="rId11" Type="http://schemas.openxmlformats.org/officeDocument/2006/relationships/image" Target="../media/image9.png"/><Relationship Id="rId5" Type="http://schemas.openxmlformats.org/officeDocument/2006/relationships/image" Target="../media/image3.png"/><Relationship Id="rId10" Type="http://schemas.openxmlformats.org/officeDocument/2006/relationships/image" Target="../media/image8.png"/><Relationship Id="rId4" Type="http://schemas.openxmlformats.org/officeDocument/2006/relationships/image" Target="../media/image2.png"/><Relationship Id="rId9" Type="http://schemas.openxmlformats.org/officeDocument/2006/relationships/image" Target="../media/image7.png"/></Relationships>
</file>

<file path=ppt/slides/_rels/slide2.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png"/><Relationship Id="rId7" Type="http://schemas.openxmlformats.org/officeDocument/2006/relationships/image" Target="../media/image6.png"/><Relationship Id="rId12" Type="http://schemas.openxmlformats.org/officeDocument/2006/relationships/image" Target="../media/image10.png"/><Relationship Id="rId2" Type="http://schemas.openxmlformats.org/officeDocument/2006/relationships/notesSlide" Target="../notesSlides/notesSlide2.xml"/><Relationship Id="rId1" Type="http://schemas.openxmlformats.org/officeDocument/2006/relationships/slideLayout" Target="../slideLayouts/slideLayout4.xml"/><Relationship Id="rId6" Type="http://schemas.openxmlformats.org/officeDocument/2006/relationships/image" Target="../media/image5.png"/><Relationship Id="rId11" Type="http://schemas.openxmlformats.org/officeDocument/2006/relationships/image" Target="../media/image1.png"/><Relationship Id="rId5" Type="http://schemas.openxmlformats.org/officeDocument/2006/relationships/image" Target="../media/image4.png"/><Relationship Id="rId10" Type="http://schemas.openxmlformats.org/officeDocument/2006/relationships/image" Target="../media/image9.png"/><Relationship Id="rId4" Type="http://schemas.openxmlformats.org/officeDocument/2006/relationships/image" Target="../media/image3.png"/><Relationship Id="rId9" Type="http://schemas.openxmlformats.org/officeDocument/2006/relationships/image" Target="../media/image8.png"/></Relationships>
</file>

<file path=ppt/slides/_rels/slide3.xml.rels><?xml version="1.0" encoding="UTF-8" standalone="yes"?>
<Relationships xmlns="http://schemas.openxmlformats.org/package/2006/relationships"><Relationship Id="rId8" Type="http://schemas.openxmlformats.org/officeDocument/2006/relationships/image" Target="../media/image9.png"/><Relationship Id="rId3" Type="http://schemas.openxmlformats.org/officeDocument/2006/relationships/image" Target="../media/image2.png"/><Relationship Id="rId7"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3.png"/><Relationship Id="rId9" Type="http://schemas.openxmlformats.org/officeDocument/2006/relationships/image" Target="../media/image10.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0285A2-60EC-FEC2-9154-760394898022}"/>
              </a:ext>
            </a:extLst>
          </p:cNvPr>
          <p:cNvSpPr>
            <a:spLocks noGrp="1"/>
          </p:cNvSpPr>
          <p:nvPr>
            <p:ph type="title"/>
          </p:nvPr>
        </p:nvSpPr>
        <p:spPr>
          <a:xfrm>
            <a:off x="303389" y="142496"/>
            <a:ext cx="6799458" cy="1325563"/>
          </a:xfrm>
        </p:spPr>
        <p:txBody>
          <a:bodyPr/>
          <a:lstStyle/>
          <a:p>
            <a:r>
              <a:rPr lang="en-US" dirty="0">
                <a:latin typeface="Gotham Black" panose="02000604040000020004" pitchFamily="50" charset="0"/>
                <a:cs typeface="Poppins" panose="00000500000000000000" pitchFamily="2" charset="0"/>
              </a:rPr>
              <a:t>Traditional EPR Model </a:t>
            </a:r>
          </a:p>
        </p:txBody>
      </p:sp>
      <p:pic>
        <p:nvPicPr>
          <p:cNvPr id="12" name="Picture 11">
            <a:extLst>
              <a:ext uri="{FF2B5EF4-FFF2-40B4-BE49-F238E27FC236}">
                <a16:creationId xmlns:a16="http://schemas.microsoft.com/office/drawing/2014/main" id="{8B79E976-B0BF-5F1C-4AA9-88B5687E1D1F}"/>
              </a:ext>
            </a:extLst>
          </p:cNvPr>
          <p:cNvPicPr>
            <a:picLocks noChangeAspect="1"/>
          </p:cNvPicPr>
          <p:nvPr/>
        </p:nvPicPr>
        <p:blipFill>
          <a:blip r:embed="rId3"/>
          <a:srcRect/>
          <a:stretch/>
        </p:blipFill>
        <p:spPr>
          <a:xfrm>
            <a:off x="8108452" y="5605661"/>
            <a:ext cx="1147732" cy="937315"/>
          </a:xfrm>
          <a:prstGeom prst="rect">
            <a:avLst/>
          </a:prstGeom>
        </p:spPr>
      </p:pic>
      <p:sp>
        <p:nvSpPr>
          <p:cNvPr id="13" name="TextBox 12">
            <a:extLst>
              <a:ext uri="{FF2B5EF4-FFF2-40B4-BE49-F238E27FC236}">
                <a16:creationId xmlns:a16="http://schemas.microsoft.com/office/drawing/2014/main" id="{C8B5902A-FD6D-4195-7CA3-26D2B5415404}"/>
              </a:ext>
            </a:extLst>
          </p:cNvPr>
          <p:cNvSpPr txBox="1"/>
          <p:nvPr/>
        </p:nvSpPr>
        <p:spPr>
          <a:xfrm>
            <a:off x="5923722" y="3069093"/>
            <a:ext cx="2806928" cy="1169551"/>
          </a:xfrm>
          <a:prstGeom prst="rect">
            <a:avLst/>
          </a:prstGeom>
          <a:noFill/>
        </p:spPr>
        <p:txBody>
          <a:bodyPr wrap="square" rtlCol="0">
            <a:spAutoFit/>
          </a:bodyPr>
          <a:lstStyle/>
          <a:p>
            <a:pPr algn="ctr"/>
            <a:r>
              <a:rPr lang="en-US" sz="1400" dirty="0">
                <a:latin typeface="Gotham Book" panose="02000604040000020004" pitchFamily="50" charset="0"/>
              </a:rPr>
              <a:t>Arrangements to receive pressurized cylinder from residents without charge (state-wide and to meet targets) </a:t>
            </a:r>
          </a:p>
        </p:txBody>
      </p:sp>
      <p:sp>
        <p:nvSpPr>
          <p:cNvPr id="14" name="Right Arrow 13">
            <a:extLst>
              <a:ext uri="{FF2B5EF4-FFF2-40B4-BE49-F238E27FC236}">
                <a16:creationId xmlns:a16="http://schemas.microsoft.com/office/drawing/2014/main" id="{9994D955-6E10-4E71-5373-09FC9B1AB480}"/>
              </a:ext>
            </a:extLst>
          </p:cNvPr>
          <p:cNvSpPr/>
          <p:nvPr/>
        </p:nvSpPr>
        <p:spPr>
          <a:xfrm rot="5400000">
            <a:off x="10102920" y="4554071"/>
            <a:ext cx="1065228" cy="627356"/>
          </a:xfrm>
          <a:prstGeom prst="rightArrow">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TextBox 14">
            <a:extLst>
              <a:ext uri="{FF2B5EF4-FFF2-40B4-BE49-F238E27FC236}">
                <a16:creationId xmlns:a16="http://schemas.microsoft.com/office/drawing/2014/main" id="{A5547482-79F1-3720-2A41-E98E71E5D559}"/>
              </a:ext>
            </a:extLst>
          </p:cNvPr>
          <p:cNvSpPr txBox="1"/>
          <p:nvPr/>
        </p:nvSpPr>
        <p:spPr>
          <a:xfrm>
            <a:off x="9418135" y="5681240"/>
            <a:ext cx="2434797" cy="954107"/>
          </a:xfrm>
          <a:prstGeom prst="rect">
            <a:avLst/>
          </a:prstGeom>
          <a:noFill/>
        </p:spPr>
        <p:txBody>
          <a:bodyPr wrap="square" rtlCol="0">
            <a:spAutoFit/>
          </a:bodyPr>
          <a:lstStyle/>
          <a:p>
            <a:pPr algn="ctr"/>
            <a:r>
              <a:rPr lang="en-US" sz="1400" dirty="0">
                <a:latin typeface="Gotham Book" panose="02000604040000020004" pitchFamily="50" charset="0"/>
              </a:rPr>
              <a:t>Arrangements to pick-up and properly manage pressurized cylinders from collection points</a:t>
            </a:r>
          </a:p>
        </p:txBody>
      </p:sp>
      <p:sp>
        <p:nvSpPr>
          <p:cNvPr id="16" name="Oval 15">
            <a:extLst>
              <a:ext uri="{FF2B5EF4-FFF2-40B4-BE49-F238E27FC236}">
                <a16:creationId xmlns:a16="http://schemas.microsoft.com/office/drawing/2014/main" id="{2675FBC9-C4CA-5188-D5D5-826892BCDFA6}"/>
              </a:ext>
            </a:extLst>
          </p:cNvPr>
          <p:cNvSpPr/>
          <p:nvPr/>
        </p:nvSpPr>
        <p:spPr>
          <a:xfrm>
            <a:off x="5923722" y="4452730"/>
            <a:ext cx="298174" cy="367748"/>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TextBox 24">
            <a:extLst>
              <a:ext uri="{FF2B5EF4-FFF2-40B4-BE49-F238E27FC236}">
                <a16:creationId xmlns:a16="http://schemas.microsoft.com/office/drawing/2014/main" id="{FD7BABA2-AA56-7C67-5913-5A75027140DA}"/>
              </a:ext>
            </a:extLst>
          </p:cNvPr>
          <p:cNvSpPr txBox="1"/>
          <p:nvPr/>
        </p:nvSpPr>
        <p:spPr>
          <a:xfrm>
            <a:off x="9662727" y="622356"/>
            <a:ext cx="1945611" cy="954107"/>
          </a:xfrm>
          <a:prstGeom prst="rect">
            <a:avLst/>
          </a:prstGeom>
          <a:noFill/>
        </p:spPr>
        <p:txBody>
          <a:bodyPr wrap="square" rtlCol="0">
            <a:spAutoFit/>
          </a:bodyPr>
          <a:lstStyle/>
          <a:p>
            <a:pPr algn="ctr"/>
            <a:r>
              <a:rPr lang="en-US" sz="1400" dirty="0">
                <a:latin typeface="Gotham Book" panose="02000604040000020004" pitchFamily="50" charset="0"/>
                <a:cs typeface="Arial" panose="020B0604020202020204" pitchFamily="34" charset="0"/>
              </a:rPr>
              <a:t>Producers provide direction to meet responsibilities and funding</a:t>
            </a:r>
          </a:p>
        </p:txBody>
      </p:sp>
      <p:grpSp>
        <p:nvGrpSpPr>
          <p:cNvPr id="17" name="Group 16">
            <a:extLst>
              <a:ext uri="{FF2B5EF4-FFF2-40B4-BE49-F238E27FC236}">
                <a16:creationId xmlns:a16="http://schemas.microsoft.com/office/drawing/2014/main" id="{0F863A1D-9C75-406D-69F6-181BF6A337FD}"/>
              </a:ext>
            </a:extLst>
          </p:cNvPr>
          <p:cNvGrpSpPr/>
          <p:nvPr/>
        </p:nvGrpSpPr>
        <p:grpSpPr>
          <a:xfrm>
            <a:off x="245135" y="2675126"/>
            <a:ext cx="1537653" cy="1325563"/>
            <a:chOff x="621323" y="1970541"/>
            <a:chExt cx="1537653" cy="1325563"/>
          </a:xfrm>
        </p:grpSpPr>
        <p:sp>
          <p:nvSpPr>
            <p:cNvPr id="7" name="Hexagon 6">
              <a:extLst>
                <a:ext uri="{FF2B5EF4-FFF2-40B4-BE49-F238E27FC236}">
                  <a16:creationId xmlns:a16="http://schemas.microsoft.com/office/drawing/2014/main" id="{EA2A2AC8-D691-E178-C96A-2CD067FC4408}"/>
                </a:ext>
              </a:extLst>
            </p:cNvPr>
            <p:cNvSpPr/>
            <p:nvPr/>
          </p:nvSpPr>
          <p:spPr>
            <a:xfrm>
              <a:off x="621323" y="1970541"/>
              <a:ext cx="1537653" cy="1325563"/>
            </a:xfrm>
            <a:prstGeom prst="hexagon">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pic>
          <p:nvPicPr>
            <p:cNvPr id="9" name="Picture 8" descr="Icon, qr code&#10;&#10;Description automatically generated">
              <a:extLst>
                <a:ext uri="{FF2B5EF4-FFF2-40B4-BE49-F238E27FC236}">
                  <a16:creationId xmlns:a16="http://schemas.microsoft.com/office/drawing/2014/main" id="{F02BDB73-354B-4847-79D9-9B85CE7CF0B9}"/>
                </a:ext>
              </a:extLst>
            </p:cNvPr>
            <p:cNvPicPr>
              <a:picLocks noChangeAspect="1"/>
            </p:cNvPicPr>
            <p:nvPr/>
          </p:nvPicPr>
          <p:blipFill>
            <a:blip r:embed="rId4"/>
            <a:stretch>
              <a:fillRect/>
            </a:stretch>
          </p:blipFill>
          <p:spPr>
            <a:xfrm>
              <a:off x="1013962" y="2072357"/>
              <a:ext cx="752374" cy="752374"/>
            </a:xfrm>
            <a:prstGeom prst="rect">
              <a:avLst/>
            </a:prstGeom>
          </p:spPr>
        </p:pic>
        <p:sp>
          <p:nvSpPr>
            <p:cNvPr id="11" name="TextBox 10">
              <a:extLst>
                <a:ext uri="{FF2B5EF4-FFF2-40B4-BE49-F238E27FC236}">
                  <a16:creationId xmlns:a16="http://schemas.microsoft.com/office/drawing/2014/main" id="{C263823C-ABC8-8C8B-02F1-81938B5AA387}"/>
                </a:ext>
              </a:extLst>
            </p:cNvPr>
            <p:cNvSpPr txBox="1"/>
            <p:nvPr/>
          </p:nvSpPr>
          <p:spPr>
            <a:xfrm>
              <a:off x="621323" y="2852026"/>
              <a:ext cx="1537653" cy="430887"/>
            </a:xfrm>
            <a:prstGeom prst="rect">
              <a:avLst/>
            </a:prstGeom>
            <a:noFill/>
          </p:spPr>
          <p:txBody>
            <a:bodyPr wrap="square" rtlCol="0">
              <a:spAutoFit/>
            </a:bodyPr>
            <a:lstStyle/>
            <a:p>
              <a:pPr algn="ctr"/>
              <a:r>
                <a:rPr lang="en-US" sz="1050" dirty="0">
                  <a:solidFill>
                    <a:schemeClr val="bg1"/>
                  </a:solidFill>
                  <a:latin typeface="Gotham Black" panose="02000604040000020004" pitchFamily="50" charset="0"/>
                  <a:cs typeface="Poppins" panose="00000500000000000000" pitchFamily="2" charset="0"/>
                </a:rPr>
                <a:t>MUNICIPAL</a:t>
              </a:r>
            </a:p>
            <a:p>
              <a:pPr algn="ctr"/>
              <a:r>
                <a:rPr lang="en-US" sz="1050" dirty="0">
                  <a:solidFill>
                    <a:schemeClr val="bg1"/>
                  </a:solidFill>
                  <a:latin typeface="Gotham Black" panose="02000604040000020004" pitchFamily="50" charset="0"/>
                  <a:cs typeface="Poppins" panose="00000500000000000000" pitchFamily="2" charset="0"/>
                </a:rPr>
                <a:t>DROFF-OFF</a:t>
              </a:r>
            </a:p>
          </p:txBody>
        </p:sp>
      </p:grpSp>
      <p:grpSp>
        <p:nvGrpSpPr>
          <p:cNvPr id="27" name="Group 26">
            <a:extLst>
              <a:ext uri="{FF2B5EF4-FFF2-40B4-BE49-F238E27FC236}">
                <a16:creationId xmlns:a16="http://schemas.microsoft.com/office/drawing/2014/main" id="{ADE66F6A-74D6-E979-7A40-C50D76033B42}"/>
              </a:ext>
            </a:extLst>
          </p:cNvPr>
          <p:cNvGrpSpPr/>
          <p:nvPr/>
        </p:nvGrpSpPr>
        <p:grpSpPr>
          <a:xfrm>
            <a:off x="1488313" y="1972779"/>
            <a:ext cx="1537653" cy="1325563"/>
            <a:chOff x="621323" y="1970541"/>
            <a:chExt cx="1537653" cy="1325563"/>
          </a:xfrm>
        </p:grpSpPr>
        <p:sp>
          <p:nvSpPr>
            <p:cNvPr id="28" name="Hexagon 27">
              <a:extLst>
                <a:ext uri="{FF2B5EF4-FFF2-40B4-BE49-F238E27FC236}">
                  <a16:creationId xmlns:a16="http://schemas.microsoft.com/office/drawing/2014/main" id="{FE222A55-7C5D-0861-136D-BF1977E64AC0}"/>
                </a:ext>
              </a:extLst>
            </p:cNvPr>
            <p:cNvSpPr/>
            <p:nvPr/>
          </p:nvSpPr>
          <p:spPr>
            <a:xfrm>
              <a:off x="621323" y="1970541"/>
              <a:ext cx="1537653" cy="1325563"/>
            </a:xfrm>
            <a:prstGeom prst="hexagon">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solidFill>
                  <a:schemeClr val="accent1">
                    <a:lumMod val="75000"/>
                  </a:schemeClr>
                </a:solidFill>
              </a:endParaRPr>
            </a:p>
          </p:txBody>
        </p:sp>
        <p:pic>
          <p:nvPicPr>
            <p:cNvPr id="29" name="Picture 28">
              <a:extLst>
                <a:ext uri="{FF2B5EF4-FFF2-40B4-BE49-F238E27FC236}">
                  <a16:creationId xmlns:a16="http://schemas.microsoft.com/office/drawing/2014/main" id="{F9A67921-F7B2-4D5F-AE32-0F56F610231E}"/>
                </a:ext>
              </a:extLst>
            </p:cNvPr>
            <p:cNvPicPr>
              <a:picLocks noChangeAspect="1"/>
            </p:cNvPicPr>
            <p:nvPr/>
          </p:nvPicPr>
          <p:blipFill>
            <a:blip r:embed="rId5"/>
            <a:srcRect/>
            <a:stretch/>
          </p:blipFill>
          <p:spPr>
            <a:xfrm>
              <a:off x="890843" y="2208461"/>
              <a:ext cx="998612" cy="480166"/>
            </a:xfrm>
            <a:prstGeom prst="rect">
              <a:avLst/>
            </a:prstGeom>
          </p:spPr>
        </p:pic>
        <p:sp>
          <p:nvSpPr>
            <p:cNvPr id="30" name="TextBox 29">
              <a:extLst>
                <a:ext uri="{FF2B5EF4-FFF2-40B4-BE49-F238E27FC236}">
                  <a16:creationId xmlns:a16="http://schemas.microsoft.com/office/drawing/2014/main" id="{D54EC3CB-096B-2892-3663-E5FA8A15B23A}"/>
                </a:ext>
              </a:extLst>
            </p:cNvPr>
            <p:cNvSpPr txBox="1"/>
            <p:nvPr/>
          </p:nvSpPr>
          <p:spPr>
            <a:xfrm>
              <a:off x="621323" y="2852026"/>
              <a:ext cx="1537653" cy="415498"/>
            </a:xfrm>
            <a:prstGeom prst="rect">
              <a:avLst/>
            </a:prstGeom>
            <a:noFill/>
          </p:spPr>
          <p:txBody>
            <a:bodyPr wrap="square" rtlCol="0">
              <a:spAutoFit/>
            </a:bodyPr>
            <a:lstStyle/>
            <a:p>
              <a:pPr algn="ctr"/>
              <a:r>
                <a:rPr lang="en-US" sz="1050" dirty="0">
                  <a:solidFill>
                    <a:schemeClr val="bg1"/>
                  </a:solidFill>
                  <a:latin typeface="Gotham Black" panose="02000604040000020004" pitchFamily="50" charset="0"/>
                  <a:cs typeface="Poppins" panose="00000500000000000000" pitchFamily="2" charset="0"/>
                </a:rPr>
                <a:t>TRANSFER</a:t>
              </a:r>
            </a:p>
            <a:p>
              <a:pPr algn="ctr"/>
              <a:r>
                <a:rPr lang="en-US" sz="1050" dirty="0">
                  <a:solidFill>
                    <a:schemeClr val="bg1"/>
                  </a:solidFill>
                  <a:latin typeface="Gotham Black" panose="02000604040000020004" pitchFamily="50" charset="0"/>
                  <a:cs typeface="Poppins" panose="00000500000000000000" pitchFamily="2" charset="0"/>
                </a:rPr>
                <a:t>STATION</a:t>
              </a:r>
            </a:p>
          </p:txBody>
        </p:sp>
      </p:grpSp>
      <p:grpSp>
        <p:nvGrpSpPr>
          <p:cNvPr id="31" name="Group 30">
            <a:extLst>
              <a:ext uri="{FF2B5EF4-FFF2-40B4-BE49-F238E27FC236}">
                <a16:creationId xmlns:a16="http://schemas.microsoft.com/office/drawing/2014/main" id="{E88901E7-360D-7E61-50F8-BB0B3D4DD841}"/>
              </a:ext>
            </a:extLst>
          </p:cNvPr>
          <p:cNvGrpSpPr/>
          <p:nvPr/>
        </p:nvGrpSpPr>
        <p:grpSpPr>
          <a:xfrm>
            <a:off x="1497436" y="3356226"/>
            <a:ext cx="1537653" cy="1325563"/>
            <a:chOff x="621323" y="1970541"/>
            <a:chExt cx="1537653" cy="1325563"/>
          </a:xfrm>
        </p:grpSpPr>
        <p:sp>
          <p:nvSpPr>
            <p:cNvPr id="32" name="Hexagon 31">
              <a:extLst>
                <a:ext uri="{FF2B5EF4-FFF2-40B4-BE49-F238E27FC236}">
                  <a16:creationId xmlns:a16="http://schemas.microsoft.com/office/drawing/2014/main" id="{593DCEB4-D696-488A-032F-EC3D4A1D5ADF}"/>
                </a:ext>
              </a:extLst>
            </p:cNvPr>
            <p:cNvSpPr/>
            <p:nvPr/>
          </p:nvSpPr>
          <p:spPr>
            <a:xfrm>
              <a:off x="621323" y="1970541"/>
              <a:ext cx="1537653" cy="1325563"/>
            </a:xfrm>
            <a:prstGeom prst="hexagon">
              <a:avLst/>
            </a:prstGeom>
            <a:solidFill>
              <a:schemeClr val="tx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pic>
          <p:nvPicPr>
            <p:cNvPr id="33" name="Picture 32">
              <a:extLst>
                <a:ext uri="{FF2B5EF4-FFF2-40B4-BE49-F238E27FC236}">
                  <a16:creationId xmlns:a16="http://schemas.microsoft.com/office/drawing/2014/main" id="{3B49B1F9-8BC1-E2E5-361C-E8AC09AD100E}"/>
                </a:ext>
              </a:extLst>
            </p:cNvPr>
            <p:cNvPicPr>
              <a:picLocks noChangeAspect="1"/>
            </p:cNvPicPr>
            <p:nvPr/>
          </p:nvPicPr>
          <p:blipFill>
            <a:blip r:embed="rId6"/>
            <a:srcRect/>
            <a:stretch/>
          </p:blipFill>
          <p:spPr>
            <a:xfrm>
              <a:off x="1013962" y="2135055"/>
              <a:ext cx="752374" cy="626978"/>
            </a:xfrm>
            <a:prstGeom prst="rect">
              <a:avLst/>
            </a:prstGeom>
          </p:spPr>
        </p:pic>
        <p:sp>
          <p:nvSpPr>
            <p:cNvPr id="34" name="TextBox 33">
              <a:extLst>
                <a:ext uri="{FF2B5EF4-FFF2-40B4-BE49-F238E27FC236}">
                  <a16:creationId xmlns:a16="http://schemas.microsoft.com/office/drawing/2014/main" id="{90B25AB1-FFCA-3CEA-29DB-E3B2614D3E6B}"/>
                </a:ext>
              </a:extLst>
            </p:cNvPr>
            <p:cNvSpPr txBox="1"/>
            <p:nvPr/>
          </p:nvSpPr>
          <p:spPr>
            <a:xfrm>
              <a:off x="621323" y="2852026"/>
              <a:ext cx="1537653" cy="415498"/>
            </a:xfrm>
            <a:prstGeom prst="rect">
              <a:avLst/>
            </a:prstGeom>
            <a:noFill/>
          </p:spPr>
          <p:txBody>
            <a:bodyPr wrap="square" rtlCol="0">
              <a:spAutoFit/>
            </a:bodyPr>
            <a:lstStyle/>
            <a:p>
              <a:pPr algn="ctr"/>
              <a:r>
                <a:rPr lang="en-US" sz="1050" dirty="0">
                  <a:solidFill>
                    <a:schemeClr val="bg1"/>
                  </a:solidFill>
                  <a:latin typeface="Gotham Black" panose="02000604040000020004" pitchFamily="50" charset="0"/>
                  <a:cs typeface="Poppins" panose="00000500000000000000" pitchFamily="2" charset="0"/>
                </a:rPr>
                <a:t>PILOT AT</a:t>
              </a:r>
            </a:p>
            <a:p>
              <a:pPr algn="ctr"/>
              <a:r>
                <a:rPr lang="en-US" sz="1050" dirty="0">
                  <a:solidFill>
                    <a:schemeClr val="bg1"/>
                  </a:solidFill>
                  <a:latin typeface="Gotham Black" panose="02000604040000020004" pitchFamily="50" charset="0"/>
                  <a:cs typeface="Poppins" panose="00000500000000000000" pitchFamily="2" charset="0"/>
                </a:rPr>
                <a:t>RETAIL</a:t>
              </a:r>
            </a:p>
          </p:txBody>
        </p:sp>
      </p:grpSp>
      <p:grpSp>
        <p:nvGrpSpPr>
          <p:cNvPr id="35" name="Group 34">
            <a:extLst>
              <a:ext uri="{FF2B5EF4-FFF2-40B4-BE49-F238E27FC236}">
                <a16:creationId xmlns:a16="http://schemas.microsoft.com/office/drawing/2014/main" id="{A640698F-1988-7F8B-BFBC-E501D3467BA7}"/>
              </a:ext>
            </a:extLst>
          </p:cNvPr>
          <p:cNvGrpSpPr/>
          <p:nvPr/>
        </p:nvGrpSpPr>
        <p:grpSpPr>
          <a:xfrm>
            <a:off x="2744722" y="2643735"/>
            <a:ext cx="1537653" cy="1325563"/>
            <a:chOff x="621323" y="1970541"/>
            <a:chExt cx="1537653" cy="1325563"/>
          </a:xfrm>
        </p:grpSpPr>
        <p:sp>
          <p:nvSpPr>
            <p:cNvPr id="36" name="Hexagon 35">
              <a:extLst>
                <a:ext uri="{FF2B5EF4-FFF2-40B4-BE49-F238E27FC236}">
                  <a16:creationId xmlns:a16="http://schemas.microsoft.com/office/drawing/2014/main" id="{23257FD9-B44F-388D-215F-74C85AF355E2}"/>
                </a:ext>
              </a:extLst>
            </p:cNvPr>
            <p:cNvSpPr/>
            <p:nvPr/>
          </p:nvSpPr>
          <p:spPr>
            <a:xfrm>
              <a:off x="621323" y="1970541"/>
              <a:ext cx="1537653" cy="1325563"/>
            </a:xfrm>
            <a:prstGeom prst="hexagon">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pic>
          <p:nvPicPr>
            <p:cNvPr id="37" name="Picture 36">
              <a:extLst>
                <a:ext uri="{FF2B5EF4-FFF2-40B4-BE49-F238E27FC236}">
                  <a16:creationId xmlns:a16="http://schemas.microsoft.com/office/drawing/2014/main" id="{A7A34555-3975-C825-AF8C-5F0D414D7E1D}"/>
                </a:ext>
              </a:extLst>
            </p:cNvPr>
            <p:cNvPicPr>
              <a:picLocks noChangeAspect="1"/>
            </p:cNvPicPr>
            <p:nvPr/>
          </p:nvPicPr>
          <p:blipFill>
            <a:blip r:embed="rId7"/>
            <a:srcRect/>
            <a:stretch/>
          </p:blipFill>
          <p:spPr>
            <a:xfrm>
              <a:off x="817487" y="2192880"/>
              <a:ext cx="1145324" cy="605112"/>
            </a:xfrm>
            <a:prstGeom prst="rect">
              <a:avLst/>
            </a:prstGeom>
          </p:spPr>
        </p:pic>
        <p:sp>
          <p:nvSpPr>
            <p:cNvPr id="38" name="TextBox 37">
              <a:extLst>
                <a:ext uri="{FF2B5EF4-FFF2-40B4-BE49-F238E27FC236}">
                  <a16:creationId xmlns:a16="http://schemas.microsoft.com/office/drawing/2014/main" id="{ABEBA00F-4A4B-517E-7EBA-00C4FF666D6A}"/>
                </a:ext>
              </a:extLst>
            </p:cNvPr>
            <p:cNvSpPr txBox="1"/>
            <p:nvPr/>
          </p:nvSpPr>
          <p:spPr>
            <a:xfrm>
              <a:off x="621323" y="2852026"/>
              <a:ext cx="1537653" cy="253916"/>
            </a:xfrm>
            <a:prstGeom prst="rect">
              <a:avLst/>
            </a:prstGeom>
            <a:noFill/>
          </p:spPr>
          <p:txBody>
            <a:bodyPr wrap="square" rtlCol="0">
              <a:spAutoFit/>
            </a:bodyPr>
            <a:lstStyle/>
            <a:p>
              <a:pPr algn="ctr"/>
              <a:r>
                <a:rPr lang="en-US" sz="1050" dirty="0">
                  <a:solidFill>
                    <a:schemeClr val="bg1"/>
                  </a:solidFill>
                  <a:latin typeface="Gotham Black" panose="02000604040000020004" pitchFamily="50" charset="0"/>
                  <a:cs typeface="Poppins" panose="00000500000000000000" pitchFamily="2" charset="0"/>
                </a:rPr>
                <a:t>HHW EVENTS</a:t>
              </a:r>
            </a:p>
          </p:txBody>
        </p:sp>
      </p:grpSp>
      <p:grpSp>
        <p:nvGrpSpPr>
          <p:cNvPr id="39" name="Group 38">
            <a:extLst>
              <a:ext uri="{FF2B5EF4-FFF2-40B4-BE49-F238E27FC236}">
                <a16:creationId xmlns:a16="http://schemas.microsoft.com/office/drawing/2014/main" id="{3744BC5C-0A19-48F9-9BC4-9E36BD6376A5}"/>
              </a:ext>
            </a:extLst>
          </p:cNvPr>
          <p:cNvGrpSpPr/>
          <p:nvPr/>
        </p:nvGrpSpPr>
        <p:grpSpPr>
          <a:xfrm>
            <a:off x="3987900" y="1941388"/>
            <a:ext cx="1537653" cy="1353059"/>
            <a:chOff x="621323" y="1970541"/>
            <a:chExt cx="1537653" cy="1353059"/>
          </a:xfrm>
        </p:grpSpPr>
        <p:sp>
          <p:nvSpPr>
            <p:cNvPr id="40" name="Hexagon 39">
              <a:extLst>
                <a:ext uri="{FF2B5EF4-FFF2-40B4-BE49-F238E27FC236}">
                  <a16:creationId xmlns:a16="http://schemas.microsoft.com/office/drawing/2014/main" id="{3136F45F-476D-EF7F-4FFC-35F09FA1D477}"/>
                </a:ext>
              </a:extLst>
            </p:cNvPr>
            <p:cNvSpPr/>
            <p:nvPr/>
          </p:nvSpPr>
          <p:spPr>
            <a:xfrm>
              <a:off x="621323" y="1970541"/>
              <a:ext cx="1537653" cy="1325563"/>
            </a:xfrm>
            <a:prstGeom prst="hexagon">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pic>
          <p:nvPicPr>
            <p:cNvPr id="41" name="Picture 40">
              <a:extLst>
                <a:ext uri="{FF2B5EF4-FFF2-40B4-BE49-F238E27FC236}">
                  <a16:creationId xmlns:a16="http://schemas.microsoft.com/office/drawing/2014/main" id="{93EA6D32-0249-14EA-47C1-BEB54272D3E9}"/>
                </a:ext>
              </a:extLst>
            </p:cNvPr>
            <p:cNvPicPr>
              <a:picLocks noChangeAspect="1"/>
            </p:cNvPicPr>
            <p:nvPr/>
          </p:nvPicPr>
          <p:blipFill>
            <a:blip r:embed="rId8"/>
            <a:srcRect/>
            <a:stretch/>
          </p:blipFill>
          <p:spPr>
            <a:xfrm>
              <a:off x="1013962" y="2149475"/>
              <a:ext cx="752374" cy="598137"/>
            </a:xfrm>
            <a:prstGeom prst="rect">
              <a:avLst/>
            </a:prstGeom>
          </p:spPr>
        </p:pic>
        <p:sp>
          <p:nvSpPr>
            <p:cNvPr id="42" name="TextBox 41">
              <a:extLst>
                <a:ext uri="{FF2B5EF4-FFF2-40B4-BE49-F238E27FC236}">
                  <a16:creationId xmlns:a16="http://schemas.microsoft.com/office/drawing/2014/main" id="{6E68467D-058C-528C-4779-8B1E2DBEF425}"/>
                </a:ext>
              </a:extLst>
            </p:cNvPr>
            <p:cNvSpPr txBox="1"/>
            <p:nvPr/>
          </p:nvSpPr>
          <p:spPr>
            <a:xfrm>
              <a:off x="621323" y="2746519"/>
              <a:ext cx="1537653" cy="577081"/>
            </a:xfrm>
            <a:prstGeom prst="rect">
              <a:avLst/>
            </a:prstGeom>
            <a:noFill/>
          </p:spPr>
          <p:txBody>
            <a:bodyPr wrap="square" rtlCol="0">
              <a:spAutoFit/>
            </a:bodyPr>
            <a:lstStyle/>
            <a:p>
              <a:pPr algn="ctr"/>
              <a:r>
                <a:rPr lang="en-US" sz="1050" dirty="0">
                  <a:solidFill>
                    <a:schemeClr val="bg1"/>
                  </a:solidFill>
                  <a:latin typeface="Gotham Black" panose="02000604040000020004" pitchFamily="50" charset="0"/>
                  <a:cs typeface="Poppins" panose="00000500000000000000" pitchFamily="2" charset="0"/>
                </a:rPr>
                <a:t>DISPOSAL &amp; </a:t>
              </a:r>
            </a:p>
            <a:p>
              <a:pPr algn="ctr"/>
              <a:r>
                <a:rPr lang="en-US" sz="1050" dirty="0">
                  <a:solidFill>
                    <a:schemeClr val="bg1"/>
                  </a:solidFill>
                  <a:latin typeface="Gotham Black" panose="02000604040000020004" pitchFamily="50" charset="0"/>
                  <a:cs typeface="Poppins" panose="00000500000000000000" pitchFamily="2" charset="0"/>
                </a:rPr>
                <a:t>RECYCLING</a:t>
              </a:r>
            </a:p>
            <a:p>
              <a:pPr algn="ctr"/>
              <a:r>
                <a:rPr lang="en-US" sz="1050" dirty="0">
                  <a:solidFill>
                    <a:schemeClr val="bg1"/>
                  </a:solidFill>
                  <a:latin typeface="Gotham Black" panose="02000604040000020004" pitchFamily="50" charset="0"/>
                  <a:cs typeface="Poppins" panose="00000500000000000000" pitchFamily="2" charset="0"/>
                </a:rPr>
                <a:t>FACILITY</a:t>
              </a:r>
            </a:p>
          </p:txBody>
        </p:sp>
      </p:grpSp>
      <p:grpSp>
        <p:nvGrpSpPr>
          <p:cNvPr id="43" name="Group 42">
            <a:extLst>
              <a:ext uri="{FF2B5EF4-FFF2-40B4-BE49-F238E27FC236}">
                <a16:creationId xmlns:a16="http://schemas.microsoft.com/office/drawing/2014/main" id="{9DBDEFA4-57CE-B016-3D36-ED129DB5FFA4}"/>
              </a:ext>
            </a:extLst>
          </p:cNvPr>
          <p:cNvGrpSpPr/>
          <p:nvPr/>
        </p:nvGrpSpPr>
        <p:grpSpPr>
          <a:xfrm>
            <a:off x="3997023" y="3324835"/>
            <a:ext cx="1537653" cy="1325563"/>
            <a:chOff x="621323" y="1970541"/>
            <a:chExt cx="1537653" cy="1325563"/>
          </a:xfrm>
        </p:grpSpPr>
        <p:sp>
          <p:nvSpPr>
            <p:cNvPr id="44" name="Hexagon 43">
              <a:extLst>
                <a:ext uri="{FF2B5EF4-FFF2-40B4-BE49-F238E27FC236}">
                  <a16:creationId xmlns:a16="http://schemas.microsoft.com/office/drawing/2014/main" id="{62D6C2D8-1374-D143-696D-308985636498}"/>
                </a:ext>
              </a:extLst>
            </p:cNvPr>
            <p:cNvSpPr/>
            <p:nvPr/>
          </p:nvSpPr>
          <p:spPr>
            <a:xfrm>
              <a:off x="621323" y="1970541"/>
              <a:ext cx="1537653" cy="1325563"/>
            </a:xfrm>
            <a:prstGeom prst="hexagon">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pic>
          <p:nvPicPr>
            <p:cNvPr id="45" name="Picture 44">
              <a:extLst>
                <a:ext uri="{FF2B5EF4-FFF2-40B4-BE49-F238E27FC236}">
                  <a16:creationId xmlns:a16="http://schemas.microsoft.com/office/drawing/2014/main" id="{C093B66C-EB62-277E-1C06-06152ECD225A}"/>
                </a:ext>
              </a:extLst>
            </p:cNvPr>
            <p:cNvPicPr>
              <a:picLocks noChangeAspect="1"/>
            </p:cNvPicPr>
            <p:nvPr/>
          </p:nvPicPr>
          <p:blipFill>
            <a:blip r:embed="rId9"/>
            <a:srcRect/>
            <a:stretch/>
          </p:blipFill>
          <p:spPr>
            <a:xfrm>
              <a:off x="1014900" y="2072357"/>
              <a:ext cx="750497" cy="752374"/>
            </a:xfrm>
            <a:prstGeom prst="rect">
              <a:avLst/>
            </a:prstGeom>
          </p:spPr>
        </p:pic>
        <p:sp>
          <p:nvSpPr>
            <p:cNvPr id="46" name="TextBox 45">
              <a:extLst>
                <a:ext uri="{FF2B5EF4-FFF2-40B4-BE49-F238E27FC236}">
                  <a16:creationId xmlns:a16="http://schemas.microsoft.com/office/drawing/2014/main" id="{F12AD9FF-54B1-2EB5-4CF9-5B77F4816691}"/>
                </a:ext>
              </a:extLst>
            </p:cNvPr>
            <p:cNvSpPr txBox="1"/>
            <p:nvPr/>
          </p:nvSpPr>
          <p:spPr>
            <a:xfrm>
              <a:off x="621323" y="2852026"/>
              <a:ext cx="1537653" cy="415498"/>
            </a:xfrm>
            <a:prstGeom prst="rect">
              <a:avLst/>
            </a:prstGeom>
            <a:noFill/>
          </p:spPr>
          <p:txBody>
            <a:bodyPr wrap="square" rtlCol="0">
              <a:spAutoFit/>
            </a:bodyPr>
            <a:lstStyle/>
            <a:p>
              <a:pPr algn="ctr"/>
              <a:r>
                <a:rPr lang="en-US" sz="1050" dirty="0">
                  <a:solidFill>
                    <a:schemeClr val="bg1"/>
                  </a:solidFill>
                  <a:latin typeface="Gotham Black" panose="02000604040000020004" pitchFamily="50" charset="0"/>
                  <a:cs typeface="Poppins" panose="00000500000000000000" pitchFamily="2" charset="0"/>
                </a:rPr>
                <a:t>STATE</a:t>
              </a:r>
            </a:p>
            <a:p>
              <a:pPr algn="ctr"/>
              <a:r>
                <a:rPr lang="en-US" sz="1050" dirty="0">
                  <a:solidFill>
                    <a:schemeClr val="bg1"/>
                  </a:solidFill>
                  <a:latin typeface="Gotham Black" panose="02000604040000020004" pitchFamily="50" charset="0"/>
                  <a:cs typeface="Poppins" panose="00000500000000000000" pitchFamily="2" charset="0"/>
                </a:rPr>
                <a:t>PARKS</a:t>
              </a:r>
            </a:p>
          </p:txBody>
        </p:sp>
      </p:grpSp>
      <p:grpSp>
        <p:nvGrpSpPr>
          <p:cNvPr id="47" name="Group 46">
            <a:extLst>
              <a:ext uri="{FF2B5EF4-FFF2-40B4-BE49-F238E27FC236}">
                <a16:creationId xmlns:a16="http://schemas.microsoft.com/office/drawing/2014/main" id="{95B9EF9E-AD6B-1F73-0BAC-12B1F10FC733}"/>
              </a:ext>
            </a:extLst>
          </p:cNvPr>
          <p:cNvGrpSpPr/>
          <p:nvPr/>
        </p:nvGrpSpPr>
        <p:grpSpPr>
          <a:xfrm>
            <a:off x="2756445" y="4025603"/>
            <a:ext cx="1537653" cy="1325563"/>
            <a:chOff x="621323" y="1970541"/>
            <a:chExt cx="1537653" cy="1325563"/>
          </a:xfrm>
        </p:grpSpPr>
        <p:sp>
          <p:nvSpPr>
            <p:cNvPr id="48" name="Hexagon 47">
              <a:extLst>
                <a:ext uri="{FF2B5EF4-FFF2-40B4-BE49-F238E27FC236}">
                  <a16:creationId xmlns:a16="http://schemas.microsoft.com/office/drawing/2014/main" id="{7AD8764E-45C6-7210-09B6-A02F38758C9B}"/>
                </a:ext>
              </a:extLst>
            </p:cNvPr>
            <p:cNvSpPr/>
            <p:nvPr/>
          </p:nvSpPr>
          <p:spPr>
            <a:xfrm>
              <a:off x="621323" y="1970541"/>
              <a:ext cx="1537653" cy="1325563"/>
            </a:xfrm>
            <a:prstGeom prst="hexagon">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pic>
          <p:nvPicPr>
            <p:cNvPr id="49" name="Picture 48">
              <a:extLst>
                <a:ext uri="{FF2B5EF4-FFF2-40B4-BE49-F238E27FC236}">
                  <a16:creationId xmlns:a16="http://schemas.microsoft.com/office/drawing/2014/main" id="{793A6081-DF96-2FAD-04CF-E72690B491BF}"/>
                </a:ext>
              </a:extLst>
            </p:cNvPr>
            <p:cNvPicPr>
              <a:picLocks noChangeAspect="1"/>
            </p:cNvPicPr>
            <p:nvPr/>
          </p:nvPicPr>
          <p:blipFill>
            <a:blip r:embed="rId10"/>
            <a:srcRect/>
            <a:stretch/>
          </p:blipFill>
          <p:spPr>
            <a:xfrm>
              <a:off x="829210" y="2084401"/>
              <a:ext cx="1121878" cy="728286"/>
            </a:xfrm>
            <a:prstGeom prst="rect">
              <a:avLst/>
            </a:prstGeom>
          </p:spPr>
        </p:pic>
        <p:sp>
          <p:nvSpPr>
            <p:cNvPr id="50" name="TextBox 49">
              <a:extLst>
                <a:ext uri="{FF2B5EF4-FFF2-40B4-BE49-F238E27FC236}">
                  <a16:creationId xmlns:a16="http://schemas.microsoft.com/office/drawing/2014/main" id="{E43AFF29-1884-C544-A1DB-5A1C7622CA8B}"/>
                </a:ext>
              </a:extLst>
            </p:cNvPr>
            <p:cNvSpPr txBox="1"/>
            <p:nvPr/>
          </p:nvSpPr>
          <p:spPr>
            <a:xfrm>
              <a:off x="621323" y="2852026"/>
              <a:ext cx="1537653" cy="253916"/>
            </a:xfrm>
            <a:prstGeom prst="rect">
              <a:avLst/>
            </a:prstGeom>
            <a:noFill/>
          </p:spPr>
          <p:txBody>
            <a:bodyPr wrap="square" rtlCol="0">
              <a:spAutoFit/>
            </a:bodyPr>
            <a:lstStyle/>
            <a:p>
              <a:pPr algn="ctr"/>
              <a:r>
                <a:rPr lang="en-US" sz="1050" dirty="0">
                  <a:solidFill>
                    <a:schemeClr val="bg1"/>
                  </a:solidFill>
                  <a:latin typeface="Gotham Black" panose="02000604040000020004" pitchFamily="50" charset="0"/>
                  <a:cs typeface="Poppins" panose="00000500000000000000" pitchFamily="2" charset="0"/>
                </a:rPr>
                <a:t>CAMPGROUND</a:t>
              </a:r>
            </a:p>
          </p:txBody>
        </p:sp>
      </p:grpSp>
      <p:pic>
        <p:nvPicPr>
          <p:cNvPr id="51" name="Picture 50">
            <a:extLst>
              <a:ext uri="{FF2B5EF4-FFF2-40B4-BE49-F238E27FC236}">
                <a16:creationId xmlns:a16="http://schemas.microsoft.com/office/drawing/2014/main" id="{47DD1EF9-F0AF-393E-1AF5-1C122F972904}"/>
              </a:ext>
            </a:extLst>
          </p:cNvPr>
          <p:cNvPicPr>
            <a:picLocks noChangeAspect="1"/>
          </p:cNvPicPr>
          <p:nvPr/>
        </p:nvPicPr>
        <p:blipFill>
          <a:blip r:embed="rId11"/>
          <a:srcRect/>
          <a:stretch/>
        </p:blipFill>
        <p:spPr>
          <a:xfrm>
            <a:off x="6797705" y="2094653"/>
            <a:ext cx="1024564" cy="805136"/>
          </a:xfrm>
          <a:prstGeom prst="rect">
            <a:avLst/>
          </a:prstGeom>
        </p:spPr>
      </p:pic>
      <p:pic>
        <p:nvPicPr>
          <p:cNvPr id="54" name="Picture 53">
            <a:extLst>
              <a:ext uri="{FF2B5EF4-FFF2-40B4-BE49-F238E27FC236}">
                <a16:creationId xmlns:a16="http://schemas.microsoft.com/office/drawing/2014/main" id="{87E4E26D-717D-4C20-DB87-1BBA6872019A}"/>
              </a:ext>
            </a:extLst>
          </p:cNvPr>
          <p:cNvPicPr>
            <a:picLocks noChangeAspect="1"/>
          </p:cNvPicPr>
          <p:nvPr/>
        </p:nvPicPr>
        <p:blipFill>
          <a:blip r:embed="rId12"/>
          <a:srcRect/>
          <a:stretch/>
        </p:blipFill>
        <p:spPr>
          <a:xfrm>
            <a:off x="8537826" y="664519"/>
            <a:ext cx="959887" cy="720715"/>
          </a:xfrm>
          <a:prstGeom prst="rect">
            <a:avLst/>
          </a:prstGeom>
        </p:spPr>
      </p:pic>
      <p:sp>
        <p:nvSpPr>
          <p:cNvPr id="56" name="Right Arrow 13">
            <a:extLst>
              <a:ext uri="{FF2B5EF4-FFF2-40B4-BE49-F238E27FC236}">
                <a16:creationId xmlns:a16="http://schemas.microsoft.com/office/drawing/2014/main" id="{3461AC56-217F-FB02-720F-F2DD5CB7AB52}"/>
              </a:ext>
            </a:extLst>
          </p:cNvPr>
          <p:cNvSpPr/>
          <p:nvPr/>
        </p:nvSpPr>
        <p:spPr>
          <a:xfrm rot="5400000">
            <a:off x="10102920" y="1928138"/>
            <a:ext cx="1065228" cy="627356"/>
          </a:xfrm>
          <a:prstGeom prst="rightArrow">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Right Arrow 13">
            <a:extLst>
              <a:ext uri="{FF2B5EF4-FFF2-40B4-BE49-F238E27FC236}">
                <a16:creationId xmlns:a16="http://schemas.microsoft.com/office/drawing/2014/main" id="{B979CD64-58A5-850D-03FE-E8250B07B437}"/>
              </a:ext>
            </a:extLst>
          </p:cNvPr>
          <p:cNvSpPr/>
          <p:nvPr/>
        </p:nvSpPr>
        <p:spPr>
          <a:xfrm>
            <a:off x="8793908" y="3294447"/>
            <a:ext cx="1065228" cy="627356"/>
          </a:xfrm>
          <a:prstGeom prst="rightArrow">
            <a:avLst/>
          </a:prstGeom>
          <a:solidFill>
            <a:schemeClr val="bg2">
              <a:lumMod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Oval 57">
            <a:extLst>
              <a:ext uri="{FF2B5EF4-FFF2-40B4-BE49-F238E27FC236}">
                <a16:creationId xmlns:a16="http://schemas.microsoft.com/office/drawing/2014/main" id="{DAADA553-D8CF-EDF1-1596-F78ACFE7A0AC}"/>
              </a:ext>
            </a:extLst>
          </p:cNvPr>
          <p:cNvSpPr/>
          <p:nvPr/>
        </p:nvSpPr>
        <p:spPr>
          <a:xfrm>
            <a:off x="9943000" y="2858847"/>
            <a:ext cx="1395528" cy="1395528"/>
          </a:xfrm>
          <a:prstGeom prst="ellipse">
            <a:avLst/>
          </a:pr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sz="2800" dirty="0">
                <a:latin typeface="Gotham Black" panose="02000604040000020004" pitchFamily="50" charset="0"/>
              </a:rPr>
              <a:t>PRO</a:t>
            </a:r>
          </a:p>
        </p:txBody>
      </p:sp>
    </p:spTree>
    <p:extLst>
      <p:ext uri="{BB962C8B-B14F-4D97-AF65-F5344CB8AC3E}">
        <p14:creationId xmlns:p14="http://schemas.microsoft.com/office/powerpoint/2010/main" val="61021515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0DD298-7D63-85AD-CCCD-A318F2A6D709}"/>
              </a:ext>
            </a:extLst>
          </p:cNvPr>
          <p:cNvSpPr>
            <a:spLocks noGrp="1"/>
          </p:cNvSpPr>
          <p:nvPr>
            <p:ph type="title"/>
          </p:nvPr>
        </p:nvSpPr>
        <p:spPr>
          <a:xfrm>
            <a:off x="292818" y="270525"/>
            <a:ext cx="11760637" cy="789795"/>
          </a:xfrm>
        </p:spPr>
        <p:txBody>
          <a:bodyPr/>
          <a:lstStyle/>
          <a:p>
            <a:r>
              <a:rPr lang="en-US" dirty="0">
                <a:latin typeface="Gotham Black" panose="02000604040000020004" pitchFamily="50" charset="0"/>
              </a:rPr>
              <a:t>Maine (if alternative collection system)</a:t>
            </a:r>
          </a:p>
        </p:txBody>
      </p:sp>
      <p:sp>
        <p:nvSpPr>
          <p:cNvPr id="14" name="Right Brace 13">
            <a:extLst>
              <a:ext uri="{FF2B5EF4-FFF2-40B4-BE49-F238E27FC236}">
                <a16:creationId xmlns:a16="http://schemas.microsoft.com/office/drawing/2014/main" id="{6E4097C6-E81E-BF43-B3CC-6026313A6E28}"/>
              </a:ext>
            </a:extLst>
          </p:cNvPr>
          <p:cNvSpPr/>
          <p:nvPr/>
        </p:nvSpPr>
        <p:spPr>
          <a:xfrm>
            <a:off x="7341291" y="1919837"/>
            <a:ext cx="358346" cy="3122949"/>
          </a:xfrm>
          <a:prstGeom prst="rightBrace">
            <a:avLst/>
          </a:prstGeom>
          <a:ln w="25400" cmpd="sng">
            <a:solidFill>
              <a:schemeClr val="accent1"/>
            </a:solidFill>
            <a:extLst>
              <a:ext uri="{C807C97D-BFC1-408E-A445-0C87EB9F89A2}">
                <ask:lineSketchStyleProps xmlns:ask="http://schemas.microsoft.com/office/drawing/2018/sketchyshapes">
                  <ask:type>
                    <ask:lineSketchNone/>
                  </ask:type>
                </ask:lineSketchStyleProps>
              </a:ext>
            </a:extLst>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5" name="TextBox 14">
            <a:extLst>
              <a:ext uri="{FF2B5EF4-FFF2-40B4-BE49-F238E27FC236}">
                <a16:creationId xmlns:a16="http://schemas.microsoft.com/office/drawing/2014/main" id="{66BCB26D-63EA-5E17-B53A-007704C8CD68}"/>
              </a:ext>
            </a:extLst>
          </p:cNvPr>
          <p:cNvSpPr txBox="1"/>
          <p:nvPr/>
        </p:nvSpPr>
        <p:spPr>
          <a:xfrm>
            <a:off x="1484014" y="1342017"/>
            <a:ext cx="4042405" cy="369332"/>
          </a:xfrm>
          <a:prstGeom prst="rect">
            <a:avLst/>
          </a:prstGeom>
          <a:noFill/>
        </p:spPr>
        <p:txBody>
          <a:bodyPr wrap="square" rtlCol="0">
            <a:spAutoFit/>
          </a:bodyPr>
          <a:lstStyle/>
          <a:p>
            <a:r>
              <a:rPr lang="en-US" b="1" dirty="0">
                <a:latin typeface="Gotham Black" panose="02000604040000020004" pitchFamily="50" charset="0"/>
              </a:rPr>
              <a:t>Alternative Collection Program</a:t>
            </a:r>
          </a:p>
        </p:txBody>
      </p:sp>
      <p:sp>
        <p:nvSpPr>
          <p:cNvPr id="23" name="TextBox 22">
            <a:extLst>
              <a:ext uri="{FF2B5EF4-FFF2-40B4-BE49-F238E27FC236}">
                <a16:creationId xmlns:a16="http://schemas.microsoft.com/office/drawing/2014/main" id="{CCBAE290-771B-4726-88D8-FAE34814DFF9}"/>
              </a:ext>
            </a:extLst>
          </p:cNvPr>
          <p:cNvSpPr txBox="1"/>
          <p:nvPr/>
        </p:nvSpPr>
        <p:spPr>
          <a:xfrm>
            <a:off x="8873767" y="1840994"/>
            <a:ext cx="2842054" cy="1600438"/>
          </a:xfrm>
          <a:prstGeom prst="rect">
            <a:avLst/>
          </a:prstGeom>
          <a:noFill/>
        </p:spPr>
        <p:txBody>
          <a:bodyPr wrap="square" rtlCol="0">
            <a:spAutoFit/>
          </a:bodyPr>
          <a:lstStyle/>
          <a:p>
            <a:pPr algn="ctr"/>
            <a:r>
              <a:rPr lang="en-US" sz="1400" dirty="0">
                <a:latin typeface="Gotham Book" panose="02000604040000020004" pitchFamily="50" charset="0"/>
              </a:rPr>
              <a:t>Pressurized cylinder producers establish an alternative collection system that collects their products. Allows for greater control of system to ensure it is more effective and efficient</a:t>
            </a:r>
          </a:p>
        </p:txBody>
      </p:sp>
      <p:sp>
        <p:nvSpPr>
          <p:cNvPr id="25" name="TextBox 24">
            <a:extLst>
              <a:ext uri="{FF2B5EF4-FFF2-40B4-BE49-F238E27FC236}">
                <a16:creationId xmlns:a16="http://schemas.microsoft.com/office/drawing/2014/main" id="{CC5ACC58-E0DD-AF5F-BEB2-686D024709FD}"/>
              </a:ext>
            </a:extLst>
          </p:cNvPr>
          <p:cNvSpPr txBox="1"/>
          <p:nvPr/>
        </p:nvSpPr>
        <p:spPr>
          <a:xfrm>
            <a:off x="8873651" y="4678354"/>
            <a:ext cx="2842054" cy="1384995"/>
          </a:xfrm>
          <a:prstGeom prst="rect">
            <a:avLst/>
          </a:prstGeom>
          <a:noFill/>
        </p:spPr>
        <p:txBody>
          <a:bodyPr wrap="square" rtlCol="0">
            <a:spAutoFit/>
          </a:bodyPr>
          <a:lstStyle/>
          <a:p>
            <a:pPr algn="ctr"/>
            <a:r>
              <a:rPr lang="en-US" sz="1400" dirty="0">
                <a:latin typeface="Gotham Book" panose="02000604040000020004" pitchFamily="50" charset="0"/>
              </a:rPr>
              <a:t>Must also pay into a packaging stewardship fund for any materials not collected (even if common system does not offer any additional sites)</a:t>
            </a:r>
          </a:p>
        </p:txBody>
      </p:sp>
      <p:sp>
        <p:nvSpPr>
          <p:cNvPr id="29" name="TextBox 28">
            <a:extLst>
              <a:ext uri="{FF2B5EF4-FFF2-40B4-BE49-F238E27FC236}">
                <a16:creationId xmlns:a16="http://schemas.microsoft.com/office/drawing/2014/main" id="{EE2EE5BF-9981-36EF-7D7C-2E6D2C5A3C31}"/>
              </a:ext>
            </a:extLst>
          </p:cNvPr>
          <p:cNvSpPr txBox="1"/>
          <p:nvPr/>
        </p:nvSpPr>
        <p:spPr>
          <a:xfrm>
            <a:off x="5668300" y="5502799"/>
            <a:ext cx="2266792" cy="1200329"/>
          </a:xfrm>
          <a:prstGeom prst="rect">
            <a:avLst/>
          </a:prstGeom>
          <a:solidFill>
            <a:srgbClr val="FF0000"/>
          </a:solidFill>
          <a:ln>
            <a:solidFill>
              <a:srgbClr val="FF0000"/>
            </a:solidFill>
          </a:ln>
        </p:spPr>
        <p:style>
          <a:lnRef idx="1">
            <a:schemeClr val="accent2"/>
          </a:lnRef>
          <a:fillRef idx="3">
            <a:schemeClr val="accent2"/>
          </a:fillRef>
          <a:effectRef idx="2">
            <a:schemeClr val="accent2"/>
          </a:effectRef>
          <a:fontRef idx="minor">
            <a:schemeClr val="lt1"/>
          </a:fontRef>
        </p:style>
        <p:txBody>
          <a:bodyPr wrap="square" rtlCol="0">
            <a:spAutoFit/>
          </a:bodyPr>
          <a:lstStyle/>
          <a:p>
            <a:pPr algn="ctr"/>
            <a:endParaRPr lang="en-US" dirty="0">
              <a:latin typeface="Gotham Black" panose="02000604040000020004" pitchFamily="50" charset="0"/>
            </a:endParaRPr>
          </a:p>
          <a:p>
            <a:pPr algn="ctr"/>
            <a:r>
              <a:rPr lang="en-US" dirty="0">
                <a:latin typeface="Gotham Black" panose="02000604040000020004" pitchFamily="50" charset="0"/>
              </a:rPr>
              <a:t>Stewardship Packaging Fund</a:t>
            </a:r>
          </a:p>
          <a:p>
            <a:endParaRPr lang="en-US" dirty="0">
              <a:latin typeface="Gotham Black" panose="02000604040000020004" pitchFamily="50" charset="0"/>
            </a:endParaRPr>
          </a:p>
        </p:txBody>
      </p:sp>
      <p:sp>
        <p:nvSpPr>
          <p:cNvPr id="33" name="Left Brace 32">
            <a:extLst>
              <a:ext uri="{FF2B5EF4-FFF2-40B4-BE49-F238E27FC236}">
                <a16:creationId xmlns:a16="http://schemas.microsoft.com/office/drawing/2014/main" id="{C9A3029E-AC82-5C43-3ACD-3ED48769BDD4}"/>
              </a:ext>
            </a:extLst>
          </p:cNvPr>
          <p:cNvSpPr/>
          <p:nvPr/>
        </p:nvSpPr>
        <p:spPr>
          <a:xfrm>
            <a:off x="5100359" y="5449332"/>
            <a:ext cx="310442" cy="1286827"/>
          </a:xfrm>
          <a:prstGeom prst="leftBrace">
            <a:avLst/>
          </a:prstGeom>
          <a:ln w="25400">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34" name="TextBox 33">
            <a:extLst>
              <a:ext uri="{FF2B5EF4-FFF2-40B4-BE49-F238E27FC236}">
                <a16:creationId xmlns:a16="http://schemas.microsoft.com/office/drawing/2014/main" id="{65677D79-3F78-BB3F-88A2-373905E1EFED}"/>
              </a:ext>
            </a:extLst>
          </p:cNvPr>
          <p:cNvSpPr txBox="1"/>
          <p:nvPr/>
        </p:nvSpPr>
        <p:spPr>
          <a:xfrm>
            <a:off x="389222" y="5502799"/>
            <a:ext cx="4675783" cy="954107"/>
          </a:xfrm>
          <a:prstGeom prst="rect">
            <a:avLst/>
          </a:prstGeom>
          <a:noFill/>
          <a:ln>
            <a:solidFill>
              <a:srgbClr val="FF0000"/>
            </a:solidFill>
          </a:ln>
        </p:spPr>
        <p:txBody>
          <a:bodyPr wrap="square" rtlCol="0">
            <a:spAutoFit/>
          </a:bodyPr>
          <a:lstStyle/>
          <a:p>
            <a:pPr algn="ctr"/>
            <a:r>
              <a:rPr lang="en-US" sz="1400" dirty="0">
                <a:solidFill>
                  <a:srgbClr val="FF0000"/>
                </a:solidFill>
                <a:latin typeface="Gotham Bold" pitchFamily="50" charset="0"/>
              </a:rPr>
              <a:t>This requirement places a higher burden on producers that operate an alternative collection system even if that system is more robust and more effective and efficient than the common collection system</a:t>
            </a:r>
          </a:p>
        </p:txBody>
      </p:sp>
      <p:grpSp>
        <p:nvGrpSpPr>
          <p:cNvPr id="46" name="Group 45">
            <a:extLst>
              <a:ext uri="{FF2B5EF4-FFF2-40B4-BE49-F238E27FC236}">
                <a16:creationId xmlns:a16="http://schemas.microsoft.com/office/drawing/2014/main" id="{82E8E1BE-92FA-4DD4-94E2-D71027D8EF3C}"/>
              </a:ext>
            </a:extLst>
          </p:cNvPr>
          <p:cNvGrpSpPr>
            <a:grpSpLocks noChangeAspect="1"/>
          </p:cNvGrpSpPr>
          <p:nvPr/>
        </p:nvGrpSpPr>
        <p:grpSpPr>
          <a:xfrm>
            <a:off x="38914" y="2224418"/>
            <a:ext cx="3799155" cy="2449037"/>
            <a:chOff x="245135" y="1941388"/>
            <a:chExt cx="5289541" cy="3409778"/>
          </a:xfrm>
        </p:grpSpPr>
        <p:grpSp>
          <p:nvGrpSpPr>
            <p:cNvPr id="3" name="Group 2">
              <a:extLst>
                <a:ext uri="{FF2B5EF4-FFF2-40B4-BE49-F238E27FC236}">
                  <a16:creationId xmlns:a16="http://schemas.microsoft.com/office/drawing/2014/main" id="{4489DC6A-9D78-AE31-DEDD-1A3344311A42}"/>
                </a:ext>
              </a:extLst>
            </p:cNvPr>
            <p:cNvGrpSpPr>
              <a:grpSpLocks noChangeAspect="1"/>
            </p:cNvGrpSpPr>
            <p:nvPr/>
          </p:nvGrpSpPr>
          <p:grpSpPr>
            <a:xfrm>
              <a:off x="245135" y="2675126"/>
              <a:ext cx="1537653" cy="1325563"/>
              <a:chOff x="621323" y="1970541"/>
              <a:chExt cx="1537653" cy="1325563"/>
            </a:xfrm>
          </p:grpSpPr>
          <p:sp>
            <p:nvSpPr>
              <p:cNvPr id="4" name="Hexagon 3">
                <a:extLst>
                  <a:ext uri="{FF2B5EF4-FFF2-40B4-BE49-F238E27FC236}">
                    <a16:creationId xmlns:a16="http://schemas.microsoft.com/office/drawing/2014/main" id="{BAC3ED32-0647-7926-CB2F-07150CCF76B8}"/>
                  </a:ext>
                </a:extLst>
              </p:cNvPr>
              <p:cNvSpPr/>
              <p:nvPr/>
            </p:nvSpPr>
            <p:spPr>
              <a:xfrm>
                <a:off x="621323" y="1970541"/>
                <a:ext cx="1537653" cy="1325563"/>
              </a:xfrm>
              <a:prstGeom prst="hexagon">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pPr algn="ctr"/>
                <a:endParaRPr lang="en-CA" dirty="0"/>
              </a:p>
            </p:txBody>
          </p:sp>
          <p:pic>
            <p:nvPicPr>
              <p:cNvPr id="5" name="Picture 4" descr="Icon, qr code&#10;&#10;Description automatically generated">
                <a:extLst>
                  <a:ext uri="{FF2B5EF4-FFF2-40B4-BE49-F238E27FC236}">
                    <a16:creationId xmlns:a16="http://schemas.microsoft.com/office/drawing/2014/main" id="{FCF716A1-2F16-8EF3-0CAF-B8AF21368283}"/>
                  </a:ext>
                </a:extLst>
              </p:cNvPr>
              <p:cNvPicPr>
                <a:picLocks noChangeAspect="1"/>
              </p:cNvPicPr>
              <p:nvPr/>
            </p:nvPicPr>
            <p:blipFill>
              <a:blip r:embed="rId3"/>
              <a:stretch>
                <a:fillRect/>
              </a:stretch>
            </p:blipFill>
            <p:spPr>
              <a:xfrm>
                <a:off x="1013962" y="2072357"/>
                <a:ext cx="752374" cy="752374"/>
              </a:xfrm>
              <a:prstGeom prst="rect">
                <a:avLst/>
              </a:prstGeom>
            </p:spPr>
          </p:pic>
          <p:sp>
            <p:nvSpPr>
              <p:cNvPr id="6" name="TextBox 5">
                <a:extLst>
                  <a:ext uri="{FF2B5EF4-FFF2-40B4-BE49-F238E27FC236}">
                    <a16:creationId xmlns:a16="http://schemas.microsoft.com/office/drawing/2014/main" id="{2807B7A2-6F3E-350A-7402-8D363E5D1826}"/>
                  </a:ext>
                </a:extLst>
              </p:cNvPr>
              <p:cNvSpPr txBox="1"/>
              <p:nvPr/>
            </p:nvSpPr>
            <p:spPr>
              <a:xfrm>
                <a:off x="621323" y="2852026"/>
                <a:ext cx="1537653" cy="430887"/>
              </a:xfrm>
              <a:prstGeom prst="rect">
                <a:avLst/>
              </a:prstGeom>
              <a:noFill/>
            </p:spPr>
            <p:txBody>
              <a:bodyPr wrap="square" rtlCol="0">
                <a:noAutofit/>
              </a:bodyPr>
              <a:lstStyle/>
              <a:p>
                <a:pPr algn="ctr"/>
                <a:r>
                  <a:rPr lang="en-US" sz="800" dirty="0">
                    <a:solidFill>
                      <a:schemeClr val="bg1"/>
                    </a:solidFill>
                    <a:latin typeface="Gotham Black" panose="02000604040000020004" pitchFamily="50" charset="0"/>
                    <a:cs typeface="Poppins" panose="00000500000000000000" pitchFamily="2" charset="0"/>
                  </a:rPr>
                  <a:t>MUNICIPAL</a:t>
                </a:r>
              </a:p>
              <a:p>
                <a:pPr algn="ctr"/>
                <a:r>
                  <a:rPr lang="en-US" sz="800" dirty="0">
                    <a:solidFill>
                      <a:schemeClr val="bg1"/>
                    </a:solidFill>
                    <a:latin typeface="Gotham Black" panose="02000604040000020004" pitchFamily="50" charset="0"/>
                    <a:cs typeface="Poppins" panose="00000500000000000000" pitchFamily="2" charset="0"/>
                  </a:rPr>
                  <a:t>DROFF-OFF</a:t>
                </a:r>
              </a:p>
            </p:txBody>
          </p:sp>
        </p:grpSp>
        <p:grpSp>
          <p:nvGrpSpPr>
            <p:cNvPr id="7" name="Group 6">
              <a:extLst>
                <a:ext uri="{FF2B5EF4-FFF2-40B4-BE49-F238E27FC236}">
                  <a16:creationId xmlns:a16="http://schemas.microsoft.com/office/drawing/2014/main" id="{90DA7EED-D329-2DD0-B558-E644FED58897}"/>
                </a:ext>
              </a:extLst>
            </p:cNvPr>
            <p:cNvGrpSpPr>
              <a:grpSpLocks noChangeAspect="1"/>
            </p:cNvGrpSpPr>
            <p:nvPr/>
          </p:nvGrpSpPr>
          <p:grpSpPr>
            <a:xfrm>
              <a:off x="1488313" y="1972779"/>
              <a:ext cx="1537653" cy="1325563"/>
              <a:chOff x="621323" y="1970541"/>
              <a:chExt cx="1537653" cy="1325563"/>
            </a:xfrm>
          </p:grpSpPr>
          <p:sp>
            <p:nvSpPr>
              <p:cNvPr id="8" name="Hexagon 7">
                <a:extLst>
                  <a:ext uri="{FF2B5EF4-FFF2-40B4-BE49-F238E27FC236}">
                    <a16:creationId xmlns:a16="http://schemas.microsoft.com/office/drawing/2014/main" id="{E1535B1F-AA00-D17B-3ABB-78C048F70C6C}"/>
                  </a:ext>
                </a:extLst>
              </p:cNvPr>
              <p:cNvSpPr/>
              <p:nvPr/>
            </p:nvSpPr>
            <p:spPr>
              <a:xfrm>
                <a:off x="621323" y="1970541"/>
                <a:ext cx="1537653" cy="1325563"/>
              </a:xfrm>
              <a:prstGeom prst="hexagon">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pPr algn="ctr"/>
                <a:endParaRPr lang="en-CA" dirty="0">
                  <a:solidFill>
                    <a:schemeClr val="accent1">
                      <a:lumMod val="75000"/>
                    </a:schemeClr>
                  </a:solidFill>
                </a:endParaRPr>
              </a:p>
            </p:txBody>
          </p:sp>
          <p:pic>
            <p:nvPicPr>
              <p:cNvPr id="9" name="Picture 8">
                <a:extLst>
                  <a:ext uri="{FF2B5EF4-FFF2-40B4-BE49-F238E27FC236}">
                    <a16:creationId xmlns:a16="http://schemas.microsoft.com/office/drawing/2014/main" id="{29B5FF3B-B0F4-58D4-1E54-078328F2250F}"/>
                  </a:ext>
                </a:extLst>
              </p:cNvPr>
              <p:cNvPicPr>
                <a:picLocks noChangeAspect="1"/>
              </p:cNvPicPr>
              <p:nvPr/>
            </p:nvPicPr>
            <p:blipFill>
              <a:blip r:embed="rId4"/>
              <a:srcRect/>
              <a:stretch/>
            </p:blipFill>
            <p:spPr>
              <a:xfrm>
                <a:off x="890843" y="2208461"/>
                <a:ext cx="998612" cy="480166"/>
              </a:xfrm>
              <a:prstGeom prst="rect">
                <a:avLst/>
              </a:prstGeom>
            </p:spPr>
          </p:pic>
          <p:sp>
            <p:nvSpPr>
              <p:cNvPr id="10" name="TextBox 9">
                <a:extLst>
                  <a:ext uri="{FF2B5EF4-FFF2-40B4-BE49-F238E27FC236}">
                    <a16:creationId xmlns:a16="http://schemas.microsoft.com/office/drawing/2014/main" id="{2EF7ED0B-E23A-A35B-D59A-DB1DBB311FF9}"/>
                  </a:ext>
                </a:extLst>
              </p:cNvPr>
              <p:cNvSpPr txBox="1"/>
              <p:nvPr/>
            </p:nvSpPr>
            <p:spPr>
              <a:xfrm>
                <a:off x="621323" y="2852026"/>
                <a:ext cx="1537653" cy="415498"/>
              </a:xfrm>
              <a:prstGeom prst="rect">
                <a:avLst/>
              </a:prstGeom>
              <a:noFill/>
            </p:spPr>
            <p:txBody>
              <a:bodyPr wrap="square" rtlCol="0">
                <a:noAutofit/>
              </a:bodyPr>
              <a:lstStyle/>
              <a:p>
                <a:pPr algn="ctr"/>
                <a:r>
                  <a:rPr lang="en-US" sz="800" dirty="0">
                    <a:solidFill>
                      <a:schemeClr val="bg1"/>
                    </a:solidFill>
                    <a:latin typeface="Gotham Black" panose="02000604040000020004" pitchFamily="50" charset="0"/>
                    <a:cs typeface="Poppins" panose="00000500000000000000" pitchFamily="2" charset="0"/>
                  </a:rPr>
                  <a:t>TRANSFER</a:t>
                </a:r>
              </a:p>
              <a:p>
                <a:pPr algn="ctr"/>
                <a:r>
                  <a:rPr lang="en-US" sz="800" dirty="0">
                    <a:solidFill>
                      <a:schemeClr val="bg1"/>
                    </a:solidFill>
                    <a:latin typeface="Gotham Black" panose="02000604040000020004" pitchFamily="50" charset="0"/>
                    <a:cs typeface="Poppins" panose="00000500000000000000" pitchFamily="2" charset="0"/>
                  </a:rPr>
                  <a:t>STATION</a:t>
                </a:r>
              </a:p>
            </p:txBody>
          </p:sp>
        </p:grpSp>
        <p:grpSp>
          <p:nvGrpSpPr>
            <p:cNvPr id="11" name="Group 10">
              <a:extLst>
                <a:ext uri="{FF2B5EF4-FFF2-40B4-BE49-F238E27FC236}">
                  <a16:creationId xmlns:a16="http://schemas.microsoft.com/office/drawing/2014/main" id="{5DA6F1F6-CAE9-6945-8DE5-F8AD4C1F5898}"/>
                </a:ext>
              </a:extLst>
            </p:cNvPr>
            <p:cNvGrpSpPr>
              <a:grpSpLocks noChangeAspect="1"/>
            </p:cNvGrpSpPr>
            <p:nvPr/>
          </p:nvGrpSpPr>
          <p:grpSpPr>
            <a:xfrm>
              <a:off x="1497436" y="3356226"/>
              <a:ext cx="1537653" cy="1325563"/>
              <a:chOff x="621323" y="1970541"/>
              <a:chExt cx="1537653" cy="1325563"/>
            </a:xfrm>
          </p:grpSpPr>
          <p:sp>
            <p:nvSpPr>
              <p:cNvPr id="13" name="Hexagon 12">
                <a:extLst>
                  <a:ext uri="{FF2B5EF4-FFF2-40B4-BE49-F238E27FC236}">
                    <a16:creationId xmlns:a16="http://schemas.microsoft.com/office/drawing/2014/main" id="{04A172D3-FFAC-E84A-E401-BC9E87DADC41}"/>
                  </a:ext>
                </a:extLst>
              </p:cNvPr>
              <p:cNvSpPr/>
              <p:nvPr/>
            </p:nvSpPr>
            <p:spPr>
              <a:xfrm>
                <a:off x="621323" y="1970541"/>
                <a:ext cx="1537653" cy="1325563"/>
              </a:xfrm>
              <a:prstGeom prst="hexagon">
                <a:avLst/>
              </a:prstGeom>
              <a:solidFill>
                <a:schemeClr val="tx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pPr algn="ctr"/>
                <a:endParaRPr lang="en-CA" dirty="0"/>
              </a:p>
            </p:txBody>
          </p:sp>
          <p:pic>
            <p:nvPicPr>
              <p:cNvPr id="16" name="Picture 15">
                <a:extLst>
                  <a:ext uri="{FF2B5EF4-FFF2-40B4-BE49-F238E27FC236}">
                    <a16:creationId xmlns:a16="http://schemas.microsoft.com/office/drawing/2014/main" id="{9DCC014F-DA22-F936-5DA2-146D9CB644D9}"/>
                  </a:ext>
                </a:extLst>
              </p:cNvPr>
              <p:cNvPicPr>
                <a:picLocks noChangeAspect="1"/>
              </p:cNvPicPr>
              <p:nvPr/>
            </p:nvPicPr>
            <p:blipFill>
              <a:blip r:embed="rId5"/>
              <a:srcRect/>
              <a:stretch/>
            </p:blipFill>
            <p:spPr>
              <a:xfrm>
                <a:off x="1013962" y="2135055"/>
                <a:ext cx="752374" cy="626978"/>
              </a:xfrm>
              <a:prstGeom prst="rect">
                <a:avLst/>
              </a:prstGeom>
            </p:spPr>
          </p:pic>
          <p:sp>
            <p:nvSpPr>
              <p:cNvPr id="24" name="TextBox 23">
                <a:extLst>
                  <a:ext uri="{FF2B5EF4-FFF2-40B4-BE49-F238E27FC236}">
                    <a16:creationId xmlns:a16="http://schemas.microsoft.com/office/drawing/2014/main" id="{6CA8BE1B-607C-A7B8-17AE-0DF10EC1D1D9}"/>
                  </a:ext>
                </a:extLst>
              </p:cNvPr>
              <p:cNvSpPr txBox="1"/>
              <p:nvPr/>
            </p:nvSpPr>
            <p:spPr>
              <a:xfrm>
                <a:off x="621323" y="2852026"/>
                <a:ext cx="1537653" cy="415498"/>
              </a:xfrm>
              <a:prstGeom prst="rect">
                <a:avLst/>
              </a:prstGeom>
              <a:noFill/>
            </p:spPr>
            <p:txBody>
              <a:bodyPr wrap="square" rtlCol="0">
                <a:noAutofit/>
              </a:bodyPr>
              <a:lstStyle/>
              <a:p>
                <a:pPr algn="ctr"/>
                <a:r>
                  <a:rPr lang="en-US" sz="800" dirty="0">
                    <a:solidFill>
                      <a:schemeClr val="bg1"/>
                    </a:solidFill>
                    <a:latin typeface="Gotham Black" panose="02000604040000020004" pitchFamily="50" charset="0"/>
                    <a:cs typeface="Poppins" panose="00000500000000000000" pitchFamily="2" charset="0"/>
                  </a:rPr>
                  <a:t>PILOT AT</a:t>
                </a:r>
              </a:p>
              <a:p>
                <a:pPr algn="ctr"/>
                <a:r>
                  <a:rPr lang="en-US" sz="800" dirty="0">
                    <a:solidFill>
                      <a:schemeClr val="bg1"/>
                    </a:solidFill>
                    <a:latin typeface="Gotham Black" panose="02000604040000020004" pitchFamily="50" charset="0"/>
                    <a:cs typeface="Poppins" panose="00000500000000000000" pitchFamily="2" charset="0"/>
                  </a:rPr>
                  <a:t>RETAIL</a:t>
                </a:r>
              </a:p>
            </p:txBody>
          </p:sp>
        </p:grpSp>
        <p:grpSp>
          <p:nvGrpSpPr>
            <p:cNvPr id="27" name="Group 26">
              <a:extLst>
                <a:ext uri="{FF2B5EF4-FFF2-40B4-BE49-F238E27FC236}">
                  <a16:creationId xmlns:a16="http://schemas.microsoft.com/office/drawing/2014/main" id="{D0594CF6-E4EB-9844-8C61-015627D9420E}"/>
                </a:ext>
              </a:extLst>
            </p:cNvPr>
            <p:cNvGrpSpPr>
              <a:grpSpLocks noChangeAspect="1"/>
            </p:cNvGrpSpPr>
            <p:nvPr/>
          </p:nvGrpSpPr>
          <p:grpSpPr>
            <a:xfrm>
              <a:off x="2744722" y="2643735"/>
              <a:ext cx="1537653" cy="1325563"/>
              <a:chOff x="621323" y="1970541"/>
              <a:chExt cx="1537653" cy="1325563"/>
            </a:xfrm>
          </p:grpSpPr>
          <p:sp>
            <p:nvSpPr>
              <p:cNvPr id="28" name="Hexagon 27">
                <a:extLst>
                  <a:ext uri="{FF2B5EF4-FFF2-40B4-BE49-F238E27FC236}">
                    <a16:creationId xmlns:a16="http://schemas.microsoft.com/office/drawing/2014/main" id="{E8EAC088-A6E6-8BB8-0BBF-CD8D8281DB43}"/>
                  </a:ext>
                </a:extLst>
              </p:cNvPr>
              <p:cNvSpPr/>
              <p:nvPr/>
            </p:nvSpPr>
            <p:spPr>
              <a:xfrm>
                <a:off x="621323" y="1970541"/>
                <a:ext cx="1537653" cy="1325563"/>
              </a:xfrm>
              <a:prstGeom prst="hexagon">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pPr algn="ctr"/>
                <a:endParaRPr lang="en-CA" dirty="0"/>
              </a:p>
            </p:txBody>
          </p:sp>
          <p:pic>
            <p:nvPicPr>
              <p:cNvPr id="30" name="Picture 29">
                <a:extLst>
                  <a:ext uri="{FF2B5EF4-FFF2-40B4-BE49-F238E27FC236}">
                    <a16:creationId xmlns:a16="http://schemas.microsoft.com/office/drawing/2014/main" id="{2DF4D623-D9CC-D829-F230-4D086A52FD31}"/>
                  </a:ext>
                </a:extLst>
              </p:cNvPr>
              <p:cNvPicPr>
                <a:picLocks noChangeAspect="1"/>
              </p:cNvPicPr>
              <p:nvPr/>
            </p:nvPicPr>
            <p:blipFill>
              <a:blip r:embed="rId6"/>
              <a:srcRect/>
              <a:stretch/>
            </p:blipFill>
            <p:spPr>
              <a:xfrm>
                <a:off x="817487" y="2192880"/>
                <a:ext cx="1145324" cy="605112"/>
              </a:xfrm>
              <a:prstGeom prst="rect">
                <a:avLst/>
              </a:prstGeom>
            </p:spPr>
          </p:pic>
          <p:sp>
            <p:nvSpPr>
              <p:cNvPr id="31" name="TextBox 30">
                <a:extLst>
                  <a:ext uri="{FF2B5EF4-FFF2-40B4-BE49-F238E27FC236}">
                    <a16:creationId xmlns:a16="http://schemas.microsoft.com/office/drawing/2014/main" id="{04C381ED-8270-2D35-A947-ABCFF54B78A4}"/>
                  </a:ext>
                </a:extLst>
              </p:cNvPr>
              <p:cNvSpPr txBox="1"/>
              <p:nvPr/>
            </p:nvSpPr>
            <p:spPr>
              <a:xfrm>
                <a:off x="621323" y="2852026"/>
                <a:ext cx="1537653" cy="253916"/>
              </a:xfrm>
              <a:prstGeom prst="rect">
                <a:avLst/>
              </a:prstGeom>
              <a:noFill/>
            </p:spPr>
            <p:txBody>
              <a:bodyPr wrap="square" rtlCol="0">
                <a:noAutofit/>
              </a:bodyPr>
              <a:lstStyle/>
              <a:p>
                <a:pPr algn="ctr"/>
                <a:r>
                  <a:rPr lang="en-US" sz="800" dirty="0">
                    <a:solidFill>
                      <a:schemeClr val="bg1"/>
                    </a:solidFill>
                    <a:latin typeface="Gotham Black" panose="02000604040000020004" pitchFamily="50" charset="0"/>
                    <a:cs typeface="Poppins" panose="00000500000000000000" pitchFamily="2" charset="0"/>
                  </a:rPr>
                  <a:t>HHW EVENTS</a:t>
                </a:r>
              </a:p>
            </p:txBody>
          </p:sp>
        </p:grpSp>
        <p:grpSp>
          <p:nvGrpSpPr>
            <p:cNvPr id="32" name="Group 31">
              <a:extLst>
                <a:ext uri="{FF2B5EF4-FFF2-40B4-BE49-F238E27FC236}">
                  <a16:creationId xmlns:a16="http://schemas.microsoft.com/office/drawing/2014/main" id="{2B6C3F06-2730-3A11-B071-1772E1F31CBB}"/>
                </a:ext>
              </a:extLst>
            </p:cNvPr>
            <p:cNvGrpSpPr>
              <a:grpSpLocks noChangeAspect="1"/>
            </p:cNvGrpSpPr>
            <p:nvPr/>
          </p:nvGrpSpPr>
          <p:grpSpPr>
            <a:xfrm>
              <a:off x="3987900" y="1941388"/>
              <a:ext cx="1537653" cy="1327341"/>
              <a:chOff x="621323" y="1970541"/>
              <a:chExt cx="1537653" cy="1327341"/>
            </a:xfrm>
          </p:grpSpPr>
          <p:sp>
            <p:nvSpPr>
              <p:cNvPr id="35" name="Hexagon 34">
                <a:extLst>
                  <a:ext uri="{FF2B5EF4-FFF2-40B4-BE49-F238E27FC236}">
                    <a16:creationId xmlns:a16="http://schemas.microsoft.com/office/drawing/2014/main" id="{A7FDA1FD-3220-969A-56F5-E1F9C7A2DCB1}"/>
                  </a:ext>
                </a:extLst>
              </p:cNvPr>
              <p:cNvSpPr/>
              <p:nvPr/>
            </p:nvSpPr>
            <p:spPr>
              <a:xfrm>
                <a:off x="621323" y="1970541"/>
                <a:ext cx="1537653" cy="1325563"/>
              </a:xfrm>
              <a:prstGeom prst="hexagon">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pPr algn="ctr"/>
                <a:endParaRPr lang="en-CA" dirty="0"/>
              </a:p>
            </p:txBody>
          </p:sp>
          <p:pic>
            <p:nvPicPr>
              <p:cNvPr id="36" name="Picture 35">
                <a:extLst>
                  <a:ext uri="{FF2B5EF4-FFF2-40B4-BE49-F238E27FC236}">
                    <a16:creationId xmlns:a16="http://schemas.microsoft.com/office/drawing/2014/main" id="{2574FC4D-1340-82E3-E5B1-FA04AF1715FB}"/>
                  </a:ext>
                </a:extLst>
              </p:cNvPr>
              <p:cNvPicPr>
                <a:picLocks noChangeAspect="1"/>
              </p:cNvPicPr>
              <p:nvPr/>
            </p:nvPicPr>
            <p:blipFill>
              <a:blip r:embed="rId7"/>
              <a:srcRect/>
              <a:stretch/>
            </p:blipFill>
            <p:spPr>
              <a:xfrm>
                <a:off x="1013962" y="2149475"/>
                <a:ext cx="752374" cy="598137"/>
              </a:xfrm>
              <a:prstGeom prst="rect">
                <a:avLst/>
              </a:prstGeom>
            </p:spPr>
          </p:pic>
          <p:sp>
            <p:nvSpPr>
              <p:cNvPr id="37" name="TextBox 36">
                <a:extLst>
                  <a:ext uri="{FF2B5EF4-FFF2-40B4-BE49-F238E27FC236}">
                    <a16:creationId xmlns:a16="http://schemas.microsoft.com/office/drawing/2014/main" id="{0F1F4162-6CFF-2C09-61AD-8A8866DF1C3B}"/>
                  </a:ext>
                </a:extLst>
              </p:cNvPr>
              <p:cNvSpPr txBox="1"/>
              <p:nvPr/>
            </p:nvSpPr>
            <p:spPr>
              <a:xfrm>
                <a:off x="621323" y="2720801"/>
                <a:ext cx="1537653" cy="577081"/>
              </a:xfrm>
              <a:prstGeom prst="rect">
                <a:avLst/>
              </a:prstGeom>
              <a:noFill/>
            </p:spPr>
            <p:txBody>
              <a:bodyPr wrap="square" rtlCol="0">
                <a:noAutofit/>
              </a:bodyPr>
              <a:lstStyle/>
              <a:p>
                <a:pPr algn="ctr"/>
                <a:r>
                  <a:rPr lang="en-US" sz="800" dirty="0">
                    <a:solidFill>
                      <a:schemeClr val="bg1"/>
                    </a:solidFill>
                    <a:latin typeface="Gotham Black" panose="02000604040000020004" pitchFamily="50" charset="0"/>
                    <a:cs typeface="Poppins" panose="00000500000000000000" pitchFamily="2" charset="0"/>
                  </a:rPr>
                  <a:t>DISPOSAL &amp; </a:t>
                </a:r>
              </a:p>
              <a:p>
                <a:pPr algn="ctr"/>
                <a:r>
                  <a:rPr lang="en-US" sz="800" dirty="0">
                    <a:solidFill>
                      <a:schemeClr val="bg1"/>
                    </a:solidFill>
                    <a:latin typeface="Gotham Black" panose="02000604040000020004" pitchFamily="50" charset="0"/>
                    <a:cs typeface="Poppins" panose="00000500000000000000" pitchFamily="2" charset="0"/>
                  </a:rPr>
                  <a:t>RECYCLING</a:t>
                </a:r>
              </a:p>
              <a:p>
                <a:pPr algn="ctr"/>
                <a:r>
                  <a:rPr lang="en-US" sz="800" dirty="0">
                    <a:solidFill>
                      <a:schemeClr val="bg1"/>
                    </a:solidFill>
                    <a:latin typeface="Gotham Black" panose="02000604040000020004" pitchFamily="50" charset="0"/>
                    <a:cs typeface="Poppins" panose="00000500000000000000" pitchFamily="2" charset="0"/>
                  </a:rPr>
                  <a:t>FACILITY</a:t>
                </a:r>
              </a:p>
            </p:txBody>
          </p:sp>
        </p:grpSp>
        <p:grpSp>
          <p:nvGrpSpPr>
            <p:cNvPr id="38" name="Group 37">
              <a:extLst>
                <a:ext uri="{FF2B5EF4-FFF2-40B4-BE49-F238E27FC236}">
                  <a16:creationId xmlns:a16="http://schemas.microsoft.com/office/drawing/2014/main" id="{99095ACA-ADEA-F860-05BC-EC13AE6474FC}"/>
                </a:ext>
              </a:extLst>
            </p:cNvPr>
            <p:cNvGrpSpPr>
              <a:grpSpLocks noChangeAspect="1"/>
            </p:cNvGrpSpPr>
            <p:nvPr/>
          </p:nvGrpSpPr>
          <p:grpSpPr>
            <a:xfrm>
              <a:off x="3997023" y="3324835"/>
              <a:ext cx="1537653" cy="1325563"/>
              <a:chOff x="621323" y="1970541"/>
              <a:chExt cx="1537653" cy="1325563"/>
            </a:xfrm>
          </p:grpSpPr>
          <p:sp>
            <p:nvSpPr>
              <p:cNvPr id="39" name="Hexagon 38">
                <a:extLst>
                  <a:ext uri="{FF2B5EF4-FFF2-40B4-BE49-F238E27FC236}">
                    <a16:creationId xmlns:a16="http://schemas.microsoft.com/office/drawing/2014/main" id="{72637FF3-110B-4921-76A8-42C558B05439}"/>
                  </a:ext>
                </a:extLst>
              </p:cNvPr>
              <p:cNvSpPr/>
              <p:nvPr/>
            </p:nvSpPr>
            <p:spPr>
              <a:xfrm>
                <a:off x="621323" y="1970541"/>
                <a:ext cx="1537653" cy="1325563"/>
              </a:xfrm>
              <a:prstGeom prst="hexagon">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pPr algn="ctr"/>
                <a:endParaRPr lang="en-CA" dirty="0"/>
              </a:p>
            </p:txBody>
          </p:sp>
          <p:pic>
            <p:nvPicPr>
              <p:cNvPr id="40" name="Picture 39">
                <a:extLst>
                  <a:ext uri="{FF2B5EF4-FFF2-40B4-BE49-F238E27FC236}">
                    <a16:creationId xmlns:a16="http://schemas.microsoft.com/office/drawing/2014/main" id="{94666A0D-3D96-00E3-6A21-EA214F7DABDA}"/>
                  </a:ext>
                </a:extLst>
              </p:cNvPr>
              <p:cNvPicPr>
                <a:picLocks noChangeAspect="1"/>
              </p:cNvPicPr>
              <p:nvPr/>
            </p:nvPicPr>
            <p:blipFill>
              <a:blip r:embed="rId8"/>
              <a:srcRect/>
              <a:stretch/>
            </p:blipFill>
            <p:spPr>
              <a:xfrm>
                <a:off x="1014900" y="2072357"/>
                <a:ext cx="750497" cy="752374"/>
              </a:xfrm>
              <a:prstGeom prst="rect">
                <a:avLst/>
              </a:prstGeom>
            </p:spPr>
          </p:pic>
          <p:sp>
            <p:nvSpPr>
              <p:cNvPr id="41" name="TextBox 40">
                <a:extLst>
                  <a:ext uri="{FF2B5EF4-FFF2-40B4-BE49-F238E27FC236}">
                    <a16:creationId xmlns:a16="http://schemas.microsoft.com/office/drawing/2014/main" id="{B8350B4F-CDBF-B265-7A9E-FE801D05369D}"/>
                  </a:ext>
                </a:extLst>
              </p:cNvPr>
              <p:cNvSpPr txBox="1"/>
              <p:nvPr/>
            </p:nvSpPr>
            <p:spPr>
              <a:xfrm>
                <a:off x="621323" y="2852026"/>
                <a:ext cx="1537653" cy="415498"/>
              </a:xfrm>
              <a:prstGeom prst="rect">
                <a:avLst/>
              </a:prstGeom>
              <a:noFill/>
            </p:spPr>
            <p:txBody>
              <a:bodyPr wrap="square" rtlCol="0">
                <a:noAutofit/>
              </a:bodyPr>
              <a:lstStyle/>
              <a:p>
                <a:pPr algn="ctr"/>
                <a:r>
                  <a:rPr lang="en-US" sz="800" dirty="0">
                    <a:solidFill>
                      <a:schemeClr val="bg1"/>
                    </a:solidFill>
                    <a:latin typeface="Gotham Black" panose="02000604040000020004" pitchFamily="50" charset="0"/>
                    <a:cs typeface="Poppins" panose="00000500000000000000" pitchFamily="2" charset="0"/>
                  </a:rPr>
                  <a:t>STATE</a:t>
                </a:r>
              </a:p>
              <a:p>
                <a:pPr algn="ctr"/>
                <a:r>
                  <a:rPr lang="en-US" sz="800" dirty="0">
                    <a:solidFill>
                      <a:schemeClr val="bg1"/>
                    </a:solidFill>
                    <a:latin typeface="Gotham Black" panose="02000604040000020004" pitchFamily="50" charset="0"/>
                    <a:cs typeface="Poppins" panose="00000500000000000000" pitchFamily="2" charset="0"/>
                  </a:rPr>
                  <a:t>PARKS</a:t>
                </a:r>
              </a:p>
            </p:txBody>
          </p:sp>
        </p:grpSp>
        <p:grpSp>
          <p:nvGrpSpPr>
            <p:cNvPr id="42" name="Group 41">
              <a:extLst>
                <a:ext uri="{FF2B5EF4-FFF2-40B4-BE49-F238E27FC236}">
                  <a16:creationId xmlns:a16="http://schemas.microsoft.com/office/drawing/2014/main" id="{BCA79B6F-388D-FD01-8875-AA6DB73806EC}"/>
                </a:ext>
              </a:extLst>
            </p:cNvPr>
            <p:cNvGrpSpPr>
              <a:grpSpLocks noChangeAspect="1"/>
            </p:cNvGrpSpPr>
            <p:nvPr/>
          </p:nvGrpSpPr>
          <p:grpSpPr>
            <a:xfrm>
              <a:off x="2756445" y="4025603"/>
              <a:ext cx="1537653" cy="1325563"/>
              <a:chOff x="621323" y="1970541"/>
              <a:chExt cx="1537653" cy="1325563"/>
            </a:xfrm>
          </p:grpSpPr>
          <p:sp>
            <p:nvSpPr>
              <p:cNvPr id="43" name="Hexagon 42">
                <a:extLst>
                  <a:ext uri="{FF2B5EF4-FFF2-40B4-BE49-F238E27FC236}">
                    <a16:creationId xmlns:a16="http://schemas.microsoft.com/office/drawing/2014/main" id="{C270C1F9-5A1F-52D4-186D-CCE5F8C78D22}"/>
                  </a:ext>
                </a:extLst>
              </p:cNvPr>
              <p:cNvSpPr/>
              <p:nvPr/>
            </p:nvSpPr>
            <p:spPr>
              <a:xfrm>
                <a:off x="621323" y="1970541"/>
                <a:ext cx="1537653" cy="1325563"/>
              </a:xfrm>
              <a:prstGeom prst="hexagon">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pPr algn="ctr"/>
                <a:endParaRPr lang="en-CA" dirty="0"/>
              </a:p>
            </p:txBody>
          </p:sp>
          <p:pic>
            <p:nvPicPr>
              <p:cNvPr id="44" name="Picture 43">
                <a:extLst>
                  <a:ext uri="{FF2B5EF4-FFF2-40B4-BE49-F238E27FC236}">
                    <a16:creationId xmlns:a16="http://schemas.microsoft.com/office/drawing/2014/main" id="{9F07C788-9B22-55DD-58F6-5BC455505616}"/>
                  </a:ext>
                </a:extLst>
              </p:cNvPr>
              <p:cNvPicPr>
                <a:picLocks noChangeAspect="1"/>
              </p:cNvPicPr>
              <p:nvPr/>
            </p:nvPicPr>
            <p:blipFill>
              <a:blip r:embed="rId9"/>
              <a:srcRect/>
              <a:stretch/>
            </p:blipFill>
            <p:spPr>
              <a:xfrm>
                <a:off x="829210" y="2084401"/>
                <a:ext cx="1121878" cy="728286"/>
              </a:xfrm>
              <a:prstGeom prst="rect">
                <a:avLst/>
              </a:prstGeom>
            </p:spPr>
          </p:pic>
          <p:sp>
            <p:nvSpPr>
              <p:cNvPr id="45" name="TextBox 44">
                <a:extLst>
                  <a:ext uri="{FF2B5EF4-FFF2-40B4-BE49-F238E27FC236}">
                    <a16:creationId xmlns:a16="http://schemas.microsoft.com/office/drawing/2014/main" id="{1E758303-74F8-56F8-F27C-82145B60ABCC}"/>
                  </a:ext>
                </a:extLst>
              </p:cNvPr>
              <p:cNvSpPr txBox="1"/>
              <p:nvPr/>
            </p:nvSpPr>
            <p:spPr>
              <a:xfrm>
                <a:off x="621323" y="2852026"/>
                <a:ext cx="1537653" cy="253916"/>
              </a:xfrm>
              <a:prstGeom prst="rect">
                <a:avLst/>
              </a:prstGeom>
              <a:noFill/>
            </p:spPr>
            <p:txBody>
              <a:bodyPr wrap="square" rtlCol="0">
                <a:noAutofit/>
              </a:bodyPr>
              <a:lstStyle/>
              <a:p>
                <a:pPr algn="ctr"/>
                <a:r>
                  <a:rPr lang="en-US" sz="800" dirty="0">
                    <a:solidFill>
                      <a:schemeClr val="bg1"/>
                    </a:solidFill>
                    <a:latin typeface="Gotham Black" panose="02000604040000020004" pitchFamily="50" charset="0"/>
                    <a:cs typeface="Poppins" panose="00000500000000000000" pitchFamily="2" charset="0"/>
                  </a:rPr>
                  <a:t>CAMPGROUND</a:t>
                </a:r>
              </a:p>
            </p:txBody>
          </p:sp>
        </p:grpSp>
      </p:grpSp>
      <p:sp>
        <p:nvSpPr>
          <p:cNvPr id="47" name="TextBox 46">
            <a:extLst>
              <a:ext uri="{FF2B5EF4-FFF2-40B4-BE49-F238E27FC236}">
                <a16:creationId xmlns:a16="http://schemas.microsoft.com/office/drawing/2014/main" id="{C5309446-D340-13E1-54B9-7E4CBCE89F80}"/>
              </a:ext>
            </a:extLst>
          </p:cNvPr>
          <p:cNvSpPr txBox="1"/>
          <p:nvPr/>
        </p:nvSpPr>
        <p:spPr>
          <a:xfrm>
            <a:off x="3955191" y="2571491"/>
            <a:ext cx="1976290" cy="900246"/>
          </a:xfrm>
          <a:prstGeom prst="rect">
            <a:avLst/>
          </a:prstGeom>
          <a:noFill/>
        </p:spPr>
        <p:txBody>
          <a:bodyPr wrap="square" rtlCol="0">
            <a:spAutoFit/>
          </a:bodyPr>
          <a:lstStyle/>
          <a:p>
            <a:pPr algn="ctr"/>
            <a:r>
              <a:rPr lang="en-US" sz="1050" dirty="0">
                <a:latin typeface="Gotham Book" panose="02000604040000020004" pitchFamily="50" charset="0"/>
              </a:rPr>
              <a:t>Arrangements to receive pressurized cylinder from residents without charge (state-wide and to meet targets) </a:t>
            </a:r>
          </a:p>
        </p:txBody>
      </p:sp>
      <p:pic>
        <p:nvPicPr>
          <p:cNvPr id="48" name="Picture 47">
            <a:extLst>
              <a:ext uri="{FF2B5EF4-FFF2-40B4-BE49-F238E27FC236}">
                <a16:creationId xmlns:a16="http://schemas.microsoft.com/office/drawing/2014/main" id="{3CC2ECCA-ABD1-8903-8BAB-A03591D138A1}"/>
              </a:ext>
            </a:extLst>
          </p:cNvPr>
          <p:cNvPicPr>
            <a:picLocks noChangeAspect="1"/>
          </p:cNvPicPr>
          <p:nvPr/>
        </p:nvPicPr>
        <p:blipFill>
          <a:blip r:embed="rId10"/>
          <a:srcRect/>
          <a:stretch/>
        </p:blipFill>
        <p:spPr>
          <a:xfrm>
            <a:off x="4652376" y="1944535"/>
            <a:ext cx="676891" cy="531923"/>
          </a:xfrm>
          <a:prstGeom prst="rect">
            <a:avLst/>
          </a:prstGeom>
        </p:spPr>
      </p:pic>
      <p:sp>
        <p:nvSpPr>
          <p:cNvPr id="49" name="Right Arrow 13">
            <a:extLst>
              <a:ext uri="{FF2B5EF4-FFF2-40B4-BE49-F238E27FC236}">
                <a16:creationId xmlns:a16="http://schemas.microsoft.com/office/drawing/2014/main" id="{4B4C0A96-E278-570C-BC51-1BDFB837C508}"/>
              </a:ext>
            </a:extLst>
          </p:cNvPr>
          <p:cNvSpPr/>
          <p:nvPr/>
        </p:nvSpPr>
        <p:spPr>
          <a:xfrm>
            <a:off x="4467848" y="3404958"/>
            <a:ext cx="1065228" cy="398204"/>
          </a:xfrm>
          <a:prstGeom prst="rightArrow">
            <a:avLst/>
          </a:prstGeom>
          <a:solidFill>
            <a:schemeClr val="bg2">
              <a:lumMod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0" name="Oval 49">
            <a:extLst>
              <a:ext uri="{FF2B5EF4-FFF2-40B4-BE49-F238E27FC236}">
                <a16:creationId xmlns:a16="http://schemas.microsoft.com/office/drawing/2014/main" id="{0232DB22-F87D-79F6-C35A-43FFEF4C6740}"/>
              </a:ext>
            </a:extLst>
          </p:cNvPr>
          <p:cNvSpPr/>
          <p:nvPr/>
        </p:nvSpPr>
        <p:spPr>
          <a:xfrm>
            <a:off x="6100136" y="2400717"/>
            <a:ext cx="1221315" cy="1221315"/>
          </a:xfrm>
          <a:prstGeom prst="ellipse">
            <a:avLst/>
          </a:pr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sz="2400" dirty="0">
                <a:latin typeface="Gotham Black" panose="02000604040000020004" pitchFamily="50" charset="0"/>
              </a:rPr>
              <a:t>PRO</a:t>
            </a:r>
          </a:p>
        </p:txBody>
      </p:sp>
      <p:sp>
        <p:nvSpPr>
          <p:cNvPr id="51" name="TextBox 50">
            <a:extLst>
              <a:ext uri="{FF2B5EF4-FFF2-40B4-BE49-F238E27FC236}">
                <a16:creationId xmlns:a16="http://schemas.microsoft.com/office/drawing/2014/main" id="{55537F2A-040E-16BC-5CA5-BB7D9B6415FD}"/>
              </a:ext>
            </a:extLst>
          </p:cNvPr>
          <p:cNvSpPr txBox="1"/>
          <p:nvPr/>
        </p:nvSpPr>
        <p:spPr>
          <a:xfrm>
            <a:off x="4352499" y="4304123"/>
            <a:ext cx="1875090" cy="738664"/>
          </a:xfrm>
          <a:prstGeom prst="rect">
            <a:avLst/>
          </a:prstGeom>
          <a:noFill/>
        </p:spPr>
        <p:txBody>
          <a:bodyPr wrap="square" rtlCol="0">
            <a:spAutoFit/>
          </a:bodyPr>
          <a:lstStyle/>
          <a:p>
            <a:pPr algn="ctr"/>
            <a:r>
              <a:rPr lang="en-US" sz="1050" dirty="0">
                <a:latin typeface="Gotham Book" panose="02000604040000020004" pitchFamily="50" charset="0"/>
              </a:rPr>
              <a:t>Arrangements to pick-up and properly manage pressurized cylinders from collection points</a:t>
            </a:r>
          </a:p>
        </p:txBody>
      </p:sp>
      <p:sp>
        <p:nvSpPr>
          <p:cNvPr id="52" name="Right Arrow 13">
            <a:extLst>
              <a:ext uri="{FF2B5EF4-FFF2-40B4-BE49-F238E27FC236}">
                <a16:creationId xmlns:a16="http://schemas.microsoft.com/office/drawing/2014/main" id="{E0E7A30B-B899-6FB9-1527-E6A6DDD699C8}"/>
              </a:ext>
            </a:extLst>
          </p:cNvPr>
          <p:cNvSpPr/>
          <p:nvPr/>
        </p:nvSpPr>
        <p:spPr>
          <a:xfrm rot="5400000">
            <a:off x="6470065" y="3801293"/>
            <a:ext cx="484594" cy="398204"/>
          </a:xfrm>
          <a:prstGeom prst="rightArrow">
            <a:avLst/>
          </a:prstGeom>
          <a:solidFill>
            <a:schemeClr val="bg2">
              <a:lumMod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5" name="Picture 54">
            <a:extLst>
              <a:ext uri="{FF2B5EF4-FFF2-40B4-BE49-F238E27FC236}">
                <a16:creationId xmlns:a16="http://schemas.microsoft.com/office/drawing/2014/main" id="{C383B1FE-DDAF-3667-FAE9-9114B3D6C1D3}"/>
              </a:ext>
            </a:extLst>
          </p:cNvPr>
          <p:cNvPicPr>
            <a:picLocks noChangeAspect="1"/>
          </p:cNvPicPr>
          <p:nvPr/>
        </p:nvPicPr>
        <p:blipFill>
          <a:blip r:embed="rId11"/>
          <a:srcRect/>
          <a:stretch/>
        </p:blipFill>
        <p:spPr>
          <a:xfrm>
            <a:off x="6323477" y="4358149"/>
            <a:ext cx="732977" cy="598598"/>
          </a:xfrm>
          <a:prstGeom prst="rect">
            <a:avLst/>
          </a:prstGeom>
        </p:spPr>
      </p:pic>
      <p:pic>
        <p:nvPicPr>
          <p:cNvPr id="58" name="Picture 57">
            <a:extLst>
              <a:ext uri="{FF2B5EF4-FFF2-40B4-BE49-F238E27FC236}">
                <a16:creationId xmlns:a16="http://schemas.microsoft.com/office/drawing/2014/main" id="{B657EB77-6773-AE8B-6D7D-6B0375841C54}"/>
              </a:ext>
            </a:extLst>
          </p:cNvPr>
          <p:cNvPicPr>
            <a:picLocks noChangeAspect="1"/>
          </p:cNvPicPr>
          <p:nvPr/>
        </p:nvPicPr>
        <p:blipFill>
          <a:blip r:embed="rId12"/>
          <a:srcRect/>
          <a:stretch/>
        </p:blipFill>
        <p:spPr>
          <a:xfrm>
            <a:off x="9814850" y="3637434"/>
            <a:ext cx="959887" cy="720715"/>
          </a:xfrm>
          <a:prstGeom prst="rect">
            <a:avLst/>
          </a:prstGeom>
        </p:spPr>
      </p:pic>
      <p:sp>
        <p:nvSpPr>
          <p:cNvPr id="59" name="Right Arrow 13">
            <a:extLst>
              <a:ext uri="{FF2B5EF4-FFF2-40B4-BE49-F238E27FC236}">
                <a16:creationId xmlns:a16="http://schemas.microsoft.com/office/drawing/2014/main" id="{D72CAE49-27F7-A22D-85D9-10113B073F41}"/>
              </a:ext>
            </a:extLst>
          </p:cNvPr>
          <p:cNvSpPr/>
          <p:nvPr/>
        </p:nvSpPr>
        <p:spPr>
          <a:xfrm rot="10800000">
            <a:off x="7984474" y="3167633"/>
            <a:ext cx="828865" cy="627356"/>
          </a:xfrm>
          <a:prstGeom prst="rightArrow">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Right Arrow 13">
            <a:extLst>
              <a:ext uri="{FF2B5EF4-FFF2-40B4-BE49-F238E27FC236}">
                <a16:creationId xmlns:a16="http://schemas.microsoft.com/office/drawing/2014/main" id="{F6F69459-3414-08BC-AA1B-FA7E8E252CF3}"/>
              </a:ext>
            </a:extLst>
          </p:cNvPr>
          <p:cNvSpPr/>
          <p:nvPr/>
        </p:nvSpPr>
        <p:spPr>
          <a:xfrm rot="8939641">
            <a:off x="8037459" y="5490864"/>
            <a:ext cx="828865" cy="627356"/>
          </a:xfrm>
          <a:prstGeom prst="rightArrow">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70005429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46DF04-512D-CA48-36CE-1A4E5CE68398}"/>
              </a:ext>
            </a:extLst>
          </p:cNvPr>
          <p:cNvSpPr>
            <a:spLocks noGrp="1"/>
          </p:cNvSpPr>
          <p:nvPr>
            <p:ph type="title"/>
          </p:nvPr>
        </p:nvSpPr>
        <p:spPr>
          <a:xfrm>
            <a:off x="258618" y="267855"/>
            <a:ext cx="9190182" cy="1422833"/>
          </a:xfrm>
        </p:spPr>
        <p:txBody>
          <a:bodyPr/>
          <a:lstStyle/>
          <a:p>
            <a:r>
              <a:rPr lang="en-US" dirty="0">
                <a:latin typeface="Gotham Black" panose="02000604040000020004" pitchFamily="50" charset="0"/>
              </a:rPr>
              <a:t>Maine (if in the common collection system) </a:t>
            </a:r>
          </a:p>
        </p:txBody>
      </p:sp>
      <p:grpSp>
        <p:nvGrpSpPr>
          <p:cNvPr id="61" name="Group 60">
            <a:extLst>
              <a:ext uri="{FF2B5EF4-FFF2-40B4-BE49-F238E27FC236}">
                <a16:creationId xmlns:a16="http://schemas.microsoft.com/office/drawing/2014/main" id="{45D3025F-3F1C-DDA3-569D-B0B3BD64725D}"/>
              </a:ext>
            </a:extLst>
          </p:cNvPr>
          <p:cNvGrpSpPr/>
          <p:nvPr/>
        </p:nvGrpSpPr>
        <p:grpSpPr>
          <a:xfrm>
            <a:off x="273415" y="2567709"/>
            <a:ext cx="4303437" cy="1678292"/>
            <a:chOff x="341129" y="2446695"/>
            <a:chExt cx="3792602" cy="1479072"/>
          </a:xfrm>
        </p:grpSpPr>
        <p:grpSp>
          <p:nvGrpSpPr>
            <p:cNvPr id="4" name="Group 3">
              <a:extLst>
                <a:ext uri="{FF2B5EF4-FFF2-40B4-BE49-F238E27FC236}">
                  <a16:creationId xmlns:a16="http://schemas.microsoft.com/office/drawing/2014/main" id="{F90E4786-5D24-EDCE-ED90-07E9205E3411}"/>
                </a:ext>
              </a:extLst>
            </p:cNvPr>
            <p:cNvGrpSpPr>
              <a:grpSpLocks noChangeAspect="1"/>
            </p:cNvGrpSpPr>
            <p:nvPr/>
          </p:nvGrpSpPr>
          <p:grpSpPr>
            <a:xfrm>
              <a:off x="341129" y="2973695"/>
              <a:ext cx="1104402" cy="952072"/>
              <a:chOff x="621323" y="1970541"/>
              <a:chExt cx="1537653" cy="1325563"/>
            </a:xfrm>
          </p:grpSpPr>
          <p:sp>
            <p:nvSpPr>
              <p:cNvPr id="43" name="Hexagon 42">
                <a:extLst>
                  <a:ext uri="{FF2B5EF4-FFF2-40B4-BE49-F238E27FC236}">
                    <a16:creationId xmlns:a16="http://schemas.microsoft.com/office/drawing/2014/main" id="{700F2A52-C0D2-83E7-F37C-8ABB390928F0}"/>
                  </a:ext>
                </a:extLst>
              </p:cNvPr>
              <p:cNvSpPr/>
              <p:nvPr/>
            </p:nvSpPr>
            <p:spPr>
              <a:xfrm>
                <a:off x="621323" y="1970541"/>
                <a:ext cx="1537653" cy="1325563"/>
              </a:xfrm>
              <a:prstGeom prst="hexagon">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pPr algn="ctr"/>
                <a:endParaRPr lang="en-CA" dirty="0"/>
              </a:p>
            </p:txBody>
          </p:sp>
          <p:pic>
            <p:nvPicPr>
              <p:cNvPr id="44" name="Picture 43" descr="Icon, qr code&#10;&#10;Description automatically generated">
                <a:extLst>
                  <a:ext uri="{FF2B5EF4-FFF2-40B4-BE49-F238E27FC236}">
                    <a16:creationId xmlns:a16="http://schemas.microsoft.com/office/drawing/2014/main" id="{28BB506D-44D2-5275-7291-28047DC34191}"/>
                  </a:ext>
                </a:extLst>
              </p:cNvPr>
              <p:cNvPicPr>
                <a:picLocks noChangeAspect="1"/>
              </p:cNvPicPr>
              <p:nvPr/>
            </p:nvPicPr>
            <p:blipFill>
              <a:blip r:embed="rId3"/>
              <a:stretch>
                <a:fillRect/>
              </a:stretch>
            </p:blipFill>
            <p:spPr>
              <a:xfrm>
                <a:off x="1013962" y="2072357"/>
                <a:ext cx="752374" cy="752374"/>
              </a:xfrm>
              <a:prstGeom prst="rect">
                <a:avLst/>
              </a:prstGeom>
            </p:spPr>
          </p:pic>
          <p:sp>
            <p:nvSpPr>
              <p:cNvPr id="45" name="TextBox 44">
                <a:extLst>
                  <a:ext uri="{FF2B5EF4-FFF2-40B4-BE49-F238E27FC236}">
                    <a16:creationId xmlns:a16="http://schemas.microsoft.com/office/drawing/2014/main" id="{60862C08-637A-0E52-6108-0699BC32D238}"/>
                  </a:ext>
                </a:extLst>
              </p:cNvPr>
              <p:cNvSpPr txBox="1"/>
              <p:nvPr/>
            </p:nvSpPr>
            <p:spPr>
              <a:xfrm>
                <a:off x="621323" y="2852026"/>
                <a:ext cx="1537653" cy="430887"/>
              </a:xfrm>
              <a:prstGeom prst="rect">
                <a:avLst/>
              </a:prstGeom>
              <a:noFill/>
            </p:spPr>
            <p:txBody>
              <a:bodyPr wrap="square" rtlCol="0">
                <a:noAutofit/>
              </a:bodyPr>
              <a:lstStyle/>
              <a:p>
                <a:pPr algn="ctr"/>
                <a:r>
                  <a:rPr lang="en-US" sz="900" dirty="0">
                    <a:solidFill>
                      <a:schemeClr val="bg1"/>
                    </a:solidFill>
                    <a:latin typeface="Gotham Black" panose="02000604040000020004" pitchFamily="50" charset="0"/>
                    <a:cs typeface="Poppins" panose="00000500000000000000" pitchFamily="2" charset="0"/>
                  </a:rPr>
                  <a:t>MUNICIPAL</a:t>
                </a:r>
              </a:p>
              <a:p>
                <a:pPr algn="ctr"/>
                <a:r>
                  <a:rPr lang="en-US" sz="900" dirty="0">
                    <a:solidFill>
                      <a:schemeClr val="bg1"/>
                    </a:solidFill>
                    <a:latin typeface="Gotham Black" panose="02000604040000020004" pitchFamily="50" charset="0"/>
                    <a:cs typeface="Poppins" panose="00000500000000000000" pitchFamily="2" charset="0"/>
                  </a:rPr>
                  <a:t>DROFF-OFF</a:t>
                </a:r>
              </a:p>
            </p:txBody>
          </p:sp>
        </p:grpSp>
        <p:grpSp>
          <p:nvGrpSpPr>
            <p:cNvPr id="6" name="Group 5">
              <a:extLst>
                <a:ext uri="{FF2B5EF4-FFF2-40B4-BE49-F238E27FC236}">
                  <a16:creationId xmlns:a16="http://schemas.microsoft.com/office/drawing/2014/main" id="{908E6122-52B9-DE29-E696-343A797A8CA2}"/>
                </a:ext>
              </a:extLst>
            </p:cNvPr>
            <p:cNvGrpSpPr>
              <a:grpSpLocks noChangeAspect="1"/>
            </p:cNvGrpSpPr>
            <p:nvPr/>
          </p:nvGrpSpPr>
          <p:grpSpPr>
            <a:xfrm>
              <a:off x="1234028" y="2469241"/>
              <a:ext cx="1104402" cy="952072"/>
              <a:chOff x="621323" y="1970541"/>
              <a:chExt cx="1537653" cy="1325563"/>
            </a:xfrm>
          </p:grpSpPr>
          <p:sp>
            <p:nvSpPr>
              <p:cNvPr id="40" name="Hexagon 39">
                <a:extLst>
                  <a:ext uri="{FF2B5EF4-FFF2-40B4-BE49-F238E27FC236}">
                    <a16:creationId xmlns:a16="http://schemas.microsoft.com/office/drawing/2014/main" id="{F05A8BC9-7D68-8E09-1B40-B2ED64BA4599}"/>
                  </a:ext>
                </a:extLst>
              </p:cNvPr>
              <p:cNvSpPr/>
              <p:nvPr/>
            </p:nvSpPr>
            <p:spPr>
              <a:xfrm>
                <a:off x="621323" y="1970541"/>
                <a:ext cx="1537653" cy="1325563"/>
              </a:xfrm>
              <a:prstGeom prst="hexagon">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pPr algn="ctr"/>
                <a:endParaRPr lang="en-CA" dirty="0">
                  <a:solidFill>
                    <a:schemeClr val="accent1">
                      <a:lumMod val="75000"/>
                    </a:schemeClr>
                  </a:solidFill>
                </a:endParaRPr>
              </a:p>
            </p:txBody>
          </p:sp>
          <p:pic>
            <p:nvPicPr>
              <p:cNvPr id="41" name="Picture 40">
                <a:extLst>
                  <a:ext uri="{FF2B5EF4-FFF2-40B4-BE49-F238E27FC236}">
                    <a16:creationId xmlns:a16="http://schemas.microsoft.com/office/drawing/2014/main" id="{A151E265-1EF7-EFF3-1A9D-9B280DB78504}"/>
                  </a:ext>
                </a:extLst>
              </p:cNvPr>
              <p:cNvPicPr>
                <a:picLocks noChangeAspect="1"/>
              </p:cNvPicPr>
              <p:nvPr/>
            </p:nvPicPr>
            <p:blipFill>
              <a:blip r:embed="rId4"/>
              <a:srcRect/>
              <a:stretch/>
            </p:blipFill>
            <p:spPr>
              <a:xfrm>
                <a:off x="890843" y="2208461"/>
                <a:ext cx="998612" cy="480166"/>
              </a:xfrm>
              <a:prstGeom prst="rect">
                <a:avLst/>
              </a:prstGeom>
            </p:spPr>
          </p:pic>
          <p:sp>
            <p:nvSpPr>
              <p:cNvPr id="42" name="TextBox 41">
                <a:extLst>
                  <a:ext uri="{FF2B5EF4-FFF2-40B4-BE49-F238E27FC236}">
                    <a16:creationId xmlns:a16="http://schemas.microsoft.com/office/drawing/2014/main" id="{E2D095F6-C40B-6F1C-0437-15E9CDEBEA29}"/>
                  </a:ext>
                </a:extLst>
              </p:cNvPr>
              <p:cNvSpPr txBox="1"/>
              <p:nvPr/>
            </p:nvSpPr>
            <p:spPr>
              <a:xfrm>
                <a:off x="621323" y="2852026"/>
                <a:ext cx="1537653" cy="415498"/>
              </a:xfrm>
              <a:prstGeom prst="rect">
                <a:avLst/>
              </a:prstGeom>
              <a:noFill/>
            </p:spPr>
            <p:txBody>
              <a:bodyPr wrap="square" rtlCol="0">
                <a:noAutofit/>
              </a:bodyPr>
              <a:lstStyle/>
              <a:p>
                <a:pPr algn="ctr"/>
                <a:r>
                  <a:rPr lang="en-US" sz="900" dirty="0">
                    <a:solidFill>
                      <a:schemeClr val="bg1"/>
                    </a:solidFill>
                    <a:latin typeface="Gotham Black" panose="02000604040000020004" pitchFamily="50" charset="0"/>
                    <a:cs typeface="Poppins" panose="00000500000000000000" pitchFamily="2" charset="0"/>
                  </a:rPr>
                  <a:t>TRANSFER</a:t>
                </a:r>
              </a:p>
              <a:p>
                <a:pPr algn="ctr"/>
                <a:r>
                  <a:rPr lang="en-US" sz="900" dirty="0">
                    <a:solidFill>
                      <a:schemeClr val="bg1"/>
                    </a:solidFill>
                    <a:latin typeface="Gotham Black" panose="02000604040000020004" pitchFamily="50" charset="0"/>
                    <a:cs typeface="Poppins" panose="00000500000000000000" pitchFamily="2" charset="0"/>
                  </a:rPr>
                  <a:t>STATION</a:t>
                </a:r>
              </a:p>
            </p:txBody>
          </p:sp>
        </p:grpSp>
        <p:grpSp>
          <p:nvGrpSpPr>
            <p:cNvPr id="8" name="Group 7">
              <a:extLst>
                <a:ext uri="{FF2B5EF4-FFF2-40B4-BE49-F238E27FC236}">
                  <a16:creationId xmlns:a16="http://schemas.microsoft.com/office/drawing/2014/main" id="{D88A3597-DF2A-EA8F-3BFE-CCB85E52AE15}"/>
                </a:ext>
              </a:extLst>
            </p:cNvPr>
            <p:cNvGrpSpPr>
              <a:grpSpLocks noChangeAspect="1"/>
            </p:cNvGrpSpPr>
            <p:nvPr/>
          </p:nvGrpSpPr>
          <p:grpSpPr>
            <a:xfrm>
              <a:off x="2136430" y="2951148"/>
              <a:ext cx="1104402" cy="952072"/>
              <a:chOff x="621323" y="1970541"/>
              <a:chExt cx="1537653" cy="1325563"/>
            </a:xfrm>
          </p:grpSpPr>
          <p:sp>
            <p:nvSpPr>
              <p:cNvPr id="21" name="Hexagon 20">
                <a:extLst>
                  <a:ext uri="{FF2B5EF4-FFF2-40B4-BE49-F238E27FC236}">
                    <a16:creationId xmlns:a16="http://schemas.microsoft.com/office/drawing/2014/main" id="{5FCCDA82-2518-1D86-A516-F299A296A29D}"/>
                  </a:ext>
                </a:extLst>
              </p:cNvPr>
              <p:cNvSpPr/>
              <p:nvPr/>
            </p:nvSpPr>
            <p:spPr>
              <a:xfrm>
                <a:off x="621323" y="1970541"/>
                <a:ext cx="1537653" cy="1325563"/>
              </a:xfrm>
              <a:prstGeom prst="hexagon">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pPr algn="ctr"/>
                <a:endParaRPr lang="en-CA" dirty="0"/>
              </a:p>
            </p:txBody>
          </p:sp>
          <p:pic>
            <p:nvPicPr>
              <p:cNvPr id="22" name="Picture 21">
                <a:extLst>
                  <a:ext uri="{FF2B5EF4-FFF2-40B4-BE49-F238E27FC236}">
                    <a16:creationId xmlns:a16="http://schemas.microsoft.com/office/drawing/2014/main" id="{7D54FC40-F8CD-B44E-DFD7-C8F8B7FB10F6}"/>
                  </a:ext>
                </a:extLst>
              </p:cNvPr>
              <p:cNvPicPr>
                <a:picLocks noChangeAspect="1"/>
              </p:cNvPicPr>
              <p:nvPr/>
            </p:nvPicPr>
            <p:blipFill>
              <a:blip r:embed="rId5"/>
              <a:srcRect/>
              <a:stretch/>
            </p:blipFill>
            <p:spPr>
              <a:xfrm>
                <a:off x="817487" y="2192880"/>
                <a:ext cx="1145324" cy="605112"/>
              </a:xfrm>
              <a:prstGeom prst="rect">
                <a:avLst/>
              </a:prstGeom>
            </p:spPr>
          </p:pic>
          <p:sp>
            <p:nvSpPr>
              <p:cNvPr id="23" name="TextBox 22">
                <a:extLst>
                  <a:ext uri="{FF2B5EF4-FFF2-40B4-BE49-F238E27FC236}">
                    <a16:creationId xmlns:a16="http://schemas.microsoft.com/office/drawing/2014/main" id="{27A46B9D-0254-EE3E-E5F9-F1466D9E2D50}"/>
                  </a:ext>
                </a:extLst>
              </p:cNvPr>
              <p:cNvSpPr txBox="1"/>
              <p:nvPr/>
            </p:nvSpPr>
            <p:spPr>
              <a:xfrm>
                <a:off x="621323" y="2852026"/>
                <a:ext cx="1537653" cy="253916"/>
              </a:xfrm>
              <a:prstGeom prst="rect">
                <a:avLst/>
              </a:prstGeom>
              <a:noFill/>
            </p:spPr>
            <p:txBody>
              <a:bodyPr wrap="square" rtlCol="0">
                <a:noAutofit/>
              </a:bodyPr>
              <a:lstStyle/>
              <a:p>
                <a:pPr algn="ctr"/>
                <a:r>
                  <a:rPr lang="en-US" sz="900" dirty="0">
                    <a:solidFill>
                      <a:schemeClr val="bg1"/>
                    </a:solidFill>
                    <a:latin typeface="Gotham Black" panose="02000604040000020004" pitchFamily="50" charset="0"/>
                    <a:cs typeface="Poppins" panose="00000500000000000000" pitchFamily="2" charset="0"/>
                  </a:rPr>
                  <a:t>HHW EVENTS</a:t>
                </a:r>
              </a:p>
            </p:txBody>
          </p:sp>
        </p:grpSp>
        <p:grpSp>
          <p:nvGrpSpPr>
            <p:cNvPr id="9" name="Group 8">
              <a:extLst>
                <a:ext uri="{FF2B5EF4-FFF2-40B4-BE49-F238E27FC236}">
                  <a16:creationId xmlns:a16="http://schemas.microsoft.com/office/drawing/2014/main" id="{EAB09DEB-EA63-3038-80C2-EFDE6B093D8C}"/>
                </a:ext>
              </a:extLst>
            </p:cNvPr>
            <p:cNvGrpSpPr>
              <a:grpSpLocks noChangeAspect="1"/>
            </p:cNvGrpSpPr>
            <p:nvPr/>
          </p:nvGrpSpPr>
          <p:grpSpPr>
            <a:xfrm>
              <a:off x="3029329" y="2446695"/>
              <a:ext cx="1104402" cy="953349"/>
              <a:chOff x="621323" y="1970541"/>
              <a:chExt cx="1537653" cy="1327341"/>
            </a:xfrm>
          </p:grpSpPr>
          <p:sp>
            <p:nvSpPr>
              <p:cNvPr id="18" name="Hexagon 17">
                <a:extLst>
                  <a:ext uri="{FF2B5EF4-FFF2-40B4-BE49-F238E27FC236}">
                    <a16:creationId xmlns:a16="http://schemas.microsoft.com/office/drawing/2014/main" id="{F9A365A7-5E9B-A1A4-CBC5-F993C45EE5B4}"/>
                  </a:ext>
                </a:extLst>
              </p:cNvPr>
              <p:cNvSpPr/>
              <p:nvPr/>
            </p:nvSpPr>
            <p:spPr>
              <a:xfrm>
                <a:off x="621323" y="1970541"/>
                <a:ext cx="1537653" cy="1325563"/>
              </a:xfrm>
              <a:prstGeom prst="hexagon">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pPr algn="ctr"/>
                <a:endParaRPr lang="en-CA" dirty="0"/>
              </a:p>
            </p:txBody>
          </p:sp>
          <p:pic>
            <p:nvPicPr>
              <p:cNvPr id="19" name="Picture 18">
                <a:extLst>
                  <a:ext uri="{FF2B5EF4-FFF2-40B4-BE49-F238E27FC236}">
                    <a16:creationId xmlns:a16="http://schemas.microsoft.com/office/drawing/2014/main" id="{34DD1DB0-7AAA-F836-E074-D7CEBB842EE2}"/>
                  </a:ext>
                </a:extLst>
              </p:cNvPr>
              <p:cNvPicPr>
                <a:picLocks noChangeAspect="1"/>
              </p:cNvPicPr>
              <p:nvPr/>
            </p:nvPicPr>
            <p:blipFill>
              <a:blip r:embed="rId6"/>
              <a:srcRect/>
              <a:stretch/>
            </p:blipFill>
            <p:spPr>
              <a:xfrm>
                <a:off x="1013962" y="2149475"/>
                <a:ext cx="752374" cy="598137"/>
              </a:xfrm>
              <a:prstGeom prst="rect">
                <a:avLst/>
              </a:prstGeom>
            </p:spPr>
          </p:pic>
          <p:sp>
            <p:nvSpPr>
              <p:cNvPr id="20" name="TextBox 19">
                <a:extLst>
                  <a:ext uri="{FF2B5EF4-FFF2-40B4-BE49-F238E27FC236}">
                    <a16:creationId xmlns:a16="http://schemas.microsoft.com/office/drawing/2014/main" id="{726FFF89-FD86-6568-DC71-25DD3FD08E76}"/>
                  </a:ext>
                </a:extLst>
              </p:cNvPr>
              <p:cNvSpPr txBox="1"/>
              <p:nvPr/>
            </p:nvSpPr>
            <p:spPr>
              <a:xfrm>
                <a:off x="621323" y="2720801"/>
                <a:ext cx="1537653" cy="577081"/>
              </a:xfrm>
              <a:prstGeom prst="rect">
                <a:avLst/>
              </a:prstGeom>
              <a:noFill/>
            </p:spPr>
            <p:txBody>
              <a:bodyPr wrap="square" rtlCol="0">
                <a:noAutofit/>
              </a:bodyPr>
              <a:lstStyle/>
              <a:p>
                <a:pPr algn="ctr"/>
                <a:r>
                  <a:rPr lang="en-US" sz="900" dirty="0">
                    <a:solidFill>
                      <a:schemeClr val="bg1"/>
                    </a:solidFill>
                    <a:latin typeface="Gotham Black" panose="02000604040000020004" pitchFamily="50" charset="0"/>
                    <a:cs typeface="Poppins" panose="00000500000000000000" pitchFamily="2" charset="0"/>
                  </a:rPr>
                  <a:t>DISPOSAL &amp; </a:t>
                </a:r>
              </a:p>
              <a:p>
                <a:pPr algn="ctr"/>
                <a:r>
                  <a:rPr lang="en-US" sz="900" dirty="0">
                    <a:solidFill>
                      <a:schemeClr val="bg1"/>
                    </a:solidFill>
                    <a:latin typeface="Gotham Black" panose="02000604040000020004" pitchFamily="50" charset="0"/>
                    <a:cs typeface="Poppins" panose="00000500000000000000" pitchFamily="2" charset="0"/>
                  </a:rPr>
                  <a:t>RECYCLING</a:t>
                </a:r>
              </a:p>
              <a:p>
                <a:pPr algn="ctr"/>
                <a:r>
                  <a:rPr lang="en-US" sz="900" dirty="0">
                    <a:solidFill>
                      <a:schemeClr val="bg1"/>
                    </a:solidFill>
                    <a:latin typeface="Gotham Black" panose="02000604040000020004" pitchFamily="50" charset="0"/>
                    <a:cs typeface="Poppins" panose="00000500000000000000" pitchFamily="2" charset="0"/>
                  </a:rPr>
                  <a:t>FACILITY</a:t>
                </a:r>
              </a:p>
            </p:txBody>
          </p:sp>
        </p:grpSp>
      </p:grpSp>
      <p:sp>
        <p:nvSpPr>
          <p:cNvPr id="51" name="Oval 50">
            <a:extLst>
              <a:ext uri="{FF2B5EF4-FFF2-40B4-BE49-F238E27FC236}">
                <a16:creationId xmlns:a16="http://schemas.microsoft.com/office/drawing/2014/main" id="{6762905C-A4DD-D59E-E754-966702E5B4EF}"/>
              </a:ext>
            </a:extLst>
          </p:cNvPr>
          <p:cNvSpPr/>
          <p:nvPr/>
        </p:nvSpPr>
        <p:spPr>
          <a:xfrm>
            <a:off x="8536111" y="2960359"/>
            <a:ext cx="1395225" cy="1395225"/>
          </a:xfrm>
          <a:prstGeom prst="ellipse">
            <a:avLst/>
          </a:pr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sz="2400" dirty="0">
                <a:latin typeface="Gotham Black" panose="02000604040000020004" pitchFamily="50" charset="0"/>
              </a:rPr>
              <a:t>PRO</a:t>
            </a:r>
          </a:p>
        </p:txBody>
      </p:sp>
      <p:pic>
        <p:nvPicPr>
          <p:cNvPr id="52" name="Picture 51">
            <a:extLst>
              <a:ext uri="{FF2B5EF4-FFF2-40B4-BE49-F238E27FC236}">
                <a16:creationId xmlns:a16="http://schemas.microsoft.com/office/drawing/2014/main" id="{F4ED85F1-3CD6-2F47-2040-6FCA38F1EF76}"/>
              </a:ext>
            </a:extLst>
          </p:cNvPr>
          <p:cNvPicPr>
            <a:picLocks noChangeAspect="1"/>
          </p:cNvPicPr>
          <p:nvPr/>
        </p:nvPicPr>
        <p:blipFill>
          <a:blip r:embed="rId7"/>
          <a:srcRect/>
          <a:stretch/>
        </p:blipFill>
        <p:spPr>
          <a:xfrm>
            <a:off x="6729410" y="5639002"/>
            <a:ext cx="1147732" cy="937315"/>
          </a:xfrm>
          <a:prstGeom prst="rect">
            <a:avLst/>
          </a:prstGeom>
        </p:spPr>
      </p:pic>
      <p:sp>
        <p:nvSpPr>
          <p:cNvPr id="53" name="Right Arrow 13">
            <a:extLst>
              <a:ext uri="{FF2B5EF4-FFF2-40B4-BE49-F238E27FC236}">
                <a16:creationId xmlns:a16="http://schemas.microsoft.com/office/drawing/2014/main" id="{BA23AA0E-BC50-3BE8-F2FD-68177F16B2BD}"/>
              </a:ext>
            </a:extLst>
          </p:cNvPr>
          <p:cNvSpPr/>
          <p:nvPr/>
        </p:nvSpPr>
        <p:spPr>
          <a:xfrm rot="5400000">
            <a:off x="8703411" y="4721404"/>
            <a:ext cx="1065228" cy="627356"/>
          </a:xfrm>
          <a:prstGeom prst="rightArrow">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TextBox 53">
            <a:extLst>
              <a:ext uri="{FF2B5EF4-FFF2-40B4-BE49-F238E27FC236}">
                <a16:creationId xmlns:a16="http://schemas.microsoft.com/office/drawing/2014/main" id="{C37F0D43-1B62-201B-0DA4-7C171ABA6C10}"/>
              </a:ext>
            </a:extLst>
          </p:cNvPr>
          <p:cNvSpPr txBox="1"/>
          <p:nvPr/>
        </p:nvSpPr>
        <p:spPr>
          <a:xfrm>
            <a:off x="8039093" y="5714581"/>
            <a:ext cx="2434797" cy="954107"/>
          </a:xfrm>
          <a:prstGeom prst="rect">
            <a:avLst/>
          </a:prstGeom>
          <a:noFill/>
        </p:spPr>
        <p:txBody>
          <a:bodyPr wrap="square" rtlCol="0">
            <a:spAutoFit/>
          </a:bodyPr>
          <a:lstStyle/>
          <a:p>
            <a:pPr algn="ctr"/>
            <a:r>
              <a:rPr lang="en-US" sz="1400" dirty="0">
                <a:latin typeface="Gotham Book" panose="02000604040000020004" pitchFamily="50" charset="0"/>
              </a:rPr>
              <a:t>Arrangements to pick-up and properly manage pressurized cylinders from collection points</a:t>
            </a:r>
          </a:p>
        </p:txBody>
      </p:sp>
      <p:sp>
        <p:nvSpPr>
          <p:cNvPr id="55" name="TextBox 54">
            <a:extLst>
              <a:ext uri="{FF2B5EF4-FFF2-40B4-BE49-F238E27FC236}">
                <a16:creationId xmlns:a16="http://schemas.microsoft.com/office/drawing/2014/main" id="{7C29B6F8-DFC4-A488-8D08-BF83AC8F350A}"/>
              </a:ext>
            </a:extLst>
          </p:cNvPr>
          <p:cNvSpPr txBox="1"/>
          <p:nvPr/>
        </p:nvSpPr>
        <p:spPr>
          <a:xfrm>
            <a:off x="4451151" y="3052969"/>
            <a:ext cx="2806928" cy="1169551"/>
          </a:xfrm>
          <a:prstGeom prst="rect">
            <a:avLst/>
          </a:prstGeom>
          <a:noFill/>
        </p:spPr>
        <p:txBody>
          <a:bodyPr wrap="square" rtlCol="0">
            <a:spAutoFit/>
          </a:bodyPr>
          <a:lstStyle/>
          <a:p>
            <a:pPr algn="ctr"/>
            <a:r>
              <a:rPr lang="en-US" sz="1400" dirty="0">
                <a:latin typeface="Gotham Book" panose="02000604040000020004" pitchFamily="50" charset="0"/>
              </a:rPr>
              <a:t>Arrangements to receive pressurized cylinder from residents without charge (state-wide and to meet targets) </a:t>
            </a:r>
          </a:p>
        </p:txBody>
      </p:sp>
      <p:pic>
        <p:nvPicPr>
          <p:cNvPr id="56" name="Picture 55">
            <a:extLst>
              <a:ext uri="{FF2B5EF4-FFF2-40B4-BE49-F238E27FC236}">
                <a16:creationId xmlns:a16="http://schemas.microsoft.com/office/drawing/2014/main" id="{E1AB490C-34C1-F38E-7572-FEEC060AFA6A}"/>
              </a:ext>
            </a:extLst>
          </p:cNvPr>
          <p:cNvPicPr>
            <a:picLocks noChangeAspect="1"/>
          </p:cNvPicPr>
          <p:nvPr/>
        </p:nvPicPr>
        <p:blipFill>
          <a:blip r:embed="rId8"/>
          <a:srcRect/>
          <a:stretch/>
        </p:blipFill>
        <p:spPr>
          <a:xfrm>
            <a:off x="5325134" y="2078529"/>
            <a:ext cx="1024564" cy="805136"/>
          </a:xfrm>
          <a:prstGeom prst="rect">
            <a:avLst/>
          </a:prstGeom>
        </p:spPr>
      </p:pic>
      <p:sp>
        <p:nvSpPr>
          <p:cNvPr id="57" name="Right Arrow 13">
            <a:extLst>
              <a:ext uri="{FF2B5EF4-FFF2-40B4-BE49-F238E27FC236}">
                <a16:creationId xmlns:a16="http://schemas.microsoft.com/office/drawing/2014/main" id="{9489604F-43FB-138E-B825-07C472C2DC6F}"/>
              </a:ext>
            </a:extLst>
          </p:cNvPr>
          <p:cNvSpPr/>
          <p:nvPr/>
        </p:nvSpPr>
        <p:spPr>
          <a:xfrm>
            <a:off x="7321337" y="3278323"/>
            <a:ext cx="1065228" cy="627356"/>
          </a:xfrm>
          <a:prstGeom prst="rightArrow">
            <a:avLst/>
          </a:prstGeom>
          <a:solidFill>
            <a:schemeClr val="bg2">
              <a:lumMod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TextBox 57">
            <a:extLst>
              <a:ext uri="{FF2B5EF4-FFF2-40B4-BE49-F238E27FC236}">
                <a16:creationId xmlns:a16="http://schemas.microsoft.com/office/drawing/2014/main" id="{011A9EB3-FA9A-19EB-700C-C89F6F30FEA2}"/>
              </a:ext>
            </a:extLst>
          </p:cNvPr>
          <p:cNvSpPr txBox="1"/>
          <p:nvPr/>
        </p:nvSpPr>
        <p:spPr>
          <a:xfrm>
            <a:off x="8059727" y="718896"/>
            <a:ext cx="3873655" cy="1169551"/>
          </a:xfrm>
          <a:prstGeom prst="rect">
            <a:avLst/>
          </a:prstGeom>
          <a:noFill/>
        </p:spPr>
        <p:txBody>
          <a:bodyPr wrap="square" rtlCol="0">
            <a:spAutoFit/>
          </a:bodyPr>
          <a:lstStyle/>
          <a:p>
            <a:pPr algn="ctr"/>
            <a:r>
              <a:rPr lang="en-US" sz="1400" dirty="0">
                <a:latin typeface="Gotham Book" panose="02000604040000020004" pitchFamily="50" charset="0"/>
                <a:cs typeface="Arial" panose="020B0604020202020204" pitchFamily="34" charset="0"/>
              </a:rPr>
              <a:t>Pressurized cylinders have diminished influence over PROs decisions as focus is on achieving efficiencies and effectiveness for general packaging. Only responsible for what is collected.</a:t>
            </a:r>
          </a:p>
        </p:txBody>
      </p:sp>
      <p:pic>
        <p:nvPicPr>
          <p:cNvPr id="59" name="Picture 58">
            <a:extLst>
              <a:ext uri="{FF2B5EF4-FFF2-40B4-BE49-F238E27FC236}">
                <a16:creationId xmlns:a16="http://schemas.microsoft.com/office/drawing/2014/main" id="{2475F055-78AC-ED3D-568E-B2A59F505F37}"/>
              </a:ext>
            </a:extLst>
          </p:cNvPr>
          <p:cNvPicPr>
            <a:picLocks noChangeAspect="1"/>
          </p:cNvPicPr>
          <p:nvPr/>
        </p:nvPicPr>
        <p:blipFill>
          <a:blip r:embed="rId9"/>
          <a:srcRect/>
          <a:stretch/>
        </p:blipFill>
        <p:spPr>
          <a:xfrm>
            <a:off x="10608754" y="1998840"/>
            <a:ext cx="959887" cy="720715"/>
          </a:xfrm>
          <a:prstGeom prst="rect">
            <a:avLst/>
          </a:prstGeom>
        </p:spPr>
      </p:pic>
      <p:sp>
        <p:nvSpPr>
          <p:cNvPr id="60" name="Right Arrow 13">
            <a:extLst>
              <a:ext uri="{FF2B5EF4-FFF2-40B4-BE49-F238E27FC236}">
                <a16:creationId xmlns:a16="http://schemas.microsoft.com/office/drawing/2014/main" id="{D28A9639-16C3-2492-05FC-084F6673D073}"/>
              </a:ext>
            </a:extLst>
          </p:cNvPr>
          <p:cNvSpPr/>
          <p:nvPr/>
        </p:nvSpPr>
        <p:spPr>
          <a:xfrm rot="6747351">
            <a:off x="9154806" y="2150440"/>
            <a:ext cx="986513" cy="627356"/>
          </a:xfrm>
          <a:prstGeom prst="rightArrow">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16401840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1465</TotalTime>
  <Words>549</Words>
  <Application>Microsoft Office PowerPoint</Application>
  <PresentationFormat>Widescreen</PresentationFormat>
  <Paragraphs>62</Paragraphs>
  <Slides>3</Slides>
  <Notes>3</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3</vt:i4>
      </vt:variant>
    </vt:vector>
  </HeadingPairs>
  <TitlesOfParts>
    <vt:vector size="10" baseType="lpstr">
      <vt:lpstr>Arial</vt:lpstr>
      <vt:lpstr>Calibri</vt:lpstr>
      <vt:lpstr>Calibri Light</vt:lpstr>
      <vt:lpstr>Gotham Black</vt:lpstr>
      <vt:lpstr>Gotham Bold</vt:lpstr>
      <vt:lpstr>Gotham Book</vt:lpstr>
      <vt:lpstr>Office Theme</vt:lpstr>
      <vt:lpstr>Traditional EPR Model </vt:lpstr>
      <vt:lpstr>Maine (if alternative collection system)</vt:lpstr>
      <vt:lpstr>Maine (if in the common collection system)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Traditional EPR Model</dc:title>
  <dc:creator>Peter and Kelly Hargreave</dc:creator>
  <cp:lastModifiedBy>Bertocci, Elena</cp:lastModifiedBy>
  <cp:revision>5</cp:revision>
  <dcterms:created xsi:type="dcterms:W3CDTF">2023-01-06T12:14:40Z</dcterms:created>
  <dcterms:modified xsi:type="dcterms:W3CDTF">2023-01-20T21:19:20Z</dcterms:modified>
</cp:coreProperties>
</file>