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2.xml" ContentType="application/vnd.openxmlformats-officedocument.drawingml.char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rts/chart3.xml" ContentType="application/vnd.openxmlformats-officedocument.drawingml.chart+xml"/>
  <Override PartName="/ppt/drawings/drawing1.xml" ContentType="application/vnd.openxmlformats-officedocument.drawingml.chartshape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  <p:sldMasterId id="2147483673" r:id="rId2"/>
    <p:sldMasterId id="2147483679" r:id="rId3"/>
    <p:sldMasterId id="2147483691" r:id="rId4"/>
  </p:sldMasterIdLst>
  <p:notesMasterIdLst>
    <p:notesMasterId r:id="rId62"/>
  </p:notesMasterIdLst>
  <p:handoutMasterIdLst>
    <p:handoutMasterId r:id="rId63"/>
  </p:handoutMasterIdLst>
  <p:sldIdLst>
    <p:sldId id="256" r:id="rId5"/>
    <p:sldId id="268" r:id="rId6"/>
    <p:sldId id="331" r:id="rId7"/>
    <p:sldId id="332" r:id="rId8"/>
    <p:sldId id="290" r:id="rId9"/>
    <p:sldId id="426" r:id="rId10"/>
    <p:sldId id="423" r:id="rId11"/>
    <p:sldId id="419" r:id="rId12"/>
    <p:sldId id="420" r:id="rId13"/>
    <p:sldId id="421" r:id="rId14"/>
    <p:sldId id="422" r:id="rId15"/>
    <p:sldId id="265" r:id="rId16"/>
    <p:sldId id="366" r:id="rId17"/>
    <p:sldId id="395" r:id="rId18"/>
    <p:sldId id="345" r:id="rId19"/>
    <p:sldId id="351" r:id="rId20"/>
    <p:sldId id="382" r:id="rId21"/>
    <p:sldId id="402" r:id="rId22"/>
    <p:sldId id="415" r:id="rId23"/>
    <p:sldId id="305" r:id="rId24"/>
    <p:sldId id="428" r:id="rId25"/>
    <p:sldId id="374" r:id="rId26"/>
    <p:sldId id="429" r:id="rId27"/>
    <p:sldId id="392" r:id="rId28"/>
    <p:sldId id="396" r:id="rId29"/>
    <p:sldId id="417" r:id="rId30"/>
    <p:sldId id="389" r:id="rId31"/>
    <p:sldId id="393" r:id="rId32"/>
    <p:sldId id="398" r:id="rId33"/>
    <p:sldId id="388" r:id="rId34"/>
    <p:sldId id="377" r:id="rId35"/>
    <p:sldId id="372" r:id="rId36"/>
    <p:sldId id="400" r:id="rId37"/>
    <p:sldId id="380" r:id="rId38"/>
    <p:sldId id="404" r:id="rId39"/>
    <p:sldId id="390" r:id="rId40"/>
    <p:sldId id="371" r:id="rId41"/>
    <p:sldId id="416" r:id="rId42"/>
    <p:sldId id="412" r:id="rId43"/>
    <p:sldId id="397" r:id="rId44"/>
    <p:sldId id="401" r:id="rId45"/>
    <p:sldId id="403" r:id="rId46"/>
    <p:sldId id="352" r:id="rId47"/>
    <p:sldId id="385" r:id="rId48"/>
    <p:sldId id="368" r:id="rId49"/>
    <p:sldId id="376" r:id="rId50"/>
    <p:sldId id="409" r:id="rId51"/>
    <p:sldId id="407" r:id="rId52"/>
    <p:sldId id="418" r:id="rId53"/>
    <p:sldId id="408" r:id="rId54"/>
    <p:sldId id="406" r:id="rId55"/>
    <p:sldId id="405" r:id="rId56"/>
    <p:sldId id="365" r:id="rId57"/>
    <p:sldId id="413" r:id="rId58"/>
    <p:sldId id="424" r:id="rId59"/>
    <p:sldId id="281" r:id="rId60"/>
    <p:sldId id="262" r:id="rId61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CC47C"/>
    <a:srgbClr val="66FF99"/>
    <a:srgbClr val="4EBE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notesView">
  <p:normalViewPr>
    <p:restoredLeft sz="16013" autoAdjust="0"/>
    <p:restoredTop sz="94628" autoAdjust="0"/>
  </p:normalViewPr>
  <p:slideViewPr>
    <p:cSldViewPr>
      <p:cViewPr>
        <p:scale>
          <a:sx n="78" d="100"/>
          <a:sy n="78" d="100"/>
        </p:scale>
        <p:origin x="-912" y="-6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1" d="100"/>
          <a:sy n="81" d="100"/>
        </p:scale>
        <p:origin x="-1998" y="-96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slide" Target="slides/slide57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/>
              <a:t>NOITC's </a:t>
            </a:r>
            <a:r>
              <a:rPr lang="en-US" dirty="0" smtClean="0"/>
              <a:t>Filed by Year</a:t>
            </a:r>
            <a:endParaRPr lang="en-US" dirty="0"/>
          </a:p>
        </c:rich>
      </c:tx>
      <c:layout/>
      <c:overlay val="0"/>
    </c:title>
    <c:autoTitleDeleted val="0"/>
    <c:plotArea>
      <c:layout/>
      <c:areaChart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NOITC's Filed</c:v>
                </c:pt>
              </c:strCache>
            </c:strRef>
          </c:tx>
          <c:cat>
            <c:strRef>
              <c:f>Sheet1!$A$2:$A$24</c:f>
              <c:strCache>
                <c:ptCount val="23"/>
                <c:pt idx="0">
                  <c:v>93</c:v>
                </c:pt>
                <c:pt idx="1">
                  <c:v>94</c:v>
                </c:pt>
                <c:pt idx="2">
                  <c:v>95</c:v>
                </c:pt>
                <c:pt idx="3">
                  <c:v>96</c:v>
                </c:pt>
                <c:pt idx="4">
                  <c:v>97</c:v>
                </c:pt>
                <c:pt idx="5">
                  <c:v>98</c:v>
                </c:pt>
                <c:pt idx="6">
                  <c:v>99</c:v>
                </c:pt>
                <c:pt idx="7">
                  <c:v>00</c:v>
                </c:pt>
                <c:pt idx="8">
                  <c:v>01</c:v>
                </c:pt>
                <c:pt idx="9">
                  <c:v>02</c:v>
                </c:pt>
                <c:pt idx="10">
                  <c:v>03</c:v>
                </c:pt>
                <c:pt idx="11">
                  <c:v>04</c:v>
                </c:pt>
                <c:pt idx="12">
                  <c:v>05</c:v>
                </c:pt>
                <c:pt idx="13">
                  <c:v>06</c:v>
                </c:pt>
                <c:pt idx="14">
                  <c:v>07</c:v>
                </c:pt>
                <c:pt idx="15">
                  <c:v>08</c:v>
                </c:pt>
                <c:pt idx="16">
                  <c:v>09</c:v>
                </c:pt>
                <c:pt idx="17">
                  <c:v>10</c:v>
                </c:pt>
                <c:pt idx="18">
                  <c:v>11</c:v>
                </c:pt>
                <c:pt idx="19">
                  <c:v>12</c:v>
                </c:pt>
                <c:pt idx="20">
                  <c:v>13</c:v>
                </c:pt>
                <c:pt idx="21">
                  <c:v>14</c:v>
                </c:pt>
                <c:pt idx="22">
                  <c:v>15</c:v>
                </c:pt>
              </c:strCache>
            </c:strRef>
          </c:cat>
          <c:val>
            <c:numRef>
              <c:f>Sheet1!$B$2:$B$24</c:f>
              <c:numCache>
                <c:formatCode>General</c:formatCode>
                <c:ptCount val="23"/>
                <c:pt idx="0">
                  <c:v>3</c:v>
                </c:pt>
                <c:pt idx="1">
                  <c:v>135</c:v>
                </c:pt>
                <c:pt idx="2">
                  <c:v>53</c:v>
                </c:pt>
                <c:pt idx="3">
                  <c:v>27</c:v>
                </c:pt>
                <c:pt idx="4">
                  <c:v>27</c:v>
                </c:pt>
                <c:pt idx="5">
                  <c:v>23</c:v>
                </c:pt>
                <c:pt idx="6">
                  <c:v>28</c:v>
                </c:pt>
                <c:pt idx="7">
                  <c:v>35</c:v>
                </c:pt>
                <c:pt idx="8">
                  <c:v>45</c:v>
                </c:pt>
                <c:pt idx="9">
                  <c:v>31</c:v>
                </c:pt>
                <c:pt idx="10">
                  <c:v>41</c:v>
                </c:pt>
                <c:pt idx="11">
                  <c:v>36</c:v>
                </c:pt>
                <c:pt idx="12">
                  <c:v>28</c:v>
                </c:pt>
                <c:pt idx="13">
                  <c:v>49</c:v>
                </c:pt>
                <c:pt idx="14">
                  <c:v>36</c:v>
                </c:pt>
                <c:pt idx="15">
                  <c:v>36</c:v>
                </c:pt>
                <c:pt idx="16">
                  <c:v>21</c:v>
                </c:pt>
                <c:pt idx="17">
                  <c:v>29</c:v>
                </c:pt>
                <c:pt idx="18">
                  <c:v>18</c:v>
                </c:pt>
                <c:pt idx="19">
                  <c:v>22</c:v>
                </c:pt>
                <c:pt idx="20">
                  <c:v>22</c:v>
                </c:pt>
                <c:pt idx="21">
                  <c:v>24</c:v>
                </c:pt>
                <c:pt idx="22">
                  <c:v>16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5447040"/>
        <c:axId val="25448832"/>
      </c:areaChart>
      <c:catAx>
        <c:axId val="25447040"/>
        <c:scaling>
          <c:orientation val="minMax"/>
        </c:scaling>
        <c:delete val="0"/>
        <c:axPos val="b"/>
        <c:numFmt formatCode="@" sourceLinked="1"/>
        <c:majorTickMark val="out"/>
        <c:minorTickMark val="none"/>
        <c:tickLblPos val="nextTo"/>
        <c:crossAx val="25448832"/>
        <c:crosses val="autoZero"/>
        <c:auto val="1"/>
        <c:lblAlgn val="ctr"/>
        <c:lblOffset val="100"/>
        <c:tickLblSkip val="5"/>
        <c:noMultiLvlLbl val="0"/>
      </c:catAx>
      <c:valAx>
        <c:axId val="2544883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5447040"/>
        <c:crosses val="autoZero"/>
        <c:crossBetween val="midCat"/>
      </c:valAx>
      <c:spPr>
        <a:solidFill>
          <a:schemeClr val="tx2">
            <a:lumMod val="20000"/>
            <a:lumOff val="80000"/>
            <a:alpha val="56000"/>
          </a:schemeClr>
        </a:solidFill>
      </c:spPr>
    </c:plotArea>
    <c:plotVisOnly val="1"/>
    <c:dispBlanksAs val="zero"/>
    <c:showDLblsOverMax val="0"/>
  </c:chart>
  <c:spPr>
    <a:ln w="31750">
      <a:solidFill>
        <a:schemeClr val="tx2">
          <a:lumMod val="75000"/>
        </a:schemeClr>
      </a:solidFill>
    </a:ln>
  </c:spPr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 smtClean="0"/>
              <a:t>Variances Since Inception</a:t>
            </a:r>
            <a:r>
              <a:rPr lang="en-US" baseline="0" dirty="0" smtClean="0"/>
              <a:t> of Program – 166 Issued</a:t>
            </a:r>
            <a:endParaRPr lang="en-US" dirty="0"/>
          </a:p>
        </c:rich>
      </c:tx>
      <c:layout/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Number</c:v>
                </c:pt>
              </c:strCache>
            </c:strRef>
          </c:tx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mtClean="0"/>
                      <a:t>74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mtClean="0"/>
                      <a:t>46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mtClean="0"/>
                      <a:t>35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smtClean="0"/>
                      <a:t>11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Sheet1!$A$2:$A$5</c:f>
              <c:strCache>
                <c:ptCount val="4"/>
                <c:pt idx="0">
                  <c:v>Below GW</c:v>
                </c:pt>
                <c:pt idx="1">
                  <c:v>Larger Pit</c:v>
                </c:pt>
                <c:pt idx="2">
                  <c:v>Ext. Drainage</c:v>
                </c:pt>
                <c:pt idx="3">
                  <c:v>Buffer Red.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77</c:v>
                </c:pt>
                <c:pt idx="1">
                  <c:v>45</c:v>
                </c:pt>
                <c:pt idx="2">
                  <c:v>34</c:v>
                </c:pt>
                <c:pt idx="3">
                  <c:v>11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 smtClean="0"/>
              <a:t>Variances Since Inception</a:t>
            </a:r>
            <a:r>
              <a:rPr lang="en-US" baseline="0" dirty="0" smtClean="0"/>
              <a:t> of Program – 158 Issued</a:t>
            </a:r>
            <a:endParaRPr lang="en-US" dirty="0"/>
          </a:p>
        </c:rich>
      </c:tx>
      <c:layout/>
      <c:overlay val="0"/>
    </c:title>
    <c:autoTitleDeleted val="0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  <c:userShapes r:id="rId2"/>
</c:chartSpace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1</cdr:x>
      <cdr:y>1</cdr:y>
    </cdr:to>
    <cdr:pic>
      <cdr:nvPicPr>
        <cdr:cNvPr id="4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0" y="0"/>
          <a:ext cx="12190477" cy="9752382"/>
        </a:xfrm>
        <a:prstGeom xmlns:a="http://schemas.openxmlformats.org/drawingml/2006/main" prst="rect">
          <a:avLst/>
        </a:prstGeom>
      </cdr:spPr>
    </cdr:pic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694E56-8AB7-4980-B531-6D905DBE5970}" type="datetimeFigureOut">
              <a:rPr lang="en-US" smtClean="0"/>
              <a:t>6/6/2016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20D995-8018-40C4-863B-ED5B077ECC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5572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37B12156-895F-466A-8C3F-1CDCDEC50A41}" type="datetimeFigureOut">
              <a:rPr lang="en-US" smtClean="0"/>
              <a:t>6/6/2016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EE665684-C0CC-4115-8935-DB4D3101F0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9418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665684-C0CC-4115-8935-DB4D3101F02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7844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665684-C0CC-4115-8935-DB4D3101F02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9511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665684-C0CC-4115-8935-DB4D3101F02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9537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Variance process was added in 1997.</a:t>
            </a:r>
          </a:p>
          <a:p>
            <a:endParaRPr lang="en-US" dirty="0"/>
          </a:p>
          <a:p>
            <a:r>
              <a:rPr lang="en-US" dirty="0" smtClean="0"/>
              <a:t>Permitted 1577 acres of ponds-Extending the life of mines</a:t>
            </a:r>
          </a:p>
          <a:p>
            <a:endParaRPr lang="en-US" dirty="0"/>
          </a:p>
          <a:p>
            <a:r>
              <a:rPr lang="en-US" dirty="0" smtClean="0"/>
              <a:t>Larger Working Pit Size-$4.2 </a:t>
            </a:r>
            <a:r>
              <a:rPr lang="en-US" dirty="0" smtClean="0"/>
              <a:t>million in financial assurance</a:t>
            </a:r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665684-C0CC-4115-8935-DB4D3101F02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8821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665684-C0CC-4115-8935-DB4D3101F02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2272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665684-C0CC-4115-8935-DB4D3101F02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1057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 25 % of licensed pits are located in Cumberland &amp; York County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665684-C0CC-4115-8935-DB4D3101F02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3005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665684-C0CC-4115-8935-DB4D3101F02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9983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665684-C0CC-4115-8935-DB4D3101F02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1057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interactive map also contains the significant sand &amp; gravel layer along with public water supplies.  </a:t>
            </a:r>
            <a:r>
              <a:rPr lang="en-US" dirty="0"/>
              <a:t> </a:t>
            </a:r>
            <a:r>
              <a:rPr lang="en-US" dirty="0" smtClean="0"/>
              <a:t> The law contains restrictions for fuel storage on high yield (over 50 </a:t>
            </a:r>
            <a:r>
              <a:rPr lang="en-US" dirty="0" err="1" smtClean="0"/>
              <a:t>gpm</a:t>
            </a:r>
            <a:r>
              <a:rPr lang="en-US" dirty="0" smtClean="0"/>
              <a:t>) and the </a:t>
            </a:r>
            <a:r>
              <a:rPr lang="en-US" dirty="0" smtClean="0"/>
              <a:t>locations  of </a:t>
            </a:r>
            <a:r>
              <a:rPr lang="en-US" dirty="0" smtClean="0"/>
              <a:t>any public water supply.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665684-C0CC-4115-8935-DB4D3101F02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10576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DEP website contains a list of Towns sorted alphabetically with the names of the operator and pit name.  This list is updated one or twice a year.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665684-C0CC-4115-8935-DB4D3101F02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1606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665684-C0CC-4115-8935-DB4D3101F02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90772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Need more test borings for a gravel pit than a quarry due to the continuity of the deposit.  Way more variability in gravel than rock.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665684-C0CC-4115-8935-DB4D3101F02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07866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665684-C0CC-4115-8935-DB4D3101F02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07866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665684-C0CC-4115-8935-DB4D3101F02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10576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665684-C0CC-4115-8935-DB4D3101F02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10576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665684-C0CC-4115-8935-DB4D3101F02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10576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665684-C0CC-4115-8935-DB4D3101F02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10576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665684-C0CC-4115-8935-DB4D3101F02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10576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665684-C0CC-4115-8935-DB4D3101F02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10576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665684-C0CC-4115-8935-DB4D3101F02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10576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665684-C0CC-4115-8935-DB4D3101F02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1057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665684-C0CC-4115-8935-DB4D3101F02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80345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Some mine sites may contain both sand and rock and </a:t>
            </a:r>
            <a:r>
              <a:rPr lang="en-US" dirty="0" smtClean="0"/>
              <a:t>are</a:t>
            </a:r>
            <a:r>
              <a:rPr lang="en-US" dirty="0" smtClean="0"/>
              <a:t> </a:t>
            </a:r>
            <a:r>
              <a:rPr lang="en-US" dirty="0" smtClean="0"/>
              <a:t>mined at the some time.  In this case, the sand/gravel  is the overburden  layer.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665684-C0CC-4115-8935-DB4D3101F02B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10576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665684-C0CC-4115-8935-DB4D3101F02B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10576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665684-C0CC-4115-8935-DB4D3101F02B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33690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665684-C0CC-4115-8935-DB4D3101F02B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10576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665684-C0CC-4115-8935-DB4D3101F02B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10576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665684-C0CC-4115-8935-DB4D3101F02B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10576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Track crushers are very portable and can  be moved from site to site with less cost than a traditional portable crushing plant.  Requires less </a:t>
            </a:r>
            <a:r>
              <a:rPr lang="en-US" dirty="0" smtClean="0"/>
              <a:t> set-up </a:t>
            </a:r>
            <a:r>
              <a:rPr lang="en-US" dirty="0" smtClean="0"/>
              <a:t>time.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665684-C0CC-4115-8935-DB4D3101F02B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10576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Most operators are placing asphalt plants  in </a:t>
            </a:r>
            <a:r>
              <a:rPr lang="en-US" dirty="0" smtClean="0"/>
              <a:t>close </a:t>
            </a:r>
            <a:r>
              <a:rPr lang="en-US" dirty="0" smtClean="0"/>
              <a:t>proximity to their local markets.  Mobile plants are used to cover projects located away from  their normal markets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BAE9AC-D1CA-4FAB-937C-8099F5BDC60D}" type="slidenum">
              <a:rPr lang="en-US" smtClean="0">
                <a:solidFill>
                  <a:prstClr val="black"/>
                </a:solidFill>
              </a:rPr>
              <a:pPr/>
              <a:t>37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107433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665684-C0CC-4115-8935-DB4D3101F02B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10576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Some operators are eliminating onsite transportation cost by employing overland conveyors.  Significant cost savings  are achieved especially when the price of diesel fuel rises.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665684-C0CC-4115-8935-DB4D3101F02B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1057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Topsoil &amp; clay &lt;5</a:t>
            </a:r>
            <a:r>
              <a:rPr lang="en-US" baseline="0" dirty="0" smtClean="0"/>
              <a:t> ac – Must be phased so that open area does not exceed 2 acres at any one time, </a:t>
            </a:r>
            <a:r>
              <a:rPr lang="en-US" baseline="0" dirty="0" smtClean="0"/>
              <a:t>E&amp;S </a:t>
            </a:r>
            <a:r>
              <a:rPr lang="en-US" baseline="0" dirty="0" smtClean="0"/>
              <a:t>control measures in place, reclaim with vegetation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BAE9AC-D1CA-4FAB-937C-8099F5BDC60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09682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99.9 % of the aggregate produce in the State is transported by truck.  A few operators may use side rails, but you are at the mercy of the railroad owner for delivery.</a:t>
            </a:r>
          </a:p>
          <a:p>
            <a:endParaRPr lang="en-US" dirty="0"/>
          </a:p>
          <a:p>
            <a:r>
              <a:rPr lang="en-US" dirty="0" smtClean="0"/>
              <a:t>In the </a:t>
            </a:r>
            <a:r>
              <a:rPr lang="en-US" dirty="0"/>
              <a:t>M</a:t>
            </a:r>
            <a:r>
              <a:rPr lang="en-US" dirty="0" smtClean="0"/>
              <a:t>idwest, a lot of material is transported by barge.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665684-C0CC-4115-8935-DB4D3101F02B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10576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665684-C0CC-4115-8935-DB4D3101F02B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07866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Buffers must be maintained even when they are distant</a:t>
            </a:r>
            <a:r>
              <a:rPr lang="en-US" baseline="0" dirty="0" smtClean="0"/>
              <a:t> from the actual active pit.  Nothing may be cut in buffers, even for forestry purposes.  Permitting requirements</a:t>
            </a:r>
            <a:r>
              <a:rPr lang="en-US" dirty="0" smtClean="0"/>
              <a:t>  may restrict the value of estimated reserves.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BAE9AC-D1CA-4FAB-937C-8099F5BDC60D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68516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Working pit is defined by statute under the Performance Standards.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665684-C0CC-4115-8935-DB4D3101F02B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5390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Reclamation cost must be incorporated into the operating expense of the operator.  </a:t>
            </a:r>
            <a:r>
              <a:rPr lang="en-US" dirty="0" smtClean="0"/>
              <a:t>At </a:t>
            </a:r>
            <a:r>
              <a:rPr lang="en-US" dirty="0" smtClean="0"/>
              <a:t>Dep, we use a flat rate of $3500 per acre, assuming that topsoil has been salvaged at the site.  If </a:t>
            </a:r>
            <a:r>
              <a:rPr lang="en-US" dirty="0" smtClean="0"/>
              <a:t>not, </a:t>
            </a:r>
            <a:r>
              <a:rPr lang="en-US" dirty="0" smtClean="0"/>
              <a:t>the cost of reclamation substantially </a:t>
            </a:r>
            <a:r>
              <a:rPr lang="en-US" dirty="0" smtClean="0"/>
              <a:t>increases.  DEP </a:t>
            </a:r>
            <a:r>
              <a:rPr lang="en-US" dirty="0" smtClean="0"/>
              <a:t>doe not use full cost bonding approaching .  </a:t>
            </a:r>
            <a:r>
              <a:rPr lang="en-US" dirty="0" smtClean="0"/>
              <a:t>You can use Means </a:t>
            </a:r>
            <a:r>
              <a:rPr lang="en-US" dirty="0" smtClean="0"/>
              <a:t>Cost  </a:t>
            </a:r>
            <a:r>
              <a:rPr lang="en-US" dirty="0" smtClean="0"/>
              <a:t>Data to estimate construction cost.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665684-C0CC-4115-8935-DB4D3101F02B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7027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list  above includes the  reclamation standards required under the performance standards.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665684-C0CC-4115-8935-DB4D3101F02B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97886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Mine sites are </a:t>
            </a:r>
            <a:r>
              <a:rPr lang="en-US" dirty="0" smtClean="0"/>
              <a:t>a </a:t>
            </a:r>
            <a:r>
              <a:rPr lang="en-US" dirty="0" smtClean="0"/>
              <a:t>temporary </a:t>
            </a:r>
            <a:r>
              <a:rPr lang="en-US" dirty="0" smtClean="0"/>
              <a:t>land uses and are ultimately converted to other types of land uses such residential </a:t>
            </a:r>
            <a:r>
              <a:rPr lang="en-US" dirty="0" smtClean="0"/>
              <a:t>, commercial </a:t>
            </a:r>
            <a:r>
              <a:rPr lang="en-US" dirty="0" smtClean="0"/>
              <a:t>and agricultural properties.</a:t>
            </a:r>
          </a:p>
          <a:p>
            <a:endParaRPr lang="en-US" dirty="0"/>
          </a:p>
          <a:p>
            <a:r>
              <a:rPr lang="en-US" dirty="0" smtClean="0"/>
              <a:t>Examples:  Lewiston –Walmart Distribution Center-Former Clay and sand pits</a:t>
            </a:r>
          </a:p>
          <a:p>
            <a:endParaRPr lang="en-US" dirty="0"/>
          </a:p>
          <a:p>
            <a:r>
              <a:rPr lang="en-US" dirty="0" smtClean="0"/>
              <a:t>Westbrook –Blue Rock Quarry converted to commercial with large scale retailers.</a:t>
            </a:r>
          </a:p>
          <a:p>
            <a:endParaRPr lang="en-US" dirty="0"/>
          </a:p>
          <a:p>
            <a:r>
              <a:rPr lang="en-US" dirty="0" smtClean="0"/>
              <a:t>Poland -  Former sand &amp; gravel pit converted into office building which houses SAD 16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665684-C0CC-4115-8935-DB4D3101F02B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10576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“</a:t>
            </a:r>
            <a:r>
              <a:rPr lang="en-US" dirty="0" err="1" smtClean="0"/>
              <a:t>FMV”is</a:t>
            </a:r>
            <a:r>
              <a:rPr lang="en-US" dirty="0" smtClean="0"/>
              <a:t> defined as a </a:t>
            </a:r>
            <a:r>
              <a:rPr lang="en-US" dirty="0"/>
              <a:t>selling price for an item to which a buyer and seller can agree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r>
              <a:rPr lang="en-US" dirty="0" smtClean="0"/>
              <a:t>Fair market value  can be determined by  three approaches used to evaluate mineral properties.</a:t>
            </a:r>
          </a:p>
          <a:p>
            <a:endParaRPr lang="en-US" dirty="0"/>
          </a:p>
          <a:p>
            <a:r>
              <a:rPr lang="en-US" dirty="0" smtClean="0"/>
              <a:t>USPAP-Uniform Standards of Professional Appraisers Practice.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665684-C0CC-4115-8935-DB4D3101F02B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63445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665684-C0CC-4115-8935-DB4D3101F02B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51747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665684-C0CC-4115-8935-DB4D3101F02B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672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665684-C0CC-4115-8935-DB4D3101F02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05143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Income approach:  All income is discounted year by year  at a specific rate.</a:t>
            </a:r>
          </a:p>
          <a:p>
            <a:endParaRPr lang="en-US" dirty="0"/>
          </a:p>
          <a:p>
            <a:r>
              <a:rPr lang="en-US" dirty="0" smtClean="0"/>
              <a:t>Type of material extracted, geology, market conditions:, assets owned, reclamation cost, permitting cost…  </a:t>
            </a:r>
            <a:r>
              <a:rPr lang="en-US" dirty="0"/>
              <a:t>R</a:t>
            </a:r>
            <a:r>
              <a:rPr lang="en-US" dirty="0" smtClean="0"/>
              <a:t>emember transportation cost.  Usually markets are within 35 miles.  Trucking is one of the most expensive cost for sand, gravel and rock.</a:t>
            </a:r>
          </a:p>
          <a:p>
            <a:endParaRPr lang="en-US" dirty="0" smtClean="0"/>
          </a:p>
          <a:p>
            <a:r>
              <a:rPr lang="en-US" dirty="0" smtClean="0"/>
              <a:t>Royalty based approach w DCF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 smtClean="0"/>
              <a:t>If you need assistance seek the help of an appraiser certified in appraising mineral properties.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665684-C0CC-4115-8935-DB4D3101F02B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07175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 increase production rates (tonnage) requires capital investments on equipment.  This is a scale model of a $12 million  crushing facility located in Southern Maine.  Obviously, a strong market demand for aggregate is required to  justify  the expenditure.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665684-C0CC-4115-8935-DB4D3101F02B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10576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slide depicts the amount of material removed annual y from some licensed pits in Maine.  Its important to note that some sand &amp; gravel operations  may be inactive for many years with no material removed.  </a:t>
            </a:r>
            <a:r>
              <a:rPr lang="en-US" dirty="0" smtClean="0"/>
              <a:t>These  pits  </a:t>
            </a:r>
            <a:r>
              <a:rPr lang="en-US" dirty="0" smtClean="0"/>
              <a:t>become active only when a  nearby project needs aggregate material.</a:t>
            </a:r>
          </a:p>
          <a:p>
            <a:endParaRPr lang="en-US" dirty="0"/>
          </a:p>
          <a:p>
            <a:r>
              <a:rPr lang="en-US" dirty="0" smtClean="0"/>
              <a:t>Most of the large scale operators in the State have  a processing facility, such as an asphalt plant or concrete plant that requires a large amount of aggregate to produce the final product.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665684-C0CC-4115-8935-DB4D3101F02B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10576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30% value represents roughly 260 small sand &amp; gravel </a:t>
            </a:r>
            <a:r>
              <a:rPr lang="en-US" dirty="0" smtClean="0"/>
              <a:t>operators licensed by DEP.</a:t>
            </a:r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665684-C0CC-4115-8935-DB4D3101F02B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30739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All valuation methods require assumptions.  All assumptions must reflect reality.  In other words the data/ assumptions must be justifiable and defensible.</a:t>
            </a:r>
          </a:p>
          <a:p>
            <a:endParaRPr lang="en-US" dirty="0"/>
          </a:p>
          <a:p>
            <a:r>
              <a:rPr lang="en-US" dirty="0" smtClean="0"/>
              <a:t>Review Court cases: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665684-C0CC-4115-8935-DB4D3101F02B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35639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665684-C0CC-4115-8935-DB4D3101F02B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713775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665684-C0CC-4115-8935-DB4D3101F02B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148476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665684-C0CC-4115-8935-DB4D3101F02B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8269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665684-C0CC-4115-8935-DB4D3101F02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3563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665684-C0CC-4115-8935-DB4D3101F02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8555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665684-C0CC-4115-8935-DB4D3101F02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153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665684-C0CC-4115-8935-DB4D3101F02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8402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5657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FF70A-4AAC-43F2-82F6-8557EBFA9AA4}" type="datetimeFigureOut">
              <a:rPr lang="en-US" smtClean="0"/>
              <a:t>6/6/2016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4D94B-3E91-40A5-A432-16EEF849DF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7098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FF70A-4AAC-43F2-82F6-8557EBFA9AA4}" type="datetimeFigureOut">
              <a:rPr lang="en-US" smtClean="0"/>
              <a:t>6/6/2016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4D94B-3E91-40A5-A432-16EEF849DF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3604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FF70A-4AAC-43F2-82F6-8557EBFA9AA4}" type="datetimeFigureOut">
              <a:rPr lang="en-US" smtClean="0"/>
              <a:t>6/6/2016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4D94B-3E91-40A5-A432-16EEF849DF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9069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FF70A-4AAC-43F2-82F6-8557EBFA9AA4}" type="datetimeFigureOut">
              <a:rPr lang="en-US" smtClean="0"/>
              <a:t>6/6/2016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4D94B-3E91-40A5-A432-16EEF849DF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6195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FF70A-4AAC-43F2-82F6-8557EBFA9AA4}" type="datetimeFigureOut">
              <a:rPr lang="en-US" smtClean="0"/>
              <a:t>6/6/2016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4D94B-3E91-40A5-A432-16EEF849DF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1309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FF70A-4AAC-43F2-82F6-8557EBFA9AA4}" type="datetimeFigureOut">
              <a:rPr lang="en-US" smtClean="0"/>
              <a:t>6/6/2016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4D94B-3E91-40A5-A432-16EEF849DF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6819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FF70A-4AAC-43F2-82F6-8557EBFA9AA4}" type="datetimeFigureOut">
              <a:rPr lang="en-US" smtClean="0"/>
              <a:t>6/6/2016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4D94B-3E91-40A5-A432-16EEF849DF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4651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FF70A-4AAC-43F2-82F6-8557EBFA9AA4}" type="datetimeFigureOut">
              <a:rPr lang="en-US" smtClean="0"/>
              <a:t>6/6/2016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4D94B-3E91-40A5-A432-16EEF849DF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4440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BCEF32-2104-4B0A-B87F-8A17553C5A2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F90092-BE10-4294-B663-DB8EBD4CCFF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10266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1D0E36-4E1B-4F3F-92E2-2D2EFA8D884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1B31C2-930C-4FDD-96E6-FE7EC95B866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97861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424975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C97D2F-DCE9-4139-ABAF-0B81D4A043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51EC85-7C18-4DB1-87F5-E475F6FDAC7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25756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D26F92-F2DA-42B8-8137-E13B93EE9D8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15EDE1-F146-4D60-B50F-D4602AE36D6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18321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12A629-D8E9-431B-B3B7-481A1AA5B8B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B887DE-8896-4D6F-AD72-AF59AFD3838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26478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2515CC-2629-4E3F-888D-8B6D87970B8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1F381A-AF02-458E-873F-9CFEAF5ACDE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86860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BACC53-9E40-4D27-AB74-E4A67780C29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C42EC8-9A6D-4827-8D67-D69CF12D9A7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48337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CA3DD5-FC45-4E66-A0E4-BE727B5FE31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4817E3-5FD2-486D-A317-9456A1DA842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801791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AE17B2-4977-422B-A0F0-83018F24DED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5D322F-C52F-435B-954B-0DA325B73F9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73666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054C96-F307-494A-B236-F46B0F73B68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19CFF5-124A-45CF-B856-F640F5897F7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9248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D26DD6-79D8-42E0-BFED-EC6D0794EDB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072303-0062-422E-8A1B-DA850873BA0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0649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842598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0" y="6270625"/>
            <a:ext cx="9144000" cy="37623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latin typeface="Arial" pitchFamily="34" charset="0"/>
                <a:cs typeface="Arial" pitchFamily="34" charset="0"/>
              </a:rPr>
              <a:t>                  MAINE DEPARTMENT OF ENVIRONMENTAL PROTECTION                              </a:t>
            </a:r>
            <a:r>
              <a:rPr lang="en-US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www.maine.gov/dep            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15" y="6053380"/>
            <a:ext cx="947882" cy="8739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Rectangle 13"/>
          <p:cNvSpPr/>
          <p:nvPr userDrawn="1"/>
        </p:nvSpPr>
        <p:spPr>
          <a:xfrm>
            <a:off x="0" y="0"/>
            <a:ext cx="9144000" cy="304800"/>
          </a:xfrm>
          <a:prstGeom prst="rect">
            <a:avLst/>
          </a:prstGeom>
          <a:solidFill>
            <a:srgbClr val="4EBE83"/>
          </a:solidFill>
          <a:ln>
            <a:solidFill>
              <a:srgbClr val="5CC47C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4997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69938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9935CBC-BE77-48A3-B3E9-1F9F77A8E84B}" type="datetimeFigureOut">
              <a:rPr lang="en-US" smtClean="0"/>
              <a:pPr>
                <a:defRPr/>
              </a:pPr>
              <a:t>6/6/2016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E9007F4-D519-4F94-92AF-E905A84F0F2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0648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FF70A-4AAC-43F2-82F6-8557EBFA9AA4}" type="datetimeFigureOut">
              <a:rPr lang="en-US" smtClean="0"/>
              <a:t>6/6/2016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4D94B-3E91-40A5-A432-16EEF849DF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7191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FF70A-4AAC-43F2-82F6-8557EBFA9AA4}" type="datetimeFigureOut">
              <a:rPr lang="en-US" smtClean="0"/>
              <a:t>6/6/2016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4D94B-3E91-40A5-A432-16EEF849DF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1927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FF70A-4AAC-43F2-82F6-8557EBFA9AA4}" type="datetimeFigureOut">
              <a:rPr lang="en-US" smtClean="0"/>
              <a:t>6/6/2016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4D94B-3E91-40A5-A432-16EEF849DF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603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gif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657600" y="2286000"/>
            <a:ext cx="4495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73AC4A-3A64-493B-BF15-469E8C2943B1}" type="datetimeFigureOut">
              <a:rPr lang="en-US" smtClean="0"/>
              <a:t>6/6/2016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8741CD-DF7A-45E6-A49D-D1448C6A459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3810000" y="3886200"/>
            <a:ext cx="4343400" cy="59213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fontAlgn="auto">
              <a:spcAft>
                <a:spcPts val="0"/>
              </a:spcAft>
              <a:buNone/>
            </a:pPr>
            <a:r>
              <a:rPr lang="en-US" sz="2800" dirty="0" smtClean="0">
                <a:solidFill>
                  <a:srgbClr val="7F7F7F"/>
                </a:solidFill>
              </a:rPr>
              <a:t>Staff name, title/program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5943600"/>
            <a:ext cx="9144000" cy="90328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04800"/>
          </a:xfrm>
          <a:prstGeom prst="rect">
            <a:avLst/>
          </a:prstGeom>
          <a:solidFill>
            <a:srgbClr val="4EBE83"/>
          </a:solidFill>
          <a:ln>
            <a:solidFill>
              <a:srgbClr val="5CC47C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TextBox 14"/>
          <p:cNvSpPr txBox="1">
            <a:spLocks noChangeArrowheads="1"/>
          </p:cNvSpPr>
          <p:nvPr/>
        </p:nvSpPr>
        <p:spPr bwMode="auto">
          <a:xfrm>
            <a:off x="11113" y="6059488"/>
            <a:ext cx="9140825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>
                <a:solidFill>
                  <a:schemeClr val="bg1"/>
                </a:solidFill>
                <a:latin typeface="Arial" charset="0"/>
              </a:rPr>
              <a:t>MAINE DEPARTMENT OF ENVIRONMENTAL PROTECTION</a:t>
            </a:r>
          </a:p>
          <a:p>
            <a:pPr algn="ctr" eaLnBrk="1" hangingPunct="1"/>
            <a:endParaRPr lang="en-US" sz="800" i="1">
              <a:solidFill>
                <a:schemeClr val="bg1"/>
              </a:solidFill>
              <a:latin typeface="Arial" charset="0"/>
            </a:endParaRPr>
          </a:p>
          <a:p>
            <a:pPr algn="ctr" eaLnBrk="1" hangingPunct="1"/>
            <a:r>
              <a:rPr lang="en-US" sz="1600" i="1">
                <a:solidFill>
                  <a:schemeClr val="bg1"/>
                </a:solidFill>
                <a:latin typeface="Arial" charset="0"/>
              </a:rPr>
              <a:t>Protecting Maine’s Air, Land and Water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1181100" y="6427788"/>
            <a:ext cx="6781800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pic>
        <p:nvPicPr>
          <p:cNvPr id="12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981200"/>
            <a:ext cx="2552700" cy="255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9352123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txStyles>
    <p:titleStyle>
      <a:lvl1pPr algn="r" defTabSz="914400" rtl="0" eaLnBrk="1" latinLnBrk="0" hangingPunct="1">
        <a:spcBef>
          <a:spcPct val="0"/>
        </a:spcBef>
        <a:buNone/>
        <a:defRPr sz="4400" kern="1200">
          <a:solidFill>
            <a:schemeClr val="accent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52400"/>
            <a:ext cx="6553200" cy="6381800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3505200" y="3505200"/>
            <a:ext cx="2362200" cy="457200"/>
          </a:xfrm>
          <a:prstGeom prst="rect">
            <a:avLst/>
          </a:prstGeom>
        </p:spPr>
        <p:txBody>
          <a:bodyPr rtlCol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1800" i="1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www.maine.gov/dep</a:t>
            </a:r>
            <a:endParaRPr lang="en-US" sz="1800" i="1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9804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7" r:id="rId2"/>
    <p:sldLayoutId id="2147483678" r:id="rId3"/>
    <p:sldLayoutId id="2147483656" r:id="rId4"/>
    <p:sldLayoutId id="2147483653" r:id="rId5"/>
    <p:sldLayoutId id="2147483672" r:id="rId6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73AC4A-3A64-493B-BF15-469E8C2943B1}" type="datetimeFigureOut">
              <a:rPr lang="en-US" smtClean="0"/>
              <a:t>6/6/2016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8741CD-DF7A-45E6-A49D-D1448C6A45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385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59D7DC0-4247-41B5-9125-91B72ECC097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DBB0D60-BF74-498D-BF4B-0039AC3E064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5827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4" Type="http://schemas.openxmlformats.org/officeDocument/2006/relationships/chart" Target="../charts/char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3.gif"/><Relationship Id="rId4" Type="http://schemas.openxmlformats.org/officeDocument/2006/relationships/image" Target="../media/image22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Relationship Id="rId4" Type="http://schemas.openxmlformats.org/officeDocument/2006/relationships/chart" Target="../charts/char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Relationship Id="rId4" Type="http://schemas.openxmlformats.org/officeDocument/2006/relationships/hyperlink" Target="http://www.maine.gov/dep/land/mining/index.html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2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3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8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4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5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7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9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0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2.png"/><Relationship Id="rId4" Type="http://schemas.openxmlformats.org/officeDocument/2006/relationships/image" Target="../media/image51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8.png"/><Relationship Id="rId4" Type="http://schemas.openxmlformats.org/officeDocument/2006/relationships/image" Target="../media/image57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2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4" Type="http://schemas.openxmlformats.org/officeDocument/2006/relationships/chart" Target="../charts/char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3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gi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5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8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6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52800" y="1828800"/>
            <a:ext cx="5257800" cy="1781175"/>
          </a:xfrm>
        </p:spPr>
        <p:txBody>
          <a:bodyPr rtlCol="0">
            <a:normAutofit/>
          </a:bodyPr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lang="en-US" sz="54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Life In the Pits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/>
            </a:r>
            <a:br>
              <a:rPr lang="en-US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</a:br>
            <a:endParaRPr lang="en-US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2051" name="Subtitle 2"/>
          <p:cNvSpPr>
            <a:spLocks noGrp="1"/>
          </p:cNvSpPr>
          <p:nvPr>
            <p:ph type="subTitle" idx="1"/>
          </p:nvPr>
        </p:nvSpPr>
        <p:spPr>
          <a:xfrm>
            <a:off x="3448812" y="3581400"/>
            <a:ext cx="5233533" cy="1295400"/>
          </a:xfrm>
        </p:spPr>
        <p:txBody>
          <a:bodyPr>
            <a:normAutofit/>
          </a:bodyPr>
          <a:lstStyle/>
          <a:p>
            <a:pPr algn="r" eaLnBrk="1" hangingPunct="1">
              <a:lnSpc>
                <a:spcPts val="22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Mark Stebbins and Erich Kluck</a:t>
            </a:r>
          </a:p>
          <a:p>
            <a:pPr algn="r" eaLnBrk="1" hangingPunct="1">
              <a:lnSpc>
                <a:spcPts val="22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Bureau of Land Resources</a:t>
            </a:r>
          </a:p>
          <a:p>
            <a:pPr algn="r">
              <a:spcBef>
                <a:spcPts val="0"/>
              </a:spcBef>
            </a:pPr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Land Division-Mining </a:t>
            </a: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Unit</a:t>
            </a:r>
          </a:p>
          <a:p>
            <a:pPr eaLnBrk="1" hangingPunct="1"/>
            <a:endParaRPr lang="en-US" sz="2800" dirty="0" smtClean="0">
              <a:solidFill>
                <a:srgbClr val="7F7F7F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5943600"/>
            <a:ext cx="9144000" cy="90328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304800"/>
          </a:xfrm>
          <a:prstGeom prst="rect">
            <a:avLst/>
          </a:prstGeom>
          <a:solidFill>
            <a:srgbClr val="4EBE83"/>
          </a:solidFill>
          <a:ln>
            <a:solidFill>
              <a:srgbClr val="5CC47C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056" name="TextBox 14"/>
          <p:cNvSpPr txBox="1">
            <a:spLocks noChangeArrowheads="1"/>
          </p:cNvSpPr>
          <p:nvPr/>
        </p:nvSpPr>
        <p:spPr bwMode="auto">
          <a:xfrm>
            <a:off x="11113" y="6059488"/>
            <a:ext cx="9140825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>
                <a:solidFill>
                  <a:schemeClr val="bg1"/>
                </a:solidFill>
                <a:latin typeface="Arial" charset="0"/>
              </a:rPr>
              <a:t>MAINE DEPARTMENT OF ENVIRONMENTAL PROTECTION</a:t>
            </a:r>
          </a:p>
          <a:p>
            <a:pPr algn="ctr" eaLnBrk="1" hangingPunct="1"/>
            <a:endParaRPr lang="en-US" sz="800" i="1">
              <a:solidFill>
                <a:schemeClr val="bg1"/>
              </a:solidFill>
              <a:latin typeface="Arial" charset="0"/>
            </a:endParaRPr>
          </a:p>
          <a:p>
            <a:pPr algn="ctr" eaLnBrk="1" hangingPunct="1"/>
            <a:r>
              <a:rPr lang="en-US" sz="1600" i="1">
                <a:solidFill>
                  <a:schemeClr val="bg1"/>
                </a:solidFill>
                <a:latin typeface="Arial" charset="0"/>
              </a:rPr>
              <a:t>Protecting Maine’s Air, Land and Water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1181100" y="6427788"/>
            <a:ext cx="6781800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pic>
        <p:nvPicPr>
          <p:cNvPr id="2058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981200"/>
            <a:ext cx="2552700" cy="255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914400"/>
          </a:xfrm>
        </p:spPr>
        <p:txBody>
          <a:bodyPr rtlCol="0" anchor="ctr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cap="none" dirty="0" smtClean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Handling Petroleum Products</a:t>
            </a:r>
            <a:endParaRPr lang="en-US" cap="none" dirty="0">
              <a:solidFill>
                <a:schemeClr val="accent1">
                  <a:lumMod val="50000"/>
                </a:schemeClr>
              </a:solidFill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6270625"/>
            <a:ext cx="9144000" cy="37623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latin typeface="Arial" pitchFamily="34" charset="0"/>
                <a:cs typeface="Arial" pitchFamily="34" charset="0"/>
              </a:rPr>
              <a:t>                  MAINE DEPARTMENT OF ENVIRONMENTAL PROTECTION                              </a:t>
            </a:r>
            <a:r>
              <a:rPr lang="en-US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www.maine.gov/dep          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15" y="6053380"/>
            <a:ext cx="947882" cy="8739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7"/>
          <p:cNvSpPr/>
          <p:nvPr/>
        </p:nvSpPr>
        <p:spPr>
          <a:xfrm>
            <a:off x="0" y="0"/>
            <a:ext cx="9144000" cy="304800"/>
          </a:xfrm>
          <a:prstGeom prst="rect">
            <a:avLst/>
          </a:prstGeom>
          <a:solidFill>
            <a:srgbClr val="4EBE83"/>
          </a:solidFill>
          <a:ln>
            <a:solidFill>
              <a:srgbClr val="5CC47C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660477" y="990600"/>
            <a:ext cx="205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</a:rPr>
              <a:t>Then…</a:t>
            </a:r>
            <a:endParaRPr lang="en-US" sz="28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867400" y="990600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</a:rPr>
              <a:t>…and now</a:t>
            </a:r>
            <a:endParaRPr lang="en-US" sz="28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2" name="Picture 5" descr="PB29004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1600200"/>
            <a:ext cx="4203706" cy="3373341"/>
          </a:xfrm>
          <a:prstGeom prst="rect">
            <a:avLst/>
          </a:prstGeom>
          <a:noFill/>
          <a:ln w="22225">
            <a:solidFill>
              <a:schemeClr val="tx2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5191" y="1590261"/>
            <a:ext cx="4511040" cy="3383280"/>
          </a:xfrm>
          <a:prstGeom prst="rect">
            <a:avLst/>
          </a:prstGeom>
          <a:ln w="22225">
            <a:solidFill>
              <a:schemeClr val="tx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40090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914400"/>
          </a:xfrm>
        </p:spPr>
        <p:txBody>
          <a:bodyPr rtlCol="0" anchor="ctr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cap="none" dirty="0" smtClean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Solid Waste</a:t>
            </a:r>
            <a:endParaRPr lang="en-US" cap="none" dirty="0">
              <a:solidFill>
                <a:schemeClr val="accent1">
                  <a:lumMod val="50000"/>
                </a:schemeClr>
              </a:solidFill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6270625"/>
            <a:ext cx="9144000" cy="37623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latin typeface="Arial" pitchFamily="34" charset="0"/>
                <a:cs typeface="Arial" pitchFamily="34" charset="0"/>
              </a:rPr>
              <a:t>                  MAINE DEPARTMENT OF ENVIRONMENTAL PROTECTION                              </a:t>
            </a:r>
            <a:r>
              <a:rPr lang="en-US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www.maine.gov/dep          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15" y="6053380"/>
            <a:ext cx="947882" cy="8739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7"/>
          <p:cNvSpPr/>
          <p:nvPr/>
        </p:nvSpPr>
        <p:spPr>
          <a:xfrm>
            <a:off x="0" y="0"/>
            <a:ext cx="9144000" cy="304800"/>
          </a:xfrm>
          <a:prstGeom prst="rect">
            <a:avLst/>
          </a:prstGeom>
          <a:solidFill>
            <a:srgbClr val="4EBE83"/>
          </a:solidFill>
          <a:ln>
            <a:solidFill>
              <a:srgbClr val="5CC47C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282740" y="990600"/>
            <a:ext cx="205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</a:rPr>
              <a:t>Then…</a:t>
            </a:r>
            <a:endParaRPr lang="en-US" sz="28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867400" y="990600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</a:rPr>
              <a:t>…and now</a:t>
            </a:r>
            <a:endParaRPr lang="en-US" sz="28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0" name="Picture 2" descr="O:\mydocuments\My Pictures\PHOTOS\april2002\P101002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80" y="1600200"/>
            <a:ext cx="4389120" cy="3291840"/>
          </a:xfrm>
          <a:prstGeom prst="rect">
            <a:avLst/>
          </a:prstGeom>
          <a:noFill/>
          <a:ln w="22225">
            <a:solidFill>
              <a:schemeClr val="tx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P929002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939" y="1600200"/>
            <a:ext cx="4389120" cy="3291840"/>
          </a:xfrm>
          <a:prstGeom prst="rect">
            <a:avLst/>
          </a:prstGeom>
          <a:noFill/>
          <a:ln w="22225">
            <a:solidFill>
              <a:schemeClr val="tx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3264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09266"/>
            <a:ext cx="8229600" cy="1036638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b="1" dirty="0" smtClean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Variances</a:t>
            </a:r>
            <a:endParaRPr lang="en-US" sz="4000" b="1" dirty="0">
              <a:solidFill>
                <a:schemeClr val="accent1">
                  <a:lumMod val="50000"/>
                </a:schemeClr>
              </a:solidFill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6270625"/>
            <a:ext cx="9144000" cy="37623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latin typeface="Arial" pitchFamily="34" charset="0"/>
                <a:cs typeface="Arial" pitchFamily="34" charset="0"/>
              </a:rPr>
              <a:t>                  MAINE DEPARTMENT OF ENVIRONMENTAL PROTECTION                              </a:t>
            </a:r>
            <a:r>
              <a:rPr lang="en-US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www.maine.gov/dep          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15" y="6053380"/>
            <a:ext cx="947882" cy="8739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7"/>
          <p:cNvSpPr/>
          <p:nvPr/>
        </p:nvSpPr>
        <p:spPr>
          <a:xfrm>
            <a:off x="0" y="0"/>
            <a:ext cx="9144000" cy="304800"/>
          </a:xfrm>
          <a:prstGeom prst="rect">
            <a:avLst/>
          </a:prstGeom>
          <a:solidFill>
            <a:srgbClr val="4EBE83"/>
          </a:solidFill>
          <a:ln>
            <a:solidFill>
              <a:srgbClr val="5CC47C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aphicFrame>
        <p:nvGraphicFramePr>
          <p:cNvPr id="2" name="Chart 1"/>
          <p:cNvGraphicFramePr/>
          <p:nvPr>
            <p:extLst>
              <p:ext uri="{D42A27DB-BD31-4B8C-83A1-F6EECF244321}">
                <p14:modId xmlns:p14="http://schemas.microsoft.com/office/powerpoint/2010/main" val="1711902376"/>
              </p:ext>
            </p:extLst>
          </p:nvPr>
        </p:nvGraphicFramePr>
        <p:xfrm>
          <a:off x="1400398" y="1143000"/>
          <a:ext cx="6343203" cy="49103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762000" y="304800"/>
            <a:ext cx="7772400" cy="914400"/>
          </a:xfrm>
        </p:spPr>
        <p:txBody>
          <a:bodyPr rtlCol="0" anchor="ctr">
            <a:normAutofit fontScale="90000"/>
          </a:bodyPr>
          <a:lstStyle/>
          <a:p>
            <a:pPr algn="ctr">
              <a:defRPr/>
            </a:pPr>
            <a:r>
              <a:rPr lang="en-US" sz="4400" cap="none" dirty="0" smtClean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 </a:t>
            </a:r>
            <a:br>
              <a:rPr lang="en-US" sz="4400" cap="none" dirty="0" smtClean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</a:br>
            <a:r>
              <a:rPr lang="en-US" sz="4400" dirty="0"/>
              <a:t/>
            </a:r>
            <a:br>
              <a:rPr lang="en-US" sz="4400" dirty="0"/>
            </a:br>
            <a:endParaRPr lang="en-US" sz="4400" cap="none" dirty="0">
              <a:solidFill>
                <a:schemeClr val="accent1">
                  <a:lumMod val="50000"/>
                </a:schemeClr>
              </a:solidFill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6270625"/>
            <a:ext cx="9144000" cy="37623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latin typeface="Arial" pitchFamily="34" charset="0"/>
                <a:cs typeface="Arial" pitchFamily="34" charset="0"/>
              </a:rPr>
              <a:t>                  MAINE DEPARTMENT OF ENVIRONMENTAL PROTECTION                              </a:t>
            </a:r>
            <a:r>
              <a:rPr lang="en-US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www.maine.gov/dep          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15" y="6053380"/>
            <a:ext cx="947882" cy="8739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7"/>
          <p:cNvSpPr/>
          <p:nvPr/>
        </p:nvSpPr>
        <p:spPr>
          <a:xfrm>
            <a:off x="0" y="0"/>
            <a:ext cx="9144000" cy="304800"/>
          </a:xfrm>
          <a:prstGeom prst="rect">
            <a:avLst/>
          </a:prstGeom>
          <a:solidFill>
            <a:srgbClr val="4EBE83"/>
          </a:solidFill>
          <a:ln>
            <a:solidFill>
              <a:srgbClr val="5CC47C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4419600" y="1859271"/>
            <a:ext cx="4191000" cy="2349500"/>
          </a:xfrm>
        </p:spPr>
        <p:txBody>
          <a:bodyPr>
            <a:normAutofit/>
          </a:bodyPr>
          <a:lstStyle/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endParaRPr lang="en-US" sz="32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endParaRPr lang="en-US" sz="32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endParaRPr lang="en-US" sz="32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296144" y="1433082"/>
            <a:ext cx="4572000" cy="2739211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</a:rPr>
              <a:t>Almost half of all variances (74 total) are for excavation 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below the water 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</a:rPr>
              <a:t>table.</a:t>
            </a:r>
            <a:endParaRPr lang="en-US" sz="2400" dirty="0">
              <a:solidFill>
                <a:schemeClr val="accent1">
                  <a:lumMod val="50000"/>
                </a:schemeClr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</a:rPr>
              <a:t>1,480 acres of ponded area have been approved.</a:t>
            </a:r>
            <a:endParaRPr lang="en-US" sz="2400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en-US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2" name="Picture 2" descr="O:\mydocuments\My Pictures\watertablechanges.bm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599" y="3927911"/>
            <a:ext cx="3416865" cy="2145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O:\mydocuments\My Pictures\PHOTOS\presentationphotos\gravel photos\crooker drag.t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8346" y="3903304"/>
            <a:ext cx="3400430" cy="2194560"/>
          </a:xfrm>
          <a:prstGeom prst="rect">
            <a:avLst/>
          </a:prstGeom>
          <a:noFill/>
          <a:ln w="22225">
            <a:solidFill>
              <a:schemeClr val="tx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00315" y="457198"/>
            <a:ext cx="874463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4F81BD">
                    <a:lumMod val="50000"/>
                  </a:srgbClr>
                </a:solidFill>
                <a:latin typeface="Calibri"/>
                <a:cs typeface="Arial" pitchFamily="34" charset="0"/>
              </a:rPr>
              <a:t>Variances</a:t>
            </a:r>
            <a:r>
              <a:rPr lang="en-US" sz="4400" b="1" dirty="0" smtClean="0">
                <a:solidFill>
                  <a:srgbClr val="4F81BD">
                    <a:lumMod val="50000"/>
                  </a:srgbClr>
                </a:solidFill>
                <a:latin typeface="Calibri"/>
                <a:cs typeface="Arial" pitchFamily="34" charset="0"/>
              </a:rPr>
              <a:t> – </a:t>
            </a:r>
            <a:r>
              <a:rPr lang="en-US" sz="3600" b="1" dirty="0" smtClean="0">
                <a:solidFill>
                  <a:srgbClr val="4F81BD">
                    <a:lumMod val="50000"/>
                  </a:srgbClr>
                </a:solidFill>
                <a:latin typeface="Calibri"/>
                <a:cs typeface="Arial" pitchFamily="34" charset="0"/>
              </a:rPr>
              <a:t>Extending the Life of the Mine</a:t>
            </a:r>
            <a:endParaRPr lang="en-US" dirty="0"/>
          </a:p>
        </p:txBody>
      </p:sp>
      <p:pic>
        <p:nvPicPr>
          <p:cNvPr id="10" name="Picture 13" descr="IMG_067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415028"/>
            <a:ext cx="3657600" cy="2743200"/>
          </a:xfrm>
          <a:prstGeom prst="rect">
            <a:avLst/>
          </a:prstGeom>
          <a:noFill/>
          <a:ln w="22225">
            <a:solidFill>
              <a:schemeClr val="tx2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204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85800" y="170597"/>
            <a:ext cx="7772400" cy="914400"/>
          </a:xfrm>
        </p:spPr>
        <p:txBody>
          <a:bodyPr rtlCol="0" anchor="ctr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cap="none" dirty="0" smtClean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Excavation to Groundwater</a:t>
            </a:r>
            <a:endParaRPr lang="en-US" cap="none" dirty="0">
              <a:solidFill>
                <a:schemeClr val="accent1">
                  <a:lumMod val="50000"/>
                </a:schemeClr>
              </a:solidFill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6270625"/>
            <a:ext cx="9144000" cy="37623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latin typeface="Arial" pitchFamily="34" charset="0"/>
                <a:cs typeface="Arial" pitchFamily="34" charset="0"/>
              </a:rPr>
              <a:t>                  MAINE DEPARTMENT OF ENVIRONMENTAL PROTECTION                              </a:t>
            </a:r>
            <a:r>
              <a:rPr lang="en-US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www.maine.gov/dep          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15" y="6053380"/>
            <a:ext cx="947882" cy="8739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7"/>
          <p:cNvSpPr/>
          <p:nvPr/>
        </p:nvSpPr>
        <p:spPr>
          <a:xfrm>
            <a:off x="0" y="0"/>
            <a:ext cx="9144000" cy="304800"/>
          </a:xfrm>
          <a:prstGeom prst="rect">
            <a:avLst/>
          </a:prstGeom>
          <a:solidFill>
            <a:srgbClr val="4EBE83"/>
          </a:solidFill>
          <a:ln>
            <a:solidFill>
              <a:srgbClr val="5CC47C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073430"/>
            <a:ext cx="3973267" cy="2979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295400"/>
            <a:ext cx="4553997" cy="34154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50657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914400"/>
          </a:xfrm>
        </p:spPr>
        <p:txBody>
          <a:bodyPr rtlCol="0" anchor="ctr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cap="none" dirty="0" smtClean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# of Licensed Pits By County </a:t>
            </a:r>
            <a:endParaRPr lang="en-US" cap="none" dirty="0">
              <a:solidFill>
                <a:schemeClr val="accent1">
                  <a:lumMod val="50000"/>
                </a:schemeClr>
              </a:solidFill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6270625"/>
            <a:ext cx="9144000" cy="37623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latin typeface="Arial" pitchFamily="34" charset="0"/>
                <a:cs typeface="Arial" pitchFamily="34" charset="0"/>
              </a:rPr>
              <a:t>                  MAINE DEPARTMENT OF ENVIRONMENTAL PROTECTION                              </a:t>
            </a:r>
            <a:r>
              <a:rPr lang="en-US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www.maine.gov/dep          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15" y="6053380"/>
            <a:ext cx="947882" cy="8739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7"/>
          <p:cNvSpPr/>
          <p:nvPr/>
        </p:nvSpPr>
        <p:spPr>
          <a:xfrm>
            <a:off x="0" y="0"/>
            <a:ext cx="9144000" cy="304800"/>
          </a:xfrm>
          <a:prstGeom prst="rect">
            <a:avLst/>
          </a:prstGeom>
          <a:solidFill>
            <a:srgbClr val="4EBE83"/>
          </a:solidFill>
          <a:ln>
            <a:solidFill>
              <a:srgbClr val="5CC47C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8020253"/>
              </p:ext>
            </p:extLst>
          </p:nvPr>
        </p:nvGraphicFramePr>
        <p:xfrm>
          <a:off x="1828800" y="1371600"/>
          <a:ext cx="5257800" cy="439088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950161"/>
                <a:gridCol w="1307639"/>
              </a:tblGrid>
              <a:tr h="25526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County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 smtClean="0">
                          <a:effectLst/>
                        </a:rPr>
                        <a:t>             # </a:t>
                      </a:r>
                      <a:r>
                        <a:rPr lang="en-US" sz="1100" u="none" strike="noStrike" dirty="0">
                          <a:effectLst/>
                        </a:rPr>
                        <a:t>Pits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5526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Androscoggin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65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5526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Aroostook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73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5526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Cumberland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75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5526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Franklin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5526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Hancock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62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30671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Kennebec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71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5526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Knox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44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5526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Lincoln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5526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Oxford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51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5526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Penobscot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71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5526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Piscataquis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5526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Sagadahoc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5526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Somerset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43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5526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Waldo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56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5526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Washington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5526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York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144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pic>
        <p:nvPicPr>
          <p:cNvPr id="1028" name="Picture 4" descr="C:\Users\mark.n.stebbins\AppData\Local\Microsoft\Windows\Temporary Internet Files\Content.IE5\C65DOTQ2\excavator9[1]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486" y="4357687"/>
            <a:ext cx="1428750" cy="1095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:\L&amp;W\LAND - RR\MINING\Photos\My Pictures\presentationphotos\maine-county-map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9" y="899854"/>
            <a:ext cx="1544391" cy="1973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1334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788704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Locations of Licensed Mine Sites</a:t>
            </a:r>
            <a:br>
              <a:rPr lang="en-US" b="1" dirty="0" smtClean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</a:br>
            <a:endParaRPr lang="en-US" b="1" dirty="0">
              <a:solidFill>
                <a:schemeClr val="accent1">
                  <a:lumMod val="50000"/>
                </a:schemeClr>
              </a:solidFill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6270625"/>
            <a:ext cx="9144000" cy="37623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latin typeface="Arial" pitchFamily="34" charset="0"/>
                <a:cs typeface="Arial" pitchFamily="34" charset="0"/>
              </a:rPr>
              <a:t>                  MAINE DEPARTMENT OF ENVIRONMENTAL PROTECTION                              </a:t>
            </a:r>
            <a:r>
              <a:rPr lang="en-US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www.maine.gov/dep          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15" y="6053380"/>
            <a:ext cx="947882" cy="8739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7"/>
          <p:cNvSpPr/>
          <p:nvPr/>
        </p:nvSpPr>
        <p:spPr>
          <a:xfrm>
            <a:off x="0" y="0"/>
            <a:ext cx="9144000" cy="304800"/>
          </a:xfrm>
          <a:prstGeom prst="rect">
            <a:avLst/>
          </a:prstGeom>
          <a:solidFill>
            <a:srgbClr val="4EBE83"/>
          </a:solidFill>
          <a:ln>
            <a:solidFill>
              <a:srgbClr val="5CC47C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aphicFrame>
        <p:nvGraphicFramePr>
          <p:cNvPr id="2" name="Chart 1"/>
          <p:cNvGraphicFramePr/>
          <p:nvPr>
            <p:extLst>
              <p:ext uri="{D42A27DB-BD31-4B8C-83A1-F6EECF244321}">
                <p14:modId xmlns:p14="http://schemas.microsoft.com/office/powerpoint/2010/main" val="1037887664"/>
              </p:ext>
            </p:extLst>
          </p:nvPr>
        </p:nvGraphicFramePr>
        <p:xfrm>
          <a:off x="838201" y="914400"/>
          <a:ext cx="7482258" cy="51201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630167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85800" y="170597"/>
            <a:ext cx="7772400" cy="914400"/>
          </a:xfrm>
        </p:spPr>
        <p:txBody>
          <a:bodyPr rtlCol="0" anchor="ctr">
            <a:normAutofit fontScale="90000"/>
          </a:bodyPr>
          <a:lstStyle/>
          <a:p>
            <a:pPr algn="ctr">
              <a:defRPr/>
            </a:pPr>
            <a:r>
              <a:rPr lang="en-US" altLang="en-US" sz="4400" dirty="0" smtClean="0">
                <a:solidFill>
                  <a:schemeClr val="accent1">
                    <a:lumMod val="50000"/>
                  </a:schemeClr>
                </a:solidFill>
              </a:rPr>
              <a:t>PIT Locations of </a:t>
            </a:r>
            <a:r>
              <a:rPr lang="en-US" altLang="en-US" sz="4400" dirty="0">
                <a:solidFill>
                  <a:schemeClr val="accent1">
                    <a:lumMod val="50000"/>
                  </a:schemeClr>
                </a:solidFill>
              </a:rPr>
              <a:t>Google Earth</a:t>
            </a:r>
            <a:endParaRPr lang="en-US" sz="4400" cap="none" dirty="0">
              <a:solidFill>
                <a:schemeClr val="accent1">
                  <a:lumMod val="50000"/>
                </a:schemeClr>
              </a:solidFill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6270625"/>
            <a:ext cx="9144000" cy="37623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latin typeface="Arial" pitchFamily="34" charset="0"/>
                <a:cs typeface="Arial" pitchFamily="34" charset="0"/>
              </a:rPr>
              <a:t>                  MAINE DEPARTMENT OF ENVIRONMENTAL PROTECTION                              </a:t>
            </a:r>
            <a:r>
              <a:rPr lang="en-US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www.maine.gov/dep          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15" y="6053380"/>
            <a:ext cx="947882" cy="8739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7"/>
          <p:cNvSpPr/>
          <p:nvPr/>
        </p:nvSpPr>
        <p:spPr>
          <a:xfrm>
            <a:off x="0" y="0"/>
            <a:ext cx="9144000" cy="304800"/>
          </a:xfrm>
          <a:prstGeom prst="rect">
            <a:avLst/>
          </a:prstGeom>
          <a:solidFill>
            <a:srgbClr val="4EBE83"/>
          </a:solidFill>
          <a:ln>
            <a:solidFill>
              <a:srgbClr val="5CC47C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197" y="895351"/>
            <a:ext cx="6934200" cy="520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5387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048196" y="457199"/>
            <a:ext cx="7410003" cy="627797"/>
          </a:xfrm>
        </p:spPr>
        <p:txBody>
          <a:bodyPr rtlCol="0" anchor="ctr">
            <a:normAutofit fontScale="90000"/>
          </a:bodyPr>
          <a:lstStyle/>
          <a:p>
            <a:pPr algn="ctr">
              <a:defRPr/>
            </a:pPr>
            <a:r>
              <a:rPr lang="en-US" altLang="en-US" sz="4400" dirty="0">
                <a:solidFill>
                  <a:schemeClr val="accent1">
                    <a:lumMod val="50000"/>
                  </a:schemeClr>
                </a:solidFill>
              </a:rPr>
              <a:t>GOOGLE EARTH-MINING SITES</a:t>
            </a:r>
            <a:br>
              <a:rPr lang="en-US" altLang="en-US" sz="44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altLang="en-US" sz="4400" dirty="0">
                <a:solidFill>
                  <a:schemeClr val="accent1">
                    <a:lumMod val="50000"/>
                  </a:schemeClr>
                </a:solidFill>
              </a:rPr>
              <a:t>Web –based mapping system</a:t>
            </a:r>
            <a:endParaRPr lang="en-US" sz="4400" cap="none" dirty="0">
              <a:solidFill>
                <a:schemeClr val="accent1">
                  <a:lumMod val="50000"/>
                </a:schemeClr>
              </a:solidFill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6270625"/>
            <a:ext cx="9144000" cy="37623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latin typeface="Arial" pitchFamily="34" charset="0"/>
                <a:cs typeface="Arial" pitchFamily="34" charset="0"/>
              </a:rPr>
              <a:t>                  MAINE DEPARTMENT OF ENVIRONMENTAL PROTECTION                              </a:t>
            </a:r>
            <a:r>
              <a:rPr lang="en-US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www.maine.gov/dep          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15" y="6053380"/>
            <a:ext cx="947882" cy="8739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7"/>
          <p:cNvSpPr/>
          <p:nvPr/>
        </p:nvSpPr>
        <p:spPr>
          <a:xfrm>
            <a:off x="0" y="-76200"/>
            <a:ext cx="9144000" cy="304800"/>
          </a:xfrm>
          <a:prstGeom prst="rect">
            <a:avLst/>
          </a:prstGeom>
          <a:solidFill>
            <a:srgbClr val="4EBE83"/>
          </a:solidFill>
          <a:ln>
            <a:solidFill>
              <a:srgbClr val="5CC47C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9" name="Picture 5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1" b="3751"/>
          <a:stretch>
            <a:fillRect/>
          </a:stretch>
        </p:blipFill>
        <p:spPr>
          <a:xfrm>
            <a:off x="762000" y="1331850"/>
            <a:ext cx="7890558" cy="4736770"/>
          </a:xfrm>
          <a:noFill/>
        </p:spPr>
      </p:pic>
    </p:spTree>
    <p:extLst>
      <p:ext uri="{BB962C8B-B14F-4D97-AF65-F5344CB8AC3E}">
        <p14:creationId xmlns:p14="http://schemas.microsoft.com/office/powerpoint/2010/main" val="1613710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914400"/>
          </a:xfrm>
        </p:spPr>
        <p:txBody>
          <a:bodyPr rtlCol="0" anchor="ctr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cap="none" dirty="0" smtClean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Licensed Pits by Town</a:t>
            </a:r>
            <a:endParaRPr lang="en-US" cap="none" dirty="0">
              <a:solidFill>
                <a:schemeClr val="accent1">
                  <a:lumMod val="50000"/>
                </a:schemeClr>
              </a:solidFill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6270625"/>
            <a:ext cx="9144000" cy="37623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latin typeface="Arial" pitchFamily="34" charset="0"/>
                <a:cs typeface="Arial" pitchFamily="34" charset="0"/>
              </a:rPr>
              <a:t>                  MAINE DEPARTMENT OF ENVIRONMENTAL PROTECTION                              </a:t>
            </a:r>
            <a:r>
              <a:rPr lang="en-US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www.maine.gov/dep          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15" y="6053380"/>
            <a:ext cx="947882" cy="8739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7"/>
          <p:cNvSpPr/>
          <p:nvPr/>
        </p:nvSpPr>
        <p:spPr>
          <a:xfrm>
            <a:off x="0" y="0"/>
            <a:ext cx="9144000" cy="304800"/>
          </a:xfrm>
          <a:prstGeom prst="rect">
            <a:avLst/>
          </a:prstGeom>
          <a:solidFill>
            <a:srgbClr val="4EBE83"/>
          </a:solidFill>
          <a:ln>
            <a:solidFill>
              <a:srgbClr val="5CC47C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8445234"/>
              </p:ext>
            </p:extLst>
          </p:nvPr>
        </p:nvGraphicFramePr>
        <p:xfrm>
          <a:off x="1676400" y="1165706"/>
          <a:ext cx="5927933" cy="444975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6434"/>
                <a:gridCol w="1399001"/>
                <a:gridCol w="2049492"/>
                <a:gridCol w="848756"/>
                <a:gridCol w="980192"/>
                <a:gridCol w="294058"/>
              </a:tblGrid>
              <a:tr h="1348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 dirty="0">
                          <a:effectLst/>
                        </a:rPr>
                        <a:t>GPID</a:t>
                      </a:r>
                      <a:endParaRPr lang="en-US" sz="700" b="0" i="0" u="none" strike="noStrike" dirty="0">
                        <a:effectLst/>
                        <a:latin typeface="MS Sans Serif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effectLst/>
                        </a:rPr>
                        <a:t>PIT NAME</a:t>
                      </a:r>
                      <a:endParaRPr lang="en-US" sz="700" b="0" i="0" u="none" strike="noStrike">
                        <a:effectLst/>
                        <a:latin typeface="MS Sans Serif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effectLst/>
                        </a:rPr>
                        <a:t>COMPANY/NAME</a:t>
                      </a:r>
                      <a:endParaRPr lang="en-US" sz="700" b="0" i="0" u="none" strike="noStrike">
                        <a:effectLst/>
                        <a:latin typeface="MS Sans Serif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effectLst/>
                        </a:rPr>
                        <a:t>LOCATION</a:t>
                      </a:r>
                      <a:endParaRPr lang="en-US" sz="700" b="0" i="0" u="none" strike="noStrike">
                        <a:effectLst/>
                        <a:latin typeface="MS Sans Serif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effectLst/>
                        </a:rPr>
                        <a:t>PIT STATUS</a:t>
                      </a:r>
                      <a:endParaRPr lang="en-US" sz="700" b="0" i="0" u="none" strike="noStrike">
                        <a:effectLst/>
                        <a:latin typeface="MS Sans Serif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effectLst/>
                        </a:rPr>
                        <a:t>TYPE</a:t>
                      </a:r>
                      <a:endParaRPr lang="en-US" sz="700" b="0" i="0" u="none" strike="noStrike">
                        <a:effectLst/>
                        <a:latin typeface="MS Sans Serif"/>
                      </a:endParaRPr>
                    </a:p>
                  </a:txBody>
                  <a:tcPr marL="6858" marR="6858" marT="6858" marB="0" anchor="b"/>
                </a:tc>
              </a:tr>
              <a:tr h="134841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721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ABBOT PIT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MIKE THERIAULT CONSTRUCTION, LLC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ABBOT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Active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G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" marR="6858" marT="6858" marB="0" anchor="b"/>
                </a:tc>
              </a:tr>
              <a:tr h="134841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723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SPACK PIT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FORREST SPACK SR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ABBOT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Active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G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" marR="6858" marT="6858" marB="0" anchor="b"/>
                </a:tc>
              </a:tr>
              <a:tr h="134841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735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DAVIS PIT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MICHAEL DAVIS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ABBOT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Active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G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" marR="6858" marT="6858" marB="0" anchor="b"/>
                </a:tc>
              </a:tr>
              <a:tr h="134841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266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RED GATE PIT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</a:rPr>
                        <a:t>JON R. OLSON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ACTON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Active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G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" marR="6858" marT="6858" marB="0" anchor="b"/>
                </a:tc>
              </a:tr>
              <a:tr h="134841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267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OLD  ACTON AIRFIELD PIT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OLD  ACTON AIRFIELD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ACTON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Active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G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" marR="6858" marT="6858" marB="0" anchor="b"/>
                </a:tc>
              </a:tr>
              <a:tr h="134841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268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LARKIN PIT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William Angelini, LLC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ACTON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Active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G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" marR="6858" marT="6858" marB="0" anchor="b"/>
                </a:tc>
              </a:tr>
              <a:tr h="134841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550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HOPPER ROAD PIT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ACTON, LLC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ACTON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Active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G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" marR="6858" marT="6858" marB="0" anchor="b"/>
                </a:tc>
              </a:tr>
              <a:tr h="134841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634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TURCOTTE PIT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The C.A.T. Revocable Trust of 1999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ACTON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Active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G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" marR="6858" marT="6858" marB="0" anchor="b"/>
                </a:tc>
              </a:tr>
              <a:tr h="134841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695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HANSEN POND PIT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R.PEPIN &amp; SONS, INC.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ACTON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Active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G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" marR="6858" marT="6858" marB="0" anchor="b"/>
                </a:tc>
              </a:tr>
              <a:tr h="134841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848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MIDWAY PIT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DAVID PANDELENA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ACTON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Active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G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" marR="6858" marT="6858" marB="0" anchor="b"/>
                </a:tc>
              </a:tr>
              <a:tr h="134841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326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MORRIS PIT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ELMER MORRIS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ADDISON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Active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G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" marR="6858" marT="6858" marB="0" anchor="b"/>
                </a:tc>
              </a:tr>
              <a:tr h="134841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371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PERRY PIT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LEON PERRY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ADDISON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Active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G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" marR="6858" marT="6858" marB="0" anchor="b"/>
                </a:tc>
              </a:tr>
              <a:tr h="134841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573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CARVER PIT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CARVER CONSTRUCTION , INC.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ADDISON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Active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G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" marR="6858" marT="6858" marB="0" anchor="b"/>
                </a:tc>
              </a:tr>
              <a:tr h="134841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78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RICHARDS 078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MERTON RICHARDS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ALBION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Pit Closed/Reclaimed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G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" marR="6858" marT="6858" marB="0" anchor="b"/>
                </a:tc>
              </a:tr>
              <a:tr h="134841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244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RICHARDS PIT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MERTON RICHARDS, INC.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ALBION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Active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G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" marR="6858" marT="6858" marB="0" anchor="b"/>
                </a:tc>
              </a:tr>
              <a:tr h="134841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664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QUAKER HILL PIT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MERTON RICHARDS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ALBION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Active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G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" marR="6858" marT="6858" marB="0" anchor="b"/>
                </a:tc>
              </a:tr>
              <a:tr h="134841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736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MARTIN PIT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STEVE MARTIN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ALBION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Active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TS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" marR="6858" marT="6858" marB="0" anchor="b"/>
                </a:tc>
              </a:tr>
              <a:tr h="134841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219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DAVIS PIT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SSR, LLC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ALEXANDER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Active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G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" marR="6858" marT="6858" marB="0" anchor="b"/>
                </a:tc>
              </a:tr>
              <a:tr h="134841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193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HUNTER PIT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THORNTON CONSTRUCTION, INC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ALTON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Active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G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" marR="6858" marT="6858" marB="0" anchor="b"/>
                </a:tc>
              </a:tr>
              <a:tr h="134841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227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ALTON PIT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BENNOCH ROAD ASSOCIATES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ALTON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Active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G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" marR="6858" marT="6858" marB="0" anchor="b"/>
                </a:tc>
              </a:tr>
              <a:tr h="134841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441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ALTON PIT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PMD, INC.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ALTON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Active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G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" marR="6858" marT="6858" marB="0" anchor="b"/>
                </a:tc>
              </a:tr>
              <a:tr h="134841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443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ALTON WASH PLANT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OWEN J. FOLSOM, INC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ALTON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Active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G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" marR="6858" marT="6858" marB="0" anchor="b"/>
                </a:tc>
              </a:tr>
              <a:tr h="134841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510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ALTON PIT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LOU SILVER INC.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ALTON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Active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G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" marR="6858" marT="6858" marB="0" anchor="b"/>
                </a:tc>
              </a:tr>
              <a:tr h="134841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547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ALTON QUARRY 547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OWEN J. FOLSOM, INC.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ALTON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Active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Q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" marR="6858" marT="6858" marB="0" anchor="b"/>
                </a:tc>
              </a:tr>
              <a:tr h="134841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626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ENGSTROM PIT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ABS CONSTRUCTION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ALTON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Active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G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" marR="6858" marT="6858" marB="0" anchor="b"/>
                </a:tc>
              </a:tr>
              <a:tr h="134841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788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THOMPSON PIT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</a:rPr>
                        <a:t>OWEN J. FOLSOM, INC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ALTON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Active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G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" marR="6858" marT="6858" marB="0" anchor="b"/>
                </a:tc>
              </a:tr>
              <a:tr h="134841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840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DH PIT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D&amp;h CONSTRUCTION, INC.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ALTON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Active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G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" marR="6858" marT="6858" marB="0" anchor="b"/>
                </a:tc>
              </a:tr>
              <a:tr h="134841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758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SWASEY PIT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SWASEY EXCAVATION,INC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ANDOVER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Active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G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" marR="6858" marT="6858" marB="0" anchor="b"/>
                </a:tc>
              </a:tr>
              <a:tr h="134841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760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SWASEY QUARRY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SWASEY EXCAVATION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ANDOVER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Active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Q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" marR="6858" marT="6858" marB="0" anchor="b"/>
                </a:tc>
              </a:tr>
              <a:tr h="134841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208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MERLE LLOYD &amp; SONS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MERLE LLOYD &amp; SONS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ANSON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Active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G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" marR="6858" marT="6858" marB="0" anchor="b"/>
                </a:tc>
              </a:tr>
              <a:tr h="134841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452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MATTINGLY QUARRY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</a:rPr>
                        <a:t>MATTINGLY PRODUCTS COMPANY, INC.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ANSON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Active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Q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" marR="6858" marT="6858" marB="0" anchor="b"/>
                </a:tc>
              </a:tr>
              <a:tr h="134841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779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MATTINGLY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MATTINGLY PRODUCTS COMpany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ANSON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Active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" marR="6858" marT="68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</a:rPr>
                        <a:t>G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58" marR="6858" marT="6858" marB="0" anchor="b"/>
                </a:tc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2019300" y="5615465"/>
            <a:ext cx="5105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http://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hlinkClick r:id="rId4"/>
              </a:rPr>
              <a:t>www.maine.gov/dep/land/mining/index.html</a:t>
            </a:r>
            <a:endParaRPr lang="en-US" dirty="0" smtClean="0">
              <a:solidFill>
                <a:schemeClr val="accent1">
                  <a:lumMod val="50000"/>
                </a:schemeClr>
              </a:solidFill>
            </a:endParaRPr>
          </a:p>
          <a:p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4454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 rtlCol="0" anchor="ctr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b="1" dirty="0" smtClean="0">
                <a:solidFill>
                  <a:schemeClr val="accent1">
                    <a:lumMod val="50000"/>
                  </a:schemeClr>
                </a:solidFill>
                <a:latin typeface="+mn-lt"/>
                <a:cs typeface="Arial" pitchFamily="34" charset="0"/>
              </a:rPr>
              <a:t>Mining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latin typeface="+mn-lt"/>
                <a:cs typeface="Arial" pitchFamily="34" charset="0"/>
              </a:rPr>
              <a:t> In Maine</a:t>
            </a:r>
            <a:endParaRPr lang="en-US" sz="4400" b="1" cap="none" dirty="0">
              <a:solidFill>
                <a:schemeClr val="accent1">
                  <a:lumMod val="50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6270625"/>
            <a:ext cx="9144000" cy="37623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                 MAINE DEPARTMENT OF ENVIRONMENTAL PROTECTION                              www.maine.gov/dep          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15" y="6053380"/>
            <a:ext cx="947882" cy="8739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7"/>
          <p:cNvSpPr/>
          <p:nvPr/>
        </p:nvSpPr>
        <p:spPr>
          <a:xfrm>
            <a:off x="0" y="0"/>
            <a:ext cx="9144000" cy="304800"/>
          </a:xfrm>
          <a:prstGeom prst="rect">
            <a:avLst/>
          </a:prstGeom>
          <a:solidFill>
            <a:srgbClr val="4EBE83"/>
          </a:solidFill>
          <a:ln>
            <a:solidFill>
              <a:srgbClr val="5CC47C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732106" y="1447800"/>
            <a:ext cx="3183294" cy="5262979"/>
          </a:xfrm>
          <a:prstGeom prst="rect">
            <a:avLst/>
          </a:prstGeom>
          <a:noFill/>
          <a:ln w="22225">
            <a:noFill/>
          </a:ln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4F81BD">
                    <a:lumMod val="50000"/>
                  </a:srgbClr>
                </a:solidFill>
                <a:latin typeface="Calibri"/>
                <a:cs typeface="Arial" pitchFamily="34" charset="0"/>
              </a:rPr>
              <a:t>866 registered sites:</a:t>
            </a:r>
            <a:endParaRPr lang="en-US" sz="2400" dirty="0">
              <a:solidFill>
                <a:srgbClr val="4F81BD">
                  <a:lumMod val="50000"/>
                </a:srgbClr>
              </a:solidFill>
              <a:latin typeface="Calibri"/>
              <a:cs typeface="Arial" pitchFamily="34" charset="0"/>
            </a:endParaRPr>
          </a:p>
          <a:p>
            <a:pPr marL="800100" lvl="1" indent="-342900">
              <a:buFont typeface="Calibri" pitchFamily="34" charset="0"/>
              <a:buChar char="‒"/>
            </a:pP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Calibri"/>
                <a:cs typeface="Arial" pitchFamily="34" charset="0"/>
              </a:rPr>
              <a:t>731 gravel pits</a:t>
            </a:r>
            <a:endParaRPr lang="en-US" sz="2400" dirty="0">
              <a:solidFill>
                <a:schemeClr val="accent1">
                  <a:lumMod val="50000"/>
                </a:schemeClr>
              </a:solidFill>
              <a:latin typeface="Calibri"/>
              <a:cs typeface="Arial" pitchFamily="34" charset="0"/>
            </a:endParaRPr>
          </a:p>
          <a:p>
            <a:pPr marL="800100" lvl="1" indent="-342900">
              <a:buFont typeface="Calibri" pitchFamily="34" charset="0"/>
              <a:buChar char="‒"/>
            </a:pP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Calibri"/>
                <a:cs typeface="Arial" pitchFamily="34" charset="0"/>
              </a:rPr>
              <a:t>124 quarries</a:t>
            </a:r>
            <a:endParaRPr lang="en-US" sz="2400" dirty="0">
              <a:solidFill>
                <a:schemeClr val="accent1">
                  <a:lumMod val="50000"/>
                </a:schemeClr>
              </a:solidFill>
              <a:latin typeface="Calibri"/>
              <a:cs typeface="Arial" pitchFamily="34" charset="0"/>
            </a:endParaRPr>
          </a:p>
          <a:p>
            <a:pPr marL="800100" lvl="1" indent="-342900">
              <a:buFont typeface="Calibri" pitchFamily="34" charset="0"/>
              <a:buChar char="‒"/>
            </a:pP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Calibri"/>
                <a:cs typeface="Arial" pitchFamily="34" charset="0"/>
              </a:rPr>
              <a:t>11 clay/topsoil</a:t>
            </a:r>
          </a:p>
          <a:p>
            <a:pPr lvl="2"/>
            <a:r>
              <a:rPr lang="en-US" sz="2400" dirty="0" smtClean="0">
                <a:solidFill>
                  <a:srgbClr val="4F81BD">
                    <a:lumMod val="50000"/>
                  </a:srgbClr>
                </a:solidFill>
                <a:latin typeface="Calibri"/>
                <a:cs typeface="Arial" pitchFamily="34" charset="0"/>
              </a:rPr>
              <a:t>10,945 </a:t>
            </a:r>
            <a:r>
              <a:rPr lang="en-US" sz="2400" dirty="0">
                <a:solidFill>
                  <a:srgbClr val="4F81BD">
                    <a:lumMod val="50000"/>
                  </a:srgbClr>
                </a:solidFill>
                <a:latin typeface="Calibri"/>
                <a:cs typeface="Arial" pitchFamily="34" charset="0"/>
              </a:rPr>
              <a:t>acres  NOITC</a:t>
            </a:r>
          </a:p>
          <a:p>
            <a:pPr lvl="2"/>
            <a:endParaRPr lang="en-US" sz="2400" dirty="0" smtClean="0">
              <a:solidFill>
                <a:schemeClr val="accent1">
                  <a:lumMod val="50000"/>
                </a:schemeClr>
              </a:solidFill>
              <a:latin typeface="Calibri"/>
              <a:cs typeface="Arial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4F81BD">
                    <a:lumMod val="50000"/>
                  </a:srgbClr>
                </a:solidFill>
                <a:latin typeface="Calibri"/>
                <a:cs typeface="Arial" pitchFamily="34" charset="0"/>
              </a:rPr>
              <a:t>Active site law pits -99 remaining</a:t>
            </a:r>
          </a:p>
          <a:p>
            <a:pPr lvl="1"/>
            <a:r>
              <a:rPr lang="en-US" sz="2400" dirty="0" smtClean="0">
                <a:solidFill>
                  <a:srgbClr val="4F81BD">
                    <a:lumMod val="50000"/>
                  </a:srgbClr>
                </a:solidFill>
                <a:latin typeface="Calibri"/>
                <a:cs typeface="Arial" pitchFamily="34" charset="0"/>
              </a:rPr>
              <a:t> 4,923 </a:t>
            </a:r>
            <a:r>
              <a:rPr lang="en-US" sz="2400" dirty="0">
                <a:solidFill>
                  <a:srgbClr val="4F81BD">
                    <a:lumMod val="50000"/>
                  </a:srgbClr>
                </a:solidFill>
                <a:latin typeface="Calibri"/>
                <a:cs typeface="Arial" pitchFamily="34" charset="0"/>
              </a:rPr>
              <a:t>acres Site Law</a:t>
            </a:r>
          </a:p>
          <a:p>
            <a:endParaRPr lang="en-US" sz="2400" dirty="0" smtClean="0">
              <a:solidFill>
                <a:srgbClr val="4F81BD">
                  <a:lumMod val="50000"/>
                </a:srgbClr>
              </a:solidFill>
              <a:latin typeface="Calibri"/>
              <a:cs typeface="Arial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endParaRPr lang="en-US" sz="2400" dirty="0">
              <a:solidFill>
                <a:srgbClr val="4F81BD">
                  <a:lumMod val="50000"/>
                </a:srgbClr>
              </a:solidFill>
              <a:latin typeface="Calibri"/>
              <a:cs typeface="Arial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endParaRPr lang="en-US" sz="2400" dirty="0">
              <a:solidFill>
                <a:srgbClr val="4F81BD">
                  <a:lumMod val="50000"/>
                </a:srgbClr>
              </a:solidFill>
              <a:latin typeface="Calibri"/>
              <a:cs typeface="Arial" pitchFamily="34" charset="0"/>
            </a:endParaRPr>
          </a:p>
        </p:txBody>
      </p:sp>
      <p:pic>
        <p:nvPicPr>
          <p:cNvPr id="10" name="Picture 5" descr="IMG_0803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4218" y="3523094"/>
            <a:ext cx="2599925" cy="2047675"/>
          </a:xfrm>
          <a:noFill/>
          <a:ln w="22225">
            <a:solidFill>
              <a:schemeClr val="accent1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1977" y="1374573"/>
            <a:ext cx="2745586" cy="2015626"/>
          </a:xfrm>
          <a:prstGeom prst="rect">
            <a:avLst/>
          </a:prstGeom>
          <a:ln w="22225">
            <a:solidFill>
              <a:schemeClr val="accent1">
                <a:lumMod val="50000"/>
              </a:schemeClr>
            </a:solidFill>
          </a:ln>
        </p:spPr>
      </p:pic>
      <p:pic>
        <p:nvPicPr>
          <p:cNvPr id="7171" name="Picture 3" descr="H:\L&amp;W\LAND - RR\MINING\Photos\My Pictures\2014\November 2014\Canton\Vining\01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219" y="1396764"/>
            <a:ext cx="2604179" cy="2019300"/>
          </a:xfrm>
          <a:prstGeom prst="rect">
            <a:avLst/>
          </a:prstGeom>
          <a:noFill/>
          <a:ln w="22225">
            <a:solidFill>
              <a:schemeClr val="accent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:\L&amp;W\LAND - RR\MINING\Photos\My Pictures\2014\September 2014\Dyer Brook-Lane\IMG_050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699" y="3494202"/>
            <a:ext cx="2757864" cy="2068398"/>
          </a:xfrm>
          <a:prstGeom prst="rect">
            <a:avLst/>
          </a:prstGeom>
          <a:noFill/>
          <a:ln w="22225">
            <a:solidFill>
              <a:schemeClr val="accent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5-Point Star 2"/>
          <p:cNvSpPr/>
          <p:nvPr/>
        </p:nvSpPr>
        <p:spPr>
          <a:xfrm>
            <a:off x="6285322" y="3011137"/>
            <a:ext cx="381000" cy="379062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5-Point Star 8"/>
          <p:cNvSpPr/>
          <p:nvPr/>
        </p:nvSpPr>
        <p:spPr>
          <a:xfrm>
            <a:off x="5791200" y="4800600"/>
            <a:ext cx="384048" cy="384048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348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914400"/>
          </a:xfrm>
        </p:spPr>
        <p:txBody>
          <a:bodyPr rtlCol="0" anchor="ctr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cap="none" dirty="0" smtClean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Defining the Resource</a:t>
            </a:r>
            <a:endParaRPr lang="en-US" cap="none" dirty="0">
              <a:solidFill>
                <a:schemeClr val="accent1">
                  <a:lumMod val="50000"/>
                </a:schemeClr>
              </a:solidFill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6270625"/>
            <a:ext cx="9144000" cy="37623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latin typeface="Arial" pitchFamily="34" charset="0"/>
                <a:cs typeface="Arial" pitchFamily="34" charset="0"/>
              </a:rPr>
              <a:t>                  MAINE DEPARTMENT OF ENVIRONMENTAL PROTECTION                              </a:t>
            </a:r>
            <a:r>
              <a:rPr lang="en-US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www.maine.gov/dep          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15" y="6053380"/>
            <a:ext cx="947882" cy="8739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7"/>
          <p:cNvSpPr/>
          <p:nvPr/>
        </p:nvSpPr>
        <p:spPr>
          <a:xfrm>
            <a:off x="0" y="0"/>
            <a:ext cx="9144000" cy="304800"/>
          </a:xfrm>
          <a:prstGeom prst="rect">
            <a:avLst/>
          </a:prstGeom>
          <a:solidFill>
            <a:srgbClr val="4EBE83"/>
          </a:solidFill>
          <a:ln>
            <a:solidFill>
              <a:srgbClr val="5CC47C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25" name="Picture 5" descr="Geoprobe-Risbara 00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38800" y="914401"/>
            <a:ext cx="3094037" cy="41244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04799" y="1066800"/>
            <a:ext cx="4367515" cy="3564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en-US" sz="2400" dirty="0" smtClean="0"/>
              <a:t>Use Topographic Maps</a:t>
            </a:r>
          </a:p>
          <a:p>
            <a:pPr>
              <a:lnSpc>
                <a:spcPct val="80000"/>
              </a:lnSpc>
            </a:pPr>
            <a:endParaRPr lang="en-US" altLang="en-US" sz="2400" dirty="0" smtClean="0"/>
          </a:p>
          <a:p>
            <a:pPr>
              <a:lnSpc>
                <a:spcPct val="80000"/>
              </a:lnSpc>
            </a:pPr>
            <a:r>
              <a:rPr lang="en-US" altLang="en-US" sz="2400" dirty="0" smtClean="0"/>
              <a:t>Use </a:t>
            </a:r>
            <a:r>
              <a:rPr lang="en-US" altLang="en-US" sz="2400" dirty="0"/>
              <a:t>Sand &amp; Gravel Aquifer Maps</a:t>
            </a:r>
          </a:p>
          <a:p>
            <a:pPr>
              <a:lnSpc>
                <a:spcPct val="80000"/>
              </a:lnSpc>
            </a:pPr>
            <a:endParaRPr lang="en-US" altLang="en-US" sz="2400" dirty="0"/>
          </a:p>
          <a:p>
            <a:pPr>
              <a:lnSpc>
                <a:spcPct val="80000"/>
              </a:lnSpc>
            </a:pPr>
            <a:r>
              <a:rPr lang="en-US" altLang="en-US" sz="2400" dirty="0"/>
              <a:t>Surficial Maps or Bedrock Maps</a:t>
            </a:r>
          </a:p>
          <a:p>
            <a:pPr>
              <a:lnSpc>
                <a:spcPct val="80000"/>
              </a:lnSpc>
            </a:pPr>
            <a:endParaRPr lang="en-US" altLang="en-US" sz="2400" dirty="0"/>
          </a:p>
          <a:p>
            <a:pPr lvl="1">
              <a:lnSpc>
                <a:spcPct val="80000"/>
              </a:lnSpc>
            </a:pPr>
            <a:r>
              <a:rPr lang="en-US" altLang="en-US" sz="2400" dirty="0"/>
              <a:t>Test Borings and Test Pits </a:t>
            </a:r>
          </a:p>
          <a:p>
            <a:pPr lvl="1">
              <a:lnSpc>
                <a:spcPct val="80000"/>
              </a:lnSpc>
            </a:pPr>
            <a:endParaRPr lang="en-US" altLang="en-US" sz="2400" dirty="0" smtClean="0"/>
          </a:p>
          <a:p>
            <a:pPr lvl="1">
              <a:lnSpc>
                <a:spcPct val="80000"/>
              </a:lnSpc>
            </a:pPr>
            <a:r>
              <a:rPr lang="en-US" altLang="en-US" sz="2400" dirty="0" smtClean="0"/>
              <a:t>Gradation </a:t>
            </a:r>
            <a:r>
              <a:rPr lang="en-US" altLang="en-US" sz="2400" dirty="0"/>
              <a:t>test (Size</a:t>
            </a:r>
            <a:r>
              <a:rPr lang="en-US" altLang="en-US" sz="2400" dirty="0" smtClean="0"/>
              <a:t>)</a:t>
            </a:r>
          </a:p>
          <a:p>
            <a:pPr lvl="1">
              <a:lnSpc>
                <a:spcPct val="80000"/>
              </a:lnSpc>
            </a:pPr>
            <a:endParaRPr lang="en-US" altLang="en-US" sz="2400" dirty="0" smtClean="0"/>
          </a:p>
          <a:p>
            <a:pPr lvl="1">
              <a:lnSpc>
                <a:spcPct val="80000"/>
              </a:lnSpc>
            </a:pPr>
            <a:r>
              <a:rPr lang="en-US" altLang="en-US" sz="2400" dirty="0" smtClean="0"/>
              <a:t>Confirm the reserves</a:t>
            </a:r>
          </a:p>
          <a:p>
            <a:pPr lvl="1">
              <a:lnSpc>
                <a:spcPct val="80000"/>
              </a:lnSpc>
            </a:pPr>
            <a:endParaRPr lang="en-US" altLang="en-US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3650117"/>
            <a:ext cx="3233678" cy="24252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92813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914400"/>
          </a:xfrm>
        </p:spPr>
        <p:txBody>
          <a:bodyPr rtlCol="0" anchor="ctr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cap="none" dirty="0" smtClean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Defining the Resource</a:t>
            </a:r>
            <a:endParaRPr lang="en-US" cap="none" dirty="0">
              <a:solidFill>
                <a:schemeClr val="accent1">
                  <a:lumMod val="50000"/>
                </a:schemeClr>
              </a:solidFill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6270625"/>
            <a:ext cx="9144000" cy="37623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latin typeface="Arial" pitchFamily="34" charset="0"/>
                <a:cs typeface="Arial" pitchFamily="34" charset="0"/>
              </a:rPr>
              <a:t>                  MAINE DEPARTMENT OF ENVIRONMENTAL PROTECTION                              </a:t>
            </a:r>
            <a:r>
              <a:rPr lang="en-US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www.maine.gov/dep          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15" y="6053380"/>
            <a:ext cx="947882" cy="8739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7"/>
          <p:cNvSpPr/>
          <p:nvPr/>
        </p:nvSpPr>
        <p:spPr>
          <a:xfrm>
            <a:off x="0" y="0"/>
            <a:ext cx="9144000" cy="304800"/>
          </a:xfrm>
          <a:prstGeom prst="rect">
            <a:avLst/>
          </a:prstGeom>
          <a:solidFill>
            <a:srgbClr val="4EBE83"/>
          </a:solidFill>
          <a:ln>
            <a:solidFill>
              <a:srgbClr val="5CC47C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0" name="Picture 9"/>
          <p:cNvPicPr/>
          <p:nvPr/>
        </p:nvPicPr>
        <p:blipFill>
          <a:blip r:embed="rId4"/>
          <a:stretch>
            <a:fillRect/>
          </a:stretch>
        </p:blipFill>
        <p:spPr>
          <a:xfrm>
            <a:off x="762000" y="914400"/>
            <a:ext cx="7391400" cy="5138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292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85800" y="170597"/>
            <a:ext cx="7772400" cy="914400"/>
          </a:xfrm>
        </p:spPr>
        <p:txBody>
          <a:bodyPr rtlCol="0" anchor="ctr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cap="none" dirty="0" smtClean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Drumlin Deposits</a:t>
            </a:r>
            <a:endParaRPr lang="en-US" cap="none" dirty="0">
              <a:solidFill>
                <a:schemeClr val="accent1">
                  <a:lumMod val="50000"/>
                </a:schemeClr>
              </a:solidFill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6270625"/>
            <a:ext cx="9144000" cy="37623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latin typeface="Arial" pitchFamily="34" charset="0"/>
                <a:cs typeface="Arial" pitchFamily="34" charset="0"/>
              </a:rPr>
              <a:t>                  MAINE DEPARTMENT OF ENVIRONMENTAL PROTECTION                              </a:t>
            </a:r>
            <a:r>
              <a:rPr lang="en-US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www.maine.gov/dep          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15" y="6053380"/>
            <a:ext cx="947882" cy="8739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7"/>
          <p:cNvSpPr/>
          <p:nvPr/>
        </p:nvSpPr>
        <p:spPr>
          <a:xfrm>
            <a:off x="0" y="0"/>
            <a:ext cx="9144000" cy="304800"/>
          </a:xfrm>
          <a:prstGeom prst="rect">
            <a:avLst/>
          </a:prstGeom>
          <a:solidFill>
            <a:srgbClr val="4EBE83"/>
          </a:solidFill>
          <a:ln>
            <a:solidFill>
              <a:srgbClr val="5CC47C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9" name="Picture 4" descr="IMG_0214"/>
          <p:cNvPicPr>
            <a:picLocks noChangeAspect="1" noChangeArrowheads="1"/>
          </p:cNvPicPr>
          <p:nvPr/>
        </p:nvPicPr>
        <p:blipFill>
          <a:blip r:embed="rId4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 r="26762"/>
          <a:stretch>
            <a:fillRect/>
          </a:stretch>
        </p:blipFill>
        <p:spPr bwMode="auto">
          <a:xfrm>
            <a:off x="993647" y="914400"/>
            <a:ext cx="6952803" cy="52146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4834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85800" y="170597"/>
            <a:ext cx="7772400" cy="914400"/>
          </a:xfrm>
        </p:spPr>
        <p:txBody>
          <a:bodyPr rtlCol="0" anchor="ctr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cap="none" dirty="0" smtClean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Drumlin Deposits</a:t>
            </a:r>
            <a:endParaRPr lang="en-US" cap="none" dirty="0">
              <a:solidFill>
                <a:schemeClr val="accent1">
                  <a:lumMod val="50000"/>
                </a:schemeClr>
              </a:solidFill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6270625"/>
            <a:ext cx="9144000" cy="37623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latin typeface="Arial" pitchFamily="34" charset="0"/>
                <a:cs typeface="Arial" pitchFamily="34" charset="0"/>
              </a:rPr>
              <a:t>                  MAINE DEPARTMENT OF ENVIRONMENTAL PROTECTION                              </a:t>
            </a:r>
            <a:r>
              <a:rPr lang="en-US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www.maine.gov/dep          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15" y="6053380"/>
            <a:ext cx="947882" cy="8739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7"/>
          <p:cNvSpPr/>
          <p:nvPr/>
        </p:nvSpPr>
        <p:spPr>
          <a:xfrm>
            <a:off x="0" y="0"/>
            <a:ext cx="9144000" cy="304800"/>
          </a:xfrm>
          <a:prstGeom prst="rect">
            <a:avLst/>
          </a:prstGeom>
          <a:solidFill>
            <a:srgbClr val="4EBE83"/>
          </a:solidFill>
          <a:ln>
            <a:solidFill>
              <a:srgbClr val="5CC47C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8675" y="914400"/>
            <a:ext cx="6423725" cy="5138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8000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85800" y="170597"/>
            <a:ext cx="7772400" cy="914400"/>
          </a:xfrm>
        </p:spPr>
        <p:txBody>
          <a:bodyPr rtlCol="0" anchor="ctr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cap="none" dirty="0" smtClean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Lacustrine (Lake)</a:t>
            </a:r>
            <a:endParaRPr lang="en-US" cap="none" dirty="0">
              <a:solidFill>
                <a:schemeClr val="accent1">
                  <a:lumMod val="50000"/>
                </a:schemeClr>
              </a:solidFill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6270625"/>
            <a:ext cx="9144000" cy="37623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latin typeface="Arial" pitchFamily="34" charset="0"/>
                <a:cs typeface="Arial" pitchFamily="34" charset="0"/>
              </a:rPr>
              <a:t>                  MAINE DEPARTMENT OF ENVIRONMENTAL PROTECTION                              </a:t>
            </a:r>
            <a:r>
              <a:rPr lang="en-US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www.maine.gov/dep          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15" y="6053380"/>
            <a:ext cx="947882" cy="8739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7"/>
          <p:cNvSpPr/>
          <p:nvPr/>
        </p:nvSpPr>
        <p:spPr>
          <a:xfrm>
            <a:off x="0" y="0"/>
            <a:ext cx="9144000" cy="304800"/>
          </a:xfrm>
          <a:prstGeom prst="rect">
            <a:avLst/>
          </a:prstGeom>
          <a:solidFill>
            <a:srgbClr val="4EBE83"/>
          </a:solidFill>
          <a:ln>
            <a:solidFill>
              <a:srgbClr val="5CC47C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914400"/>
            <a:ext cx="7035800" cy="5276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9935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85800" y="170597"/>
            <a:ext cx="7772400" cy="914400"/>
          </a:xfrm>
        </p:spPr>
        <p:txBody>
          <a:bodyPr rtlCol="0" anchor="ctr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cap="none" dirty="0" smtClean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Eskers</a:t>
            </a:r>
            <a:endParaRPr lang="en-US" cap="none" dirty="0">
              <a:solidFill>
                <a:schemeClr val="accent1">
                  <a:lumMod val="50000"/>
                </a:schemeClr>
              </a:solidFill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6270625"/>
            <a:ext cx="9144000" cy="37623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latin typeface="Arial" pitchFamily="34" charset="0"/>
                <a:cs typeface="Arial" pitchFamily="34" charset="0"/>
              </a:rPr>
              <a:t>                  MAINE DEPARTMENT OF ENVIRONMENTAL PROTECTION                              </a:t>
            </a:r>
            <a:r>
              <a:rPr lang="en-US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www.maine.gov/dep          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15" y="6053380"/>
            <a:ext cx="947882" cy="8739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7"/>
          <p:cNvSpPr/>
          <p:nvPr/>
        </p:nvSpPr>
        <p:spPr>
          <a:xfrm>
            <a:off x="0" y="0"/>
            <a:ext cx="9144000" cy="304800"/>
          </a:xfrm>
          <a:prstGeom prst="rect">
            <a:avLst/>
          </a:prstGeom>
          <a:solidFill>
            <a:srgbClr val="4EBE83"/>
          </a:solidFill>
          <a:ln>
            <a:solidFill>
              <a:srgbClr val="5CC47C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990600"/>
            <a:ext cx="6781800" cy="5143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00633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85800" y="170597"/>
            <a:ext cx="7772400" cy="914400"/>
          </a:xfrm>
        </p:spPr>
        <p:txBody>
          <a:bodyPr rtlCol="0" anchor="ctr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cap="none" dirty="0" smtClean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Outwash Deltas</a:t>
            </a:r>
            <a:endParaRPr lang="en-US" cap="none" dirty="0">
              <a:solidFill>
                <a:schemeClr val="accent1">
                  <a:lumMod val="50000"/>
                </a:schemeClr>
              </a:solidFill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6270625"/>
            <a:ext cx="9144000" cy="37623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latin typeface="Arial" pitchFamily="34" charset="0"/>
                <a:cs typeface="Arial" pitchFamily="34" charset="0"/>
              </a:rPr>
              <a:t>                  MAINE DEPARTMENT OF ENVIRONMENTAL PROTECTION                              </a:t>
            </a:r>
            <a:r>
              <a:rPr lang="en-US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www.maine.gov/dep          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15" y="6053380"/>
            <a:ext cx="947882" cy="8739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7"/>
          <p:cNvSpPr/>
          <p:nvPr/>
        </p:nvSpPr>
        <p:spPr>
          <a:xfrm>
            <a:off x="0" y="0"/>
            <a:ext cx="9144000" cy="304800"/>
          </a:xfrm>
          <a:prstGeom prst="rect">
            <a:avLst/>
          </a:prstGeom>
          <a:solidFill>
            <a:srgbClr val="4EBE83"/>
          </a:solidFill>
          <a:ln>
            <a:solidFill>
              <a:srgbClr val="5CC47C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9" name="Picture 2" descr="IMG_076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" y="909942"/>
            <a:ext cx="6934200" cy="52001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048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85800" y="170597"/>
            <a:ext cx="7772400" cy="914400"/>
          </a:xfrm>
        </p:spPr>
        <p:txBody>
          <a:bodyPr rtlCol="0" anchor="ctr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4400" cap="none" dirty="0" smtClean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Moraine</a:t>
            </a:r>
            <a:endParaRPr lang="en-US" sz="4400" cap="none" dirty="0">
              <a:solidFill>
                <a:schemeClr val="accent1">
                  <a:lumMod val="50000"/>
                </a:schemeClr>
              </a:solidFill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6270625"/>
            <a:ext cx="9144000" cy="37623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latin typeface="Arial" pitchFamily="34" charset="0"/>
                <a:cs typeface="Arial" pitchFamily="34" charset="0"/>
              </a:rPr>
              <a:t>                  MAINE DEPARTMENT OF ENVIRONMENTAL PROTECTION                              </a:t>
            </a:r>
            <a:r>
              <a:rPr lang="en-US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www.maine.gov/dep          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15" y="6053380"/>
            <a:ext cx="947882" cy="8739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7"/>
          <p:cNvSpPr/>
          <p:nvPr/>
        </p:nvSpPr>
        <p:spPr>
          <a:xfrm>
            <a:off x="0" y="0"/>
            <a:ext cx="9144000" cy="304800"/>
          </a:xfrm>
          <a:prstGeom prst="rect">
            <a:avLst/>
          </a:prstGeom>
          <a:solidFill>
            <a:srgbClr val="4EBE83"/>
          </a:solidFill>
          <a:ln>
            <a:solidFill>
              <a:srgbClr val="5CC47C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0" y="1133527"/>
            <a:ext cx="6527800" cy="4895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5768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85800" y="170597"/>
            <a:ext cx="7772400" cy="914400"/>
          </a:xfrm>
        </p:spPr>
        <p:txBody>
          <a:bodyPr rtlCol="0" anchor="ctr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cap="none" dirty="0" smtClean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Mixture of Different Materials</a:t>
            </a:r>
            <a:endParaRPr lang="en-US" cap="none" dirty="0">
              <a:solidFill>
                <a:schemeClr val="accent1">
                  <a:lumMod val="50000"/>
                </a:schemeClr>
              </a:solidFill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6270625"/>
            <a:ext cx="9144000" cy="37623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latin typeface="Arial" pitchFamily="34" charset="0"/>
                <a:cs typeface="Arial" pitchFamily="34" charset="0"/>
              </a:rPr>
              <a:t>                  MAINE DEPARTMENT OF ENVIRONMENTAL PROTECTION                              </a:t>
            </a:r>
            <a:r>
              <a:rPr lang="en-US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www.maine.gov/dep          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15" y="6053380"/>
            <a:ext cx="947882" cy="8739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7"/>
          <p:cNvSpPr/>
          <p:nvPr/>
        </p:nvSpPr>
        <p:spPr>
          <a:xfrm>
            <a:off x="0" y="0"/>
            <a:ext cx="9144000" cy="304800"/>
          </a:xfrm>
          <a:prstGeom prst="rect">
            <a:avLst/>
          </a:prstGeom>
          <a:solidFill>
            <a:srgbClr val="4EBE83"/>
          </a:solidFill>
          <a:ln>
            <a:solidFill>
              <a:srgbClr val="5CC47C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900" y="1143000"/>
            <a:ext cx="6426200" cy="4819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61289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85800" y="170597"/>
            <a:ext cx="7772400" cy="914400"/>
          </a:xfrm>
        </p:spPr>
        <p:txBody>
          <a:bodyPr rtlCol="0" anchor="ctr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4400" cap="none" dirty="0" smtClean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Quarry</a:t>
            </a:r>
            <a:endParaRPr lang="en-US" sz="4400" cap="none" dirty="0">
              <a:solidFill>
                <a:schemeClr val="accent1">
                  <a:lumMod val="50000"/>
                </a:schemeClr>
              </a:solidFill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6270625"/>
            <a:ext cx="9144000" cy="37623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latin typeface="Arial" pitchFamily="34" charset="0"/>
                <a:cs typeface="Arial" pitchFamily="34" charset="0"/>
              </a:rPr>
              <a:t>                  MAINE DEPARTMENT OF ENVIRONMENTAL PROTECTION                              </a:t>
            </a:r>
            <a:r>
              <a:rPr lang="en-US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www.maine.gov/dep          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15" y="6053380"/>
            <a:ext cx="947882" cy="8739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7"/>
          <p:cNvSpPr/>
          <p:nvPr/>
        </p:nvSpPr>
        <p:spPr>
          <a:xfrm>
            <a:off x="0" y="0"/>
            <a:ext cx="9144000" cy="304800"/>
          </a:xfrm>
          <a:prstGeom prst="rect">
            <a:avLst/>
          </a:prstGeom>
          <a:solidFill>
            <a:srgbClr val="4EBE83"/>
          </a:solidFill>
          <a:ln>
            <a:solidFill>
              <a:srgbClr val="5CC47C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143000"/>
            <a:ext cx="6400800" cy="4800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06693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036638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b="1" dirty="0" smtClean="0">
                <a:solidFill>
                  <a:schemeClr val="accent1">
                    <a:lumMod val="50000"/>
                  </a:schemeClr>
                </a:solidFill>
                <a:latin typeface="+mn-lt"/>
                <a:cs typeface="Arial" pitchFamily="34" charset="0"/>
              </a:rPr>
              <a:t>Performance-Based Regulation</a:t>
            </a:r>
            <a:endParaRPr lang="en-US" sz="4000" b="1" dirty="0">
              <a:solidFill>
                <a:schemeClr val="accent1">
                  <a:lumMod val="50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574256" y="1600200"/>
            <a:ext cx="6629400" cy="4525963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Establishes a notification process (similar to Permit-By-Rule)</a:t>
            </a:r>
          </a:p>
          <a:p>
            <a:pPr eaLnBrk="1" fontAlgn="auto" hangingPunct="1">
              <a:lnSpc>
                <a:spcPct val="15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Program only applies to organized towns</a:t>
            </a:r>
          </a:p>
          <a:p>
            <a:pPr eaLnBrk="1" fontAlgn="auto" hangingPunct="1">
              <a:lnSpc>
                <a:spcPct val="15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Regular inspections to ensure compliance</a:t>
            </a:r>
          </a:p>
          <a:p>
            <a:pPr eaLnBrk="1" fontAlgn="auto" hangingPunct="1">
              <a:lnSpc>
                <a:spcPct val="15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Law provides Stop-Work authority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6270625"/>
            <a:ext cx="9144000" cy="37623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latin typeface="Arial" pitchFamily="34" charset="0"/>
                <a:cs typeface="Arial" pitchFamily="34" charset="0"/>
              </a:rPr>
              <a:t>                  MAINE DEPARTMENT OF ENVIRONMENTAL PROTECTION                              </a:t>
            </a:r>
            <a:r>
              <a:rPr lang="en-US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www.maine.gov/dep          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15" y="6053380"/>
            <a:ext cx="947882" cy="8739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7"/>
          <p:cNvSpPr/>
          <p:nvPr/>
        </p:nvSpPr>
        <p:spPr>
          <a:xfrm>
            <a:off x="0" y="0"/>
            <a:ext cx="9144000" cy="304800"/>
          </a:xfrm>
          <a:prstGeom prst="rect">
            <a:avLst/>
          </a:prstGeom>
          <a:solidFill>
            <a:srgbClr val="4EBE83"/>
          </a:solidFill>
          <a:ln>
            <a:solidFill>
              <a:srgbClr val="5CC47C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9" name="Picture 6" descr="inspection_form_cop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962400"/>
            <a:ext cx="2362200" cy="1935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5289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85800" y="170597"/>
            <a:ext cx="7772400" cy="914400"/>
          </a:xfrm>
        </p:spPr>
        <p:txBody>
          <a:bodyPr rtlCol="0" anchor="ctr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4400" cap="none" dirty="0" smtClean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Combination of Quarry &amp; Gravel Pit</a:t>
            </a:r>
            <a:endParaRPr lang="en-US" sz="4400" cap="none" dirty="0">
              <a:solidFill>
                <a:schemeClr val="accent1">
                  <a:lumMod val="50000"/>
                </a:schemeClr>
              </a:solidFill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6270625"/>
            <a:ext cx="9144000" cy="37623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latin typeface="Arial" pitchFamily="34" charset="0"/>
                <a:cs typeface="Arial" pitchFamily="34" charset="0"/>
              </a:rPr>
              <a:t>                  MAINE DEPARTMENT OF ENVIRONMENTAL PROTECTION                              </a:t>
            </a:r>
            <a:r>
              <a:rPr lang="en-US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www.maine.gov/dep          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15" y="6053380"/>
            <a:ext cx="947882" cy="8739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7"/>
          <p:cNvSpPr/>
          <p:nvPr/>
        </p:nvSpPr>
        <p:spPr>
          <a:xfrm>
            <a:off x="0" y="0"/>
            <a:ext cx="9144000" cy="304800"/>
          </a:xfrm>
          <a:prstGeom prst="rect">
            <a:avLst/>
          </a:prstGeom>
          <a:solidFill>
            <a:srgbClr val="4EBE83"/>
          </a:solidFill>
          <a:ln>
            <a:solidFill>
              <a:srgbClr val="5CC47C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909880"/>
            <a:ext cx="6858000" cy="5143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53018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85800" y="170597"/>
            <a:ext cx="7772400" cy="914400"/>
          </a:xfrm>
        </p:spPr>
        <p:txBody>
          <a:bodyPr rtlCol="0" anchor="ctr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cap="none" dirty="0" smtClean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Flat Rock Mine</a:t>
            </a:r>
            <a:endParaRPr lang="en-US" cap="none" dirty="0">
              <a:solidFill>
                <a:schemeClr val="accent1">
                  <a:lumMod val="50000"/>
                </a:schemeClr>
              </a:solidFill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6270625"/>
            <a:ext cx="9144000" cy="37623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latin typeface="Arial" pitchFamily="34" charset="0"/>
                <a:cs typeface="Arial" pitchFamily="34" charset="0"/>
              </a:rPr>
              <a:t>                  MAINE DEPARTMENT OF ENVIRONMENTAL PROTECTION                              </a:t>
            </a:r>
            <a:r>
              <a:rPr lang="en-US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www.maine.gov/dep          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15" y="6053380"/>
            <a:ext cx="947882" cy="8739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7"/>
          <p:cNvSpPr/>
          <p:nvPr/>
        </p:nvSpPr>
        <p:spPr>
          <a:xfrm>
            <a:off x="0" y="0"/>
            <a:ext cx="9144000" cy="304800"/>
          </a:xfrm>
          <a:prstGeom prst="rect">
            <a:avLst/>
          </a:prstGeom>
          <a:solidFill>
            <a:srgbClr val="4EBE83"/>
          </a:solidFill>
          <a:ln>
            <a:solidFill>
              <a:srgbClr val="5CC47C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0" name="Picture 2" descr="H:\L&amp;W\LAND-RR\Gravel Pits\gravel photos\appleton flat rock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113934"/>
            <a:ext cx="4566168" cy="35387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:\L&amp;W\LAND-RR\Gravel Pits\gravel photos\flatrock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304928"/>
            <a:ext cx="4495800" cy="37484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4579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4758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chemeClr val="accent1">
                    <a:lumMod val="50000"/>
                  </a:schemeClr>
                </a:solidFill>
              </a:rPr>
              <a:t>Quarry Facility</a:t>
            </a:r>
            <a:endParaRPr lang="en-US" sz="4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6270625"/>
            <a:ext cx="9144000" cy="37623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latin typeface="Arial" pitchFamily="34" charset="0"/>
                <a:cs typeface="Arial" pitchFamily="34" charset="0"/>
              </a:rPr>
              <a:t>                  MAINE DEPARTMENT OF ENVIRONMENTAL PROTECTION                              </a:t>
            </a:r>
            <a:r>
              <a:rPr lang="en-US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www.maine.gov/dep          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15" y="6053380"/>
            <a:ext cx="947882" cy="8739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7"/>
          <p:cNvSpPr/>
          <p:nvPr/>
        </p:nvSpPr>
        <p:spPr>
          <a:xfrm>
            <a:off x="0" y="0"/>
            <a:ext cx="9144000" cy="304800"/>
          </a:xfrm>
          <a:prstGeom prst="rect">
            <a:avLst/>
          </a:prstGeom>
          <a:solidFill>
            <a:srgbClr val="4EBE83"/>
          </a:solidFill>
          <a:ln>
            <a:solidFill>
              <a:srgbClr val="5CC47C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120" y="1207060"/>
            <a:ext cx="6461760" cy="4846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99922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85800" y="170597"/>
            <a:ext cx="7772400" cy="914400"/>
          </a:xfrm>
        </p:spPr>
        <p:txBody>
          <a:bodyPr rtlCol="0" anchor="ctr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cap="none" dirty="0" smtClean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Crushing Plants</a:t>
            </a:r>
            <a:endParaRPr lang="en-US" cap="none" dirty="0">
              <a:solidFill>
                <a:schemeClr val="accent1">
                  <a:lumMod val="50000"/>
                </a:schemeClr>
              </a:solidFill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6270625"/>
            <a:ext cx="9144000" cy="37623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latin typeface="Arial" pitchFamily="34" charset="0"/>
                <a:cs typeface="Arial" pitchFamily="34" charset="0"/>
              </a:rPr>
              <a:t>                  MAINE DEPARTMENT OF ENVIRONMENTAL PROTECTION                              </a:t>
            </a:r>
            <a:r>
              <a:rPr lang="en-US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www.maine.gov/dep          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15" y="6053380"/>
            <a:ext cx="947882" cy="8739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7"/>
          <p:cNvSpPr/>
          <p:nvPr/>
        </p:nvSpPr>
        <p:spPr>
          <a:xfrm>
            <a:off x="0" y="0"/>
            <a:ext cx="9144000" cy="304800"/>
          </a:xfrm>
          <a:prstGeom prst="rect">
            <a:avLst/>
          </a:prstGeom>
          <a:solidFill>
            <a:srgbClr val="4EBE83"/>
          </a:solidFill>
          <a:ln>
            <a:solidFill>
              <a:srgbClr val="5CC47C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350" y="1109905"/>
            <a:ext cx="6591300" cy="4943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50446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85800" y="170597"/>
            <a:ext cx="7772400" cy="914400"/>
          </a:xfrm>
        </p:spPr>
        <p:txBody>
          <a:bodyPr rtlCol="0" anchor="ctr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cap="none" dirty="0" smtClean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Crushing plants</a:t>
            </a:r>
            <a:endParaRPr lang="en-US" cap="none" dirty="0">
              <a:solidFill>
                <a:schemeClr val="accent1">
                  <a:lumMod val="50000"/>
                </a:schemeClr>
              </a:solidFill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6270625"/>
            <a:ext cx="9144000" cy="37623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latin typeface="Arial" pitchFamily="34" charset="0"/>
                <a:cs typeface="Arial" pitchFamily="34" charset="0"/>
              </a:rPr>
              <a:t>                  MAINE DEPARTMENT OF ENVIRONMENTAL PROTECTION                              </a:t>
            </a:r>
            <a:r>
              <a:rPr lang="en-US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www.maine.gov/dep          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15" y="6053380"/>
            <a:ext cx="947882" cy="8739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7"/>
          <p:cNvSpPr/>
          <p:nvPr/>
        </p:nvSpPr>
        <p:spPr>
          <a:xfrm>
            <a:off x="0" y="0"/>
            <a:ext cx="9144000" cy="304800"/>
          </a:xfrm>
          <a:prstGeom prst="rect">
            <a:avLst/>
          </a:prstGeom>
          <a:solidFill>
            <a:srgbClr val="4EBE83"/>
          </a:solidFill>
          <a:ln>
            <a:solidFill>
              <a:srgbClr val="5CC47C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9" name="Picture 2" descr="lane clust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066800"/>
            <a:ext cx="6400800" cy="4800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286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85800" y="170597"/>
            <a:ext cx="7772400" cy="914400"/>
          </a:xfrm>
        </p:spPr>
        <p:txBody>
          <a:bodyPr rtlCol="0" anchor="ctr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cap="none" dirty="0" smtClean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Permanent Crushers</a:t>
            </a:r>
            <a:endParaRPr lang="en-US" cap="none" dirty="0">
              <a:solidFill>
                <a:schemeClr val="accent1">
                  <a:lumMod val="50000"/>
                </a:schemeClr>
              </a:solidFill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6270625"/>
            <a:ext cx="9144000" cy="37623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latin typeface="Arial" pitchFamily="34" charset="0"/>
                <a:cs typeface="Arial" pitchFamily="34" charset="0"/>
              </a:rPr>
              <a:t>                  MAINE DEPARTMENT OF ENVIRONMENTAL PROTECTION                              </a:t>
            </a:r>
            <a:r>
              <a:rPr lang="en-US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www.maine.gov/dep          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15" y="6053380"/>
            <a:ext cx="947882" cy="8739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7"/>
          <p:cNvSpPr/>
          <p:nvPr/>
        </p:nvSpPr>
        <p:spPr>
          <a:xfrm>
            <a:off x="0" y="0"/>
            <a:ext cx="9144000" cy="304800"/>
          </a:xfrm>
          <a:prstGeom prst="rect">
            <a:avLst/>
          </a:prstGeom>
          <a:solidFill>
            <a:srgbClr val="4EBE83"/>
          </a:solidFill>
          <a:ln>
            <a:solidFill>
              <a:srgbClr val="5CC47C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985884"/>
            <a:ext cx="6705600" cy="5029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91902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85800" y="170597"/>
            <a:ext cx="7772400" cy="914400"/>
          </a:xfrm>
        </p:spPr>
        <p:txBody>
          <a:bodyPr rtlCol="0" anchor="ctr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cap="none" dirty="0" smtClean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Mobile Track Crushers</a:t>
            </a:r>
            <a:endParaRPr lang="en-US" cap="none" dirty="0">
              <a:solidFill>
                <a:schemeClr val="accent1">
                  <a:lumMod val="50000"/>
                </a:schemeClr>
              </a:solidFill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6270625"/>
            <a:ext cx="9144000" cy="37623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latin typeface="Arial" pitchFamily="34" charset="0"/>
                <a:cs typeface="Arial" pitchFamily="34" charset="0"/>
              </a:rPr>
              <a:t>                  MAINE DEPARTMENT OF ENVIRONMENTAL PROTECTION                              </a:t>
            </a:r>
            <a:r>
              <a:rPr lang="en-US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www.maine.gov/dep          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15" y="6053380"/>
            <a:ext cx="947882" cy="8739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7"/>
          <p:cNvSpPr/>
          <p:nvPr/>
        </p:nvSpPr>
        <p:spPr>
          <a:xfrm>
            <a:off x="0" y="0"/>
            <a:ext cx="9144000" cy="304800"/>
          </a:xfrm>
          <a:prstGeom prst="rect">
            <a:avLst/>
          </a:prstGeom>
          <a:solidFill>
            <a:srgbClr val="4EBE83"/>
          </a:solidFill>
          <a:ln>
            <a:solidFill>
              <a:srgbClr val="5CC47C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913" y="884682"/>
            <a:ext cx="6928173" cy="51961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0992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417638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chemeClr val="accent1">
                    <a:lumMod val="50000"/>
                  </a:schemeClr>
                </a:solidFill>
              </a:rPr>
              <a:t>Asphalt Plants</a:t>
            </a:r>
            <a:endParaRPr lang="en-US" sz="4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6270625"/>
            <a:ext cx="9144000" cy="37623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                 MAINE DEPARTMENT OF ENVIRONMENTAL PROTECTION                              www.maine.gov/dep          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15" y="6053380"/>
            <a:ext cx="947882" cy="8739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7"/>
          <p:cNvSpPr/>
          <p:nvPr/>
        </p:nvSpPr>
        <p:spPr>
          <a:xfrm>
            <a:off x="0" y="0"/>
            <a:ext cx="9144000" cy="304800"/>
          </a:xfrm>
          <a:prstGeom prst="rect">
            <a:avLst/>
          </a:prstGeom>
          <a:solidFill>
            <a:srgbClr val="4EBE83"/>
          </a:solidFill>
          <a:ln>
            <a:solidFill>
              <a:srgbClr val="5CC47C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9" name="Picture 7" descr="IMG_1101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84351" y="1092322"/>
            <a:ext cx="6575298" cy="49305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1017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85800" y="170597"/>
            <a:ext cx="7772400" cy="914400"/>
          </a:xfrm>
        </p:spPr>
        <p:txBody>
          <a:bodyPr rtlCol="0" anchor="ctr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cap="none" dirty="0" smtClean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Concrete Plants</a:t>
            </a:r>
            <a:endParaRPr lang="en-US" cap="none" dirty="0">
              <a:solidFill>
                <a:schemeClr val="accent1">
                  <a:lumMod val="50000"/>
                </a:schemeClr>
              </a:solidFill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6270625"/>
            <a:ext cx="9144000" cy="37623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latin typeface="Arial" pitchFamily="34" charset="0"/>
                <a:cs typeface="Arial" pitchFamily="34" charset="0"/>
              </a:rPr>
              <a:t>                  MAINE DEPARTMENT OF ENVIRONMENTAL PROTECTION                              </a:t>
            </a:r>
            <a:r>
              <a:rPr lang="en-US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www.maine.gov/dep          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15" y="6053380"/>
            <a:ext cx="947882" cy="8739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7"/>
          <p:cNvSpPr/>
          <p:nvPr/>
        </p:nvSpPr>
        <p:spPr>
          <a:xfrm>
            <a:off x="0" y="0"/>
            <a:ext cx="9144000" cy="304800"/>
          </a:xfrm>
          <a:prstGeom prst="rect">
            <a:avLst/>
          </a:prstGeom>
          <a:solidFill>
            <a:srgbClr val="4EBE83"/>
          </a:solidFill>
          <a:ln>
            <a:solidFill>
              <a:srgbClr val="5CC47C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400" y="1219200"/>
            <a:ext cx="6299200" cy="4724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16370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85800" y="170597"/>
            <a:ext cx="7772400" cy="914400"/>
          </a:xfrm>
        </p:spPr>
        <p:txBody>
          <a:bodyPr rtlCol="0" anchor="ctr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cap="none" dirty="0" smtClean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Overland Conveyers</a:t>
            </a:r>
            <a:endParaRPr lang="en-US" cap="none" dirty="0">
              <a:solidFill>
                <a:schemeClr val="accent1">
                  <a:lumMod val="50000"/>
                </a:schemeClr>
              </a:solidFill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6270625"/>
            <a:ext cx="9144000" cy="37623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latin typeface="Arial" pitchFamily="34" charset="0"/>
                <a:cs typeface="Arial" pitchFamily="34" charset="0"/>
              </a:rPr>
              <a:t>                  MAINE DEPARTMENT OF ENVIRONMENTAL PROTECTION                              </a:t>
            </a:r>
            <a:r>
              <a:rPr lang="en-US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www.maine.gov/dep          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15" y="6053380"/>
            <a:ext cx="947882" cy="8739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7"/>
          <p:cNvSpPr/>
          <p:nvPr/>
        </p:nvSpPr>
        <p:spPr>
          <a:xfrm>
            <a:off x="0" y="0"/>
            <a:ext cx="9144000" cy="304800"/>
          </a:xfrm>
          <a:prstGeom prst="rect">
            <a:avLst/>
          </a:prstGeom>
          <a:solidFill>
            <a:srgbClr val="4EBE83"/>
          </a:solidFill>
          <a:ln>
            <a:solidFill>
              <a:srgbClr val="5CC47C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200" y="1155192"/>
            <a:ext cx="6197600" cy="4648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7860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 anchor="ctr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4000" b="1" cap="none" dirty="0" smtClean="0">
                <a:solidFill>
                  <a:schemeClr val="accent1">
                    <a:lumMod val="50000"/>
                  </a:schemeClr>
                </a:solidFill>
                <a:latin typeface="+mn-lt"/>
                <a:cs typeface="Arial" pitchFamily="34" charset="0"/>
              </a:rPr>
              <a:t>DEP Jurisdiction</a:t>
            </a:r>
            <a:endParaRPr lang="en-US" sz="4000" b="1" cap="none" dirty="0">
              <a:solidFill>
                <a:schemeClr val="accent1">
                  <a:lumMod val="50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51781"/>
            <a:ext cx="8229600" cy="4906963"/>
          </a:xfrm>
        </p:spPr>
        <p:txBody>
          <a:bodyPr/>
          <a:lstStyle/>
          <a:p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Performance Standards apply to:</a:t>
            </a:r>
          </a:p>
          <a:p>
            <a:pPr lvl="1"/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Sand, gravel, topsoil and clay excavations &gt; 5 acres</a:t>
            </a:r>
          </a:p>
          <a:p>
            <a:pPr lvl="1"/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Rock quarries &gt; 1 acre</a:t>
            </a:r>
          </a:p>
          <a:p>
            <a:pPr lvl="1"/>
            <a:endParaRPr lang="en-US" sz="1100" dirty="0" smtClean="0">
              <a:solidFill>
                <a:schemeClr val="accent1">
                  <a:lumMod val="50000"/>
                </a:schemeClr>
              </a:solidFill>
              <a:cs typeface="Arial" pitchFamily="34" charset="0"/>
            </a:endParaRPr>
          </a:p>
          <a:p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Erosion control requirements for topsoil and clay excavations up to 5 acres</a:t>
            </a:r>
          </a:p>
          <a:p>
            <a:endParaRPr lang="en-US" sz="1100" dirty="0" smtClean="0">
              <a:solidFill>
                <a:schemeClr val="accent1">
                  <a:lumMod val="50000"/>
                </a:schemeClr>
              </a:solidFill>
              <a:cs typeface="Arial" pitchFamily="34" charset="0"/>
            </a:endParaRPr>
          </a:p>
          <a:p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Other laws may apply to excavations of any size</a:t>
            </a:r>
          </a:p>
          <a:p>
            <a:pPr lvl="1"/>
            <a:r>
              <a:rPr lang="en-US" sz="2400" dirty="0" err="1" smtClean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Stormwater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, Erosion &amp; Sediment Control, NRPA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6270625"/>
            <a:ext cx="9144000" cy="37623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latin typeface="Arial" pitchFamily="34" charset="0"/>
                <a:cs typeface="Arial" pitchFamily="34" charset="0"/>
              </a:rPr>
              <a:t>                  MAINE DEPARTMENT OF ENVIRONMENTAL PROTECTION                              </a:t>
            </a:r>
            <a:r>
              <a:rPr lang="en-US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www.maine.gov/dep          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15" y="6053380"/>
            <a:ext cx="947882" cy="8739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7"/>
          <p:cNvSpPr/>
          <p:nvPr/>
        </p:nvSpPr>
        <p:spPr>
          <a:xfrm>
            <a:off x="0" y="0"/>
            <a:ext cx="9144000" cy="304800"/>
          </a:xfrm>
          <a:prstGeom prst="rect">
            <a:avLst/>
          </a:prstGeom>
          <a:solidFill>
            <a:srgbClr val="4EBE83"/>
          </a:solidFill>
          <a:ln>
            <a:solidFill>
              <a:srgbClr val="5CC47C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091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85800" y="170597"/>
            <a:ext cx="7772400" cy="914400"/>
          </a:xfrm>
        </p:spPr>
        <p:txBody>
          <a:bodyPr rtlCol="0" anchor="ctr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cap="none" dirty="0" smtClean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Side </a:t>
            </a:r>
            <a:r>
              <a:rPr lang="en-US" cap="none" dirty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R</a:t>
            </a:r>
            <a:r>
              <a:rPr lang="en-US" cap="none" dirty="0" smtClean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ail Facility</a:t>
            </a:r>
            <a:endParaRPr lang="en-US" cap="none" dirty="0">
              <a:solidFill>
                <a:schemeClr val="accent1">
                  <a:lumMod val="50000"/>
                </a:schemeClr>
              </a:solidFill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6270625"/>
            <a:ext cx="9144000" cy="37623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latin typeface="Arial" pitchFamily="34" charset="0"/>
                <a:cs typeface="Arial" pitchFamily="34" charset="0"/>
              </a:rPr>
              <a:t>                  MAINE DEPARTMENT OF ENVIRONMENTAL PROTECTION                              </a:t>
            </a:r>
            <a:r>
              <a:rPr lang="en-US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www.maine.gov/dep          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15" y="6053380"/>
            <a:ext cx="947882" cy="8739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7"/>
          <p:cNvSpPr/>
          <p:nvPr/>
        </p:nvSpPr>
        <p:spPr>
          <a:xfrm>
            <a:off x="0" y="0"/>
            <a:ext cx="9144000" cy="304800"/>
          </a:xfrm>
          <a:prstGeom prst="rect">
            <a:avLst/>
          </a:prstGeom>
          <a:solidFill>
            <a:srgbClr val="4EBE83"/>
          </a:solidFill>
          <a:ln>
            <a:solidFill>
              <a:srgbClr val="5CC47C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500" y="1005130"/>
            <a:ext cx="6731000" cy="5048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04882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914400"/>
          </a:xfrm>
        </p:spPr>
        <p:txBody>
          <a:bodyPr rtlCol="0" anchor="ctr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cap="none" dirty="0" smtClean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Exclusion Areas-Non Mineable</a:t>
            </a:r>
            <a:endParaRPr lang="en-US" cap="none" dirty="0">
              <a:solidFill>
                <a:schemeClr val="accent1">
                  <a:lumMod val="50000"/>
                </a:schemeClr>
              </a:solidFill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6270625"/>
            <a:ext cx="9144000" cy="37623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latin typeface="Arial" pitchFamily="34" charset="0"/>
                <a:cs typeface="Arial" pitchFamily="34" charset="0"/>
              </a:rPr>
              <a:t>                  MAINE DEPARTMENT OF ENVIRONMENTAL PROTECTION                              </a:t>
            </a:r>
            <a:r>
              <a:rPr lang="en-US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www.maine.gov/dep          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15" y="6053380"/>
            <a:ext cx="947882" cy="8739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7"/>
          <p:cNvSpPr/>
          <p:nvPr/>
        </p:nvSpPr>
        <p:spPr>
          <a:xfrm>
            <a:off x="0" y="0"/>
            <a:ext cx="9144000" cy="304800"/>
          </a:xfrm>
          <a:prstGeom prst="rect">
            <a:avLst/>
          </a:prstGeom>
          <a:solidFill>
            <a:srgbClr val="4EBE83"/>
          </a:solidFill>
          <a:ln>
            <a:solidFill>
              <a:srgbClr val="5CC47C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2061" name="AutoShape 13"/>
          <p:cNvCxnSpPr>
            <a:cxnSpLocks noChangeShapeType="1"/>
          </p:cNvCxnSpPr>
          <p:nvPr/>
        </p:nvCxnSpPr>
        <p:spPr bwMode="auto">
          <a:xfrm>
            <a:off x="3101238" y="3855382"/>
            <a:ext cx="742658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cxnSp>
      <p:grpSp>
        <p:nvGrpSpPr>
          <p:cNvPr id="2052" name="Group 2051"/>
          <p:cNvGrpSpPr/>
          <p:nvPr/>
        </p:nvGrpSpPr>
        <p:grpSpPr>
          <a:xfrm>
            <a:off x="362124" y="999577"/>
            <a:ext cx="3746500" cy="3055849"/>
            <a:chOff x="457200" y="1752600"/>
            <a:chExt cx="3746500" cy="3055849"/>
          </a:xfrm>
        </p:grpSpPr>
        <p:sp>
          <p:nvSpPr>
            <p:cNvPr id="3" name="Rectangle 3"/>
            <p:cNvSpPr>
              <a:spLocks noChangeArrowheads="1"/>
            </p:cNvSpPr>
            <p:nvPr/>
          </p:nvSpPr>
          <p:spPr bwMode="auto">
            <a:xfrm>
              <a:off x="457200" y="1752600"/>
              <a:ext cx="3746500" cy="3054350"/>
            </a:xfrm>
            <a:prstGeom prst="rect">
              <a:avLst/>
            </a:prstGeom>
            <a:solidFill>
              <a:srgbClr val="92D050"/>
            </a:solidFill>
            <a:ln w="22225" algn="in">
              <a:solidFill>
                <a:schemeClr val="accent1">
                  <a:lumMod val="50000"/>
                </a:schemeClr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" name="Freeform 4"/>
            <p:cNvSpPr>
              <a:spLocks/>
            </p:cNvSpPr>
            <p:nvPr/>
          </p:nvSpPr>
          <p:spPr bwMode="auto">
            <a:xfrm>
              <a:off x="1114424" y="2214563"/>
              <a:ext cx="1860551" cy="1682749"/>
            </a:xfrm>
            <a:custGeom>
              <a:avLst/>
              <a:gdLst>
                <a:gd name="T0" fmla="*/ 456383 w 1526900"/>
                <a:gd name="T1" fmla="*/ 160811 h 1235045"/>
                <a:gd name="T2" fmla="*/ 422929 w 1526900"/>
                <a:gd name="T3" fmla="*/ 171962 h 1235045"/>
                <a:gd name="T4" fmla="*/ 333719 w 1526900"/>
                <a:gd name="T5" fmla="*/ 183113 h 1235045"/>
                <a:gd name="T6" fmla="*/ 266812 w 1526900"/>
                <a:gd name="T7" fmla="*/ 205416 h 1235045"/>
                <a:gd name="T8" fmla="*/ 211056 w 1526900"/>
                <a:gd name="T9" fmla="*/ 238869 h 1235045"/>
                <a:gd name="T10" fmla="*/ 166451 w 1526900"/>
                <a:gd name="T11" fmla="*/ 261172 h 1235045"/>
                <a:gd name="T12" fmla="*/ 144148 w 1526900"/>
                <a:gd name="T13" fmla="*/ 283474 h 1235045"/>
                <a:gd name="T14" fmla="*/ 88392 w 1526900"/>
                <a:gd name="T15" fmla="*/ 339230 h 1235045"/>
                <a:gd name="T16" fmla="*/ 99544 w 1526900"/>
                <a:gd name="T17" fmla="*/ 506499 h 1235045"/>
                <a:gd name="T18" fmla="*/ 21485 w 1526900"/>
                <a:gd name="T19" fmla="*/ 729523 h 1235045"/>
                <a:gd name="T20" fmla="*/ 54939 w 1526900"/>
                <a:gd name="T21" fmla="*/ 1008304 h 1235045"/>
                <a:gd name="T22" fmla="*/ 155300 w 1526900"/>
                <a:gd name="T23" fmla="*/ 1064060 h 1235045"/>
                <a:gd name="T24" fmla="*/ 255661 w 1526900"/>
                <a:gd name="T25" fmla="*/ 1086362 h 1235045"/>
                <a:gd name="T26" fmla="*/ 422929 w 1526900"/>
                <a:gd name="T27" fmla="*/ 1075211 h 1235045"/>
                <a:gd name="T28" fmla="*/ 456383 w 1526900"/>
                <a:gd name="T29" fmla="*/ 1064060 h 1235045"/>
                <a:gd name="T30" fmla="*/ 579046 w 1526900"/>
                <a:gd name="T31" fmla="*/ 1075211 h 1235045"/>
                <a:gd name="T32" fmla="*/ 724012 w 1526900"/>
                <a:gd name="T33" fmla="*/ 1108664 h 1235045"/>
                <a:gd name="T34" fmla="*/ 790919 w 1526900"/>
                <a:gd name="T35" fmla="*/ 1130967 h 1235045"/>
                <a:gd name="T36" fmla="*/ 835524 w 1526900"/>
                <a:gd name="T37" fmla="*/ 1142118 h 1235045"/>
                <a:gd name="T38" fmla="*/ 894006 w 1526900"/>
                <a:gd name="T39" fmla="*/ 1180404 h 1235045"/>
                <a:gd name="T40" fmla="*/ 935885 w 1526900"/>
                <a:gd name="T41" fmla="*/ 1220177 h 1235045"/>
                <a:gd name="T42" fmla="*/ 991641 w 1526900"/>
                <a:gd name="T43" fmla="*/ 1231328 h 1235045"/>
                <a:gd name="T44" fmla="*/ 1147758 w 1526900"/>
                <a:gd name="T45" fmla="*/ 1231328 h 1235045"/>
                <a:gd name="T46" fmla="*/ 1181212 w 1526900"/>
                <a:gd name="T47" fmla="*/ 1209025 h 1235045"/>
                <a:gd name="T48" fmla="*/ 1225817 w 1526900"/>
                <a:gd name="T49" fmla="*/ 1186723 h 1235045"/>
                <a:gd name="T50" fmla="*/ 1259270 w 1526900"/>
                <a:gd name="T51" fmla="*/ 1164421 h 1235045"/>
                <a:gd name="T52" fmla="*/ 1303875 w 1526900"/>
                <a:gd name="T53" fmla="*/ 1142118 h 1235045"/>
                <a:gd name="T54" fmla="*/ 1359631 w 1526900"/>
                <a:gd name="T55" fmla="*/ 1097513 h 1235045"/>
                <a:gd name="T56" fmla="*/ 1404236 w 1526900"/>
                <a:gd name="T57" fmla="*/ 1008304 h 1235045"/>
                <a:gd name="T58" fmla="*/ 1370783 w 1526900"/>
                <a:gd name="T59" fmla="*/ 796430 h 1235045"/>
                <a:gd name="T60" fmla="*/ 1348480 w 1526900"/>
                <a:gd name="T61" fmla="*/ 762977 h 1235045"/>
                <a:gd name="T62" fmla="*/ 1359631 w 1526900"/>
                <a:gd name="T63" fmla="*/ 595708 h 1235045"/>
                <a:gd name="T64" fmla="*/ 1370783 w 1526900"/>
                <a:gd name="T65" fmla="*/ 562255 h 1235045"/>
                <a:gd name="T66" fmla="*/ 1415341 w 1526900"/>
                <a:gd name="T67" fmla="*/ 506034 h 1235045"/>
                <a:gd name="T68" fmla="*/ 1443916 w 1526900"/>
                <a:gd name="T69" fmla="*/ 446979 h 1235045"/>
                <a:gd name="T70" fmla="*/ 1504597 w 1526900"/>
                <a:gd name="T71" fmla="*/ 383835 h 1235045"/>
                <a:gd name="T72" fmla="*/ 1526900 w 1526900"/>
                <a:gd name="T73" fmla="*/ 316928 h 1235045"/>
                <a:gd name="T74" fmla="*/ 1515748 w 1526900"/>
                <a:gd name="T75" fmla="*/ 138508 h 1235045"/>
                <a:gd name="T76" fmla="*/ 1482295 w 1526900"/>
                <a:gd name="T77" fmla="*/ 82752 h 1235045"/>
                <a:gd name="T78" fmla="*/ 1448841 w 1526900"/>
                <a:gd name="T79" fmla="*/ 60450 h 1235045"/>
                <a:gd name="T80" fmla="*/ 1315026 w 1526900"/>
                <a:gd name="T81" fmla="*/ 26996 h 1235045"/>
                <a:gd name="T82" fmla="*/ 790919 w 1526900"/>
                <a:gd name="T83" fmla="*/ 49299 h 1235045"/>
                <a:gd name="T84" fmla="*/ 634802 w 1526900"/>
                <a:gd name="T85" fmla="*/ 116206 h 1235045"/>
                <a:gd name="T86" fmla="*/ 456383 w 1526900"/>
                <a:gd name="T87" fmla="*/ 160811 h 12350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526900" h="1235045">
                  <a:moveTo>
                    <a:pt x="456383" y="160811"/>
                  </a:moveTo>
                  <a:cubicBezTo>
                    <a:pt x="445232" y="164528"/>
                    <a:pt x="434494" y="169859"/>
                    <a:pt x="422929" y="171962"/>
                  </a:cubicBezTo>
                  <a:cubicBezTo>
                    <a:pt x="393444" y="177323"/>
                    <a:pt x="363456" y="179396"/>
                    <a:pt x="333719" y="183113"/>
                  </a:cubicBezTo>
                  <a:cubicBezTo>
                    <a:pt x="311417" y="190547"/>
                    <a:pt x="283436" y="188793"/>
                    <a:pt x="266812" y="205416"/>
                  </a:cubicBezTo>
                  <a:cubicBezTo>
                    <a:pt x="246368" y="214709"/>
                    <a:pt x="227783" y="229576"/>
                    <a:pt x="211056" y="238869"/>
                  </a:cubicBezTo>
                  <a:cubicBezTo>
                    <a:pt x="195777" y="245417"/>
                    <a:pt x="180283" y="251951"/>
                    <a:pt x="166451" y="261172"/>
                  </a:cubicBezTo>
                  <a:cubicBezTo>
                    <a:pt x="157703" y="267004"/>
                    <a:pt x="152896" y="277642"/>
                    <a:pt x="144148" y="283474"/>
                  </a:cubicBezTo>
                  <a:cubicBezTo>
                    <a:pt x="131138" y="296484"/>
                    <a:pt x="101402" y="326220"/>
                    <a:pt x="88392" y="339230"/>
                  </a:cubicBezTo>
                  <a:cubicBezTo>
                    <a:pt x="80958" y="376401"/>
                    <a:pt x="110695" y="441450"/>
                    <a:pt x="99544" y="506499"/>
                  </a:cubicBezTo>
                  <a:cubicBezTo>
                    <a:pt x="92110" y="567831"/>
                    <a:pt x="28919" y="645889"/>
                    <a:pt x="21485" y="729523"/>
                  </a:cubicBezTo>
                  <a:cubicBezTo>
                    <a:pt x="22553" y="751951"/>
                    <a:pt x="0" y="942377"/>
                    <a:pt x="54939" y="1008304"/>
                  </a:cubicBezTo>
                  <a:cubicBezTo>
                    <a:pt x="77241" y="1064060"/>
                    <a:pt x="121846" y="1051050"/>
                    <a:pt x="155300" y="1064060"/>
                  </a:cubicBezTo>
                  <a:cubicBezTo>
                    <a:pt x="182751" y="1077786"/>
                    <a:pt x="229965" y="1082079"/>
                    <a:pt x="255661" y="1086362"/>
                  </a:cubicBezTo>
                  <a:cubicBezTo>
                    <a:pt x="311417" y="1082645"/>
                    <a:pt x="367391" y="1081382"/>
                    <a:pt x="422929" y="1075211"/>
                  </a:cubicBezTo>
                  <a:cubicBezTo>
                    <a:pt x="434612" y="1073913"/>
                    <a:pt x="444628" y="1064060"/>
                    <a:pt x="456383" y="1064060"/>
                  </a:cubicBezTo>
                  <a:cubicBezTo>
                    <a:pt x="497439" y="1064060"/>
                    <a:pt x="538158" y="1071494"/>
                    <a:pt x="579046" y="1075211"/>
                  </a:cubicBezTo>
                  <a:cubicBezTo>
                    <a:pt x="664859" y="1092373"/>
                    <a:pt x="616414" y="1081765"/>
                    <a:pt x="724012" y="1108664"/>
                  </a:cubicBezTo>
                  <a:cubicBezTo>
                    <a:pt x="746819" y="1114366"/>
                    <a:pt x="768112" y="1125265"/>
                    <a:pt x="790919" y="1130967"/>
                  </a:cubicBezTo>
                  <a:cubicBezTo>
                    <a:pt x="805787" y="1134684"/>
                    <a:pt x="820656" y="1138401"/>
                    <a:pt x="835524" y="1142118"/>
                  </a:cubicBezTo>
                  <a:cubicBezTo>
                    <a:pt x="852705" y="1150357"/>
                    <a:pt x="877279" y="1167394"/>
                    <a:pt x="894006" y="1180404"/>
                  </a:cubicBezTo>
                  <a:cubicBezTo>
                    <a:pt x="913136" y="1194068"/>
                    <a:pt x="913583" y="1212743"/>
                    <a:pt x="935885" y="1220177"/>
                  </a:cubicBezTo>
                  <a:cubicBezTo>
                    <a:pt x="953866" y="1226171"/>
                    <a:pt x="973139" y="1227217"/>
                    <a:pt x="991641" y="1231328"/>
                  </a:cubicBezTo>
                  <a:cubicBezTo>
                    <a:pt x="1026953" y="1233186"/>
                    <a:pt x="1116163" y="1235045"/>
                    <a:pt x="1147758" y="1231328"/>
                  </a:cubicBezTo>
                  <a:cubicBezTo>
                    <a:pt x="1160202" y="1226350"/>
                    <a:pt x="1169576" y="1215674"/>
                    <a:pt x="1181212" y="1209025"/>
                  </a:cubicBezTo>
                  <a:cubicBezTo>
                    <a:pt x="1195645" y="1200778"/>
                    <a:pt x="1211384" y="1194970"/>
                    <a:pt x="1225817" y="1186723"/>
                  </a:cubicBezTo>
                  <a:cubicBezTo>
                    <a:pt x="1237453" y="1180074"/>
                    <a:pt x="1247634" y="1171070"/>
                    <a:pt x="1259270" y="1164421"/>
                  </a:cubicBezTo>
                  <a:cubicBezTo>
                    <a:pt x="1273703" y="1156173"/>
                    <a:pt x="1289442" y="1150365"/>
                    <a:pt x="1303875" y="1142118"/>
                  </a:cubicBezTo>
                  <a:cubicBezTo>
                    <a:pt x="1336701" y="1123360"/>
                    <a:pt x="1335207" y="1121938"/>
                    <a:pt x="1359631" y="1097513"/>
                  </a:cubicBezTo>
                  <a:cubicBezTo>
                    <a:pt x="1376358" y="1075211"/>
                    <a:pt x="1402377" y="1058484"/>
                    <a:pt x="1404236" y="1008304"/>
                  </a:cubicBezTo>
                  <a:cubicBezTo>
                    <a:pt x="1401401" y="971444"/>
                    <a:pt x="1403502" y="845507"/>
                    <a:pt x="1370783" y="796430"/>
                  </a:cubicBezTo>
                  <a:cubicBezTo>
                    <a:pt x="1363349" y="785279"/>
                    <a:pt x="1355914" y="774128"/>
                    <a:pt x="1348480" y="762977"/>
                  </a:cubicBezTo>
                  <a:cubicBezTo>
                    <a:pt x="1352197" y="707221"/>
                    <a:pt x="1353460" y="651246"/>
                    <a:pt x="1359631" y="595708"/>
                  </a:cubicBezTo>
                  <a:cubicBezTo>
                    <a:pt x="1360929" y="584026"/>
                    <a:pt x="1364735" y="572334"/>
                    <a:pt x="1370783" y="562255"/>
                  </a:cubicBezTo>
                  <a:cubicBezTo>
                    <a:pt x="1380068" y="547309"/>
                    <a:pt x="1403152" y="525247"/>
                    <a:pt x="1415341" y="506034"/>
                  </a:cubicBezTo>
                  <a:cubicBezTo>
                    <a:pt x="1439999" y="481375"/>
                    <a:pt x="1428393" y="478025"/>
                    <a:pt x="1443916" y="446979"/>
                  </a:cubicBezTo>
                  <a:cubicBezTo>
                    <a:pt x="1453284" y="428243"/>
                    <a:pt x="1499238" y="401697"/>
                    <a:pt x="1504597" y="383835"/>
                  </a:cubicBezTo>
                  <a:cubicBezTo>
                    <a:pt x="1511352" y="361318"/>
                    <a:pt x="1526900" y="316928"/>
                    <a:pt x="1526900" y="316928"/>
                  </a:cubicBezTo>
                  <a:cubicBezTo>
                    <a:pt x="1523183" y="257455"/>
                    <a:pt x="1521986" y="197770"/>
                    <a:pt x="1515748" y="138508"/>
                  </a:cubicBezTo>
                  <a:cubicBezTo>
                    <a:pt x="1512874" y="111209"/>
                    <a:pt x="1502531" y="98941"/>
                    <a:pt x="1482295" y="82752"/>
                  </a:cubicBezTo>
                  <a:cubicBezTo>
                    <a:pt x="1471830" y="74380"/>
                    <a:pt x="1461088" y="65893"/>
                    <a:pt x="1448841" y="60450"/>
                  </a:cubicBezTo>
                  <a:cubicBezTo>
                    <a:pt x="1395823" y="36886"/>
                    <a:pt x="1371134" y="36347"/>
                    <a:pt x="1315026" y="26996"/>
                  </a:cubicBezTo>
                  <a:cubicBezTo>
                    <a:pt x="1103619" y="31912"/>
                    <a:pt x="963458" y="0"/>
                    <a:pt x="790919" y="49299"/>
                  </a:cubicBezTo>
                  <a:cubicBezTo>
                    <a:pt x="677548" y="64167"/>
                    <a:pt x="690558" y="97621"/>
                    <a:pt x="634802" y="116206"/>
                  </a:cubicBezTo>
                  <a:cubicBezTo>
                    <a:pt x="588339" y="129216"/>
                    <a:pt x="491695" y="151518"/>
                    <a:pt x="456383" y="160811"/>
                  </a:cubicBezTo>
                  <a:close/>
                </a:path>
              </a:pathLst>
            </a:custGeom>
            <a:solidFill>
              <a:srgbClr val="CB9661"/>
            </a:solidFill>
            <a:ln w="15875" cap="flat" cmpd="sng">
              <a:solidFill>
                <a:srgbClr val="996633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Text Box 6"/>
            <p:cNvSpPr txBox="1">
              <a:spLocks noChangeArrowheads="1"/>
            </p:cNvSpPr>
            <p:nvPr/>
          </p:nvSpPr>
          <p:spPr bwMode="auto">
            <a:xfrm>
              <a:off x="1180887" y="1752600"/>
              <a:ext cx="1920351" cy="3119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cs typeface="Arial" pitchFamily="34" charset="0"/>
                </a:rPr>
                <a:t>50 ft. property line buffer</a:t>
              </a:r>
              <a:endPara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" name="Text Box 7"/>
            <p:cNvSpPr txBox="1">
              <a:spLocks noChangeArrowheads="1"/>
            </p:cNvSpPr>
            <p:nvPr/>
          </p:nvSpPr>
          <p:spPr bwMode="auto">
            <a:xfrm rot="16200000">
              <a:off x="-378178" y="2898191"/>
              <a:ext cx="2029446" cy="3154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cs typeface="Arial" pitchFamily="34" charset="0"/>
                </a:rPr>
                <a:t>50 ft. property line buffer</a:t>
              </a:r>
              <a:endPara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2056" name="AutoShape 8"/>
            <p:cNvCxnSpPr>
              <a:cxnSpLocks noChangeShapeType="1"/>
            </p:cNvCxnSpPr>
            <p:nvPr/>
          </p:nvCxnSpPr>
          <p:spPr bwMode="auto">
            <a:xfrm>
              <a:off x="844550" y="2133600"/>
              <a:ext cx="0" cy="1726405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cxnSp>
        <p:cxnSp>
          <p:nvCxnSpPr>
            <p:cNvPr id="2057" name="AutoShape 9"/>
            <p:cNvCxnSpPr>
              <a:cxnSpLocks noChangeShapeType="1"/>
            </p:cNvCxnSpPr>
            <p:nvPr/>
          </p:nvCxnSpPr>
          <p:spPr bwMode="auto">
            <a:xfrm flipH="1">
              <a:off x="844550" y="2133600"/>
              <a:ext cx="2256688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cxnSp>
        <p:sp>
          <p:nvSpPr>
            <p:cNvPr id="15" name="Freeform 10"/>
            <p:cNvSpPr>
              <a:spLocks/>
            </p:cNvSpPr>
            <p:nvPr/>
          </p:nvSpPr>
          <p:spPr bwMode="auto">
            <a:xfrm>
              <a:off x="844550" y="3860005"/>
              <a:ext cx="2283628" cy="307803"/>
            </a:xfrm>
            <a:custGeom>
              <a:avLst/>
              <a:gdLst>
                <a:gd name="T0" fmla="*/ 0 w 1879600"/>
                <a:gd name="T1" fmla="*/ 0 h 269240"/>
                <a:gd name="T2" fmla="*/ 233680 w 1879600"/>
                <a:gd name="T3" fmla="*/ 25400 h 269240"/>
                <a:gd name="T4" fmla="*/ 584200 w 1879600"/>
                <a:gd name="T5" fmla="*/ 96520 h 269240"/>
                <a:gd name="T6" fmla="*/ 1026160 w 1879600"/>
                <a:gd name="T7" fmla="*/ 127000 h 269240"/>
                <a:gd name="T8" fmla="*/ 1305560 w 1879600"/>
                <a:gd name="T9" fmla="*/ 121920 h 269240"/>
                <a:gd name="T10" fmla="*/ 1879600 w 1879600"/>
                <a:gd name="T11" fmla="*/ 269240 h 269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79600" h="269240">
                  <a:moveTo>
                    <a:pt x="0" y="0"/>
                  </a:moveTo>
                  <a:cubicBezTo>
                    <a:pt x="68156" y="4656"/>
                    <a:pt x="136313" y="9313"/>
                    <a:pt x="233680" y="25400"/>
                  </a:cubicBezTo>
                  <a:cubicBezTo>
                    <a:pt x="331047" y="41487"/>
                    <a:pt x="452120" y="79587"/>
                    <a:pt x="584200" y="96520"/>
                  </a:cubicBezTo>
                  <a:cubicBezTo>
                    <a:pt x="716280" y="113453"/>
                    <a:pt x="905933" y="122767"/>
                    <a:pt x="1026160" y="127000"/>
                  </a:cubicBezTo>
                  <a:cubicBezTo>
                    <a:pt x="1146387" y="131233"/>
                    <a:pt x="1163320" y="98213"/>
                    <a:pt x="1305560" y="121920"/>
                  </a:cubicBezTo>
                  <a:cubicBezTo>
                    <a:pt x="1447800" y="145627"/>
                    <a:pt x="1663700" y="207433"/>
                    <a:pt x="1879600" y="269240"/>
                  </a:cubicBez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Text Box 4"/>
            <p:cNvSpPr txBox="1">
              <a:spLocks noChangeArrowheads="1"/>
            </p:cNvSpPr>
            <p:nvPr/>
          </p:nvSpPr>
          <p:spPr bwMode="auto">
            <a:xfrm>
              <a:off x="1691326" y="2955130"/>
              <a:ext cx="899474" cy="3381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cs typeface="Arial" pitchFamily="34" charset="0"/>
                </a:rPr>
                <a:t>Gravel Pit</a:t>
              </a:r>
              <a:endPara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2059" name="AutoShape 11"/>
            <p:cNvCxnSpPr>
              <a:cxnSpLocks noChangeShapeType="1"/>
            </p:cNvCxnSpPr>
            <p:nvPr/>
          </p:nvCxnSpPr>
          <p:spPr bwMode="auto">
            <a:xfrm>
              <a:off x="3094888" y="2119181"/>
              <a:ext cx="6350" cy="2029445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cxnSp>
        <p:sp>
          <p:nvSpPr>
            <p:cNvPr id="16" name="Text Box 12"/>
            <p:cNvSpPr txBox="1">
              <a:spLocks noChangeArrowheads="1"/>
            </p:cNvSpPr>
            <p:nvPr/>
          </p:nvSpPr>
          <p:spPr bwMode="auto">
            <a:xfrm>
              <a:off x="3101238" y="3124198"/>
              <a:ext cx="845287" cy="9210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cs typeface="Arial" pitchFamily="34" charset="0"/>
                </a:rPr>
                <a:t>100 ft. road buffer</a:t>
              </a:r>
              <a:endPara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" name="Rectangle 14"/>
            <p:cNvSpPr>
              <a:spLocks noChangeArrowheads="1"/>
            </p:cNvSpPr>
            <p:nvPr/>
          </p:nvSpPr>
          <p:spPr bwMode="auto">
            <a:xfrm>
              <a:off x="3843897" y="1752600"/>
              <a:ext cx="337228" cy="3054350"/>
            </a:xfrm>
            <a:prstGeom prst="rect">
              <a:avLst/>
            </a:prstGeom>
            <a:solidFill>
              <a:srgbClr val="A6A6A6"/>
            </a:solidFill>
            <a:ln w="9525" algn="in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5"/>
            <p:cNvSpPr>
              <a:spLocks/>
            </p:cNvSpPr>
            <p:nvPr/>
          </p:nvSpPr>
          <p:spPr bwMode="auto">
            <a:xfrm>
              <a:off x="2968549" y="2693503"/>
              <a:ext cx="875348" cy="127000"/>
            </a:xfrm>
            <a:custGeom>
              <a:avLst/>
              <a:gdLst>
                <a:gd name="T0" fmla="*/ 716280 w 716280"/>
                <a:gd name="T1" fmla="*/ 121920 h 128270"/>
                <a:gd name="T2" fmla="*/ 396240 w 716280"/>
                <a:gd name="T3" fmla="*/ 121920 h 128270"/>
                <a:gd name="T4" fmla="*/ 228600 w 716280"/>
                <a:gd name="T5" fmla="*/ 83820 h 128270"/>
                <a:gd name="T6" fmla="*/ 0 w 716280"/>
                <a:gd name="T7" fmla="*/ 0 h 128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16280" h="128270">
                  <a:moveTo>
                    <a:pt x="716280" y="121920"/>
                  </a:moveTo>
                  <a:cubicBezTo>
                    <a:pt x="596900" y="125095"/>
                    <a:pt x="477520" y="128270"/>
                    <a:pt x="396240" y="121920"/>
                  </a:cubicBezTo>
                  <a:cubicBezTo>
                    <a:pt x="314960" y="115570"/>
                    <a:pt x="294640" y="104140"/>
                    <a:pt x="228600" y="83820"/>
                  </a:cubicBezTo>
                  <a:cubicBezTo>
                    <a:pt x="162560" y="63500"/>
                    <a:pt x="81280" y="31750"/>
                    <a:pt x="0" y="0"/>
                  </a:cubicBezTo>
                </a:path>
              </a:pathLst>
            </a:custGeom>
            <a:noFill/>
            <a:ln w="50800" cap="flat" cmpd="sng">
              <a:solidFill>
                <a:srgbClr val="996633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6"/>
            <p:cNvSpPr>
              <a:spLocks/>
            </p:cNvSpPr>
            <p:nvPr/>
          </p:nvSpPr>
          <p:spPr bwMode="auto">
            <a:xfrm>
              <a:off x="457200" y="4434509"/>
              <a:ext cx="2871875" cy="372441"/>
            </a:xfrm>
            <a:custGeom>
              <a:avLst/>
              <a:gdLst>
                <a:gd name="T0" fmla="*/ 0 w 2194560"/>
                <a:gd name="T1" fmla="*/ 9313 h 258233"/>
                <a:gd name="T2" fmla="*/ 350520 w 2194560"/>
                <a:gd name="T3" fmla="*/ 9313 h 258233"/>
                <a:gd name="T4" fmla="*/ 716280 w 2194560"/>
                <a:gd name="T5" fmla="*/ 65193 h 258233"/>
                <a:gd name="T6" fmla="*/ 1158240 w 2194560"/>
                <a:gd name="T7" fmla="*/ 85513 h 258233"/>
                <a:gd name="T8" fmla="*/ 1549400 w 2194560"/>
                <a:gd name="T9" fmla="*/ 80433 h 258233"/>
                <a:gd name="T10" fmla="*/ 2194560 w 2194560"/>
                <a:gd name="T11" fmla="*/ 258233 h 258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94560" h="258233">
                  <a:moveTo>
                    <a:pt x="0" y="9313"/>
                  </a:moveTo>
                  <a:cubicBezTo>
                    <a:pt x="115570" y="4656"/>
                    <a:pt x="231140" y="0"/>
                    <a:pt x="350520" y="9313"/>
                  </a:cubicBezTo>
                  <a:cubicBezTo>
                    <a:pt x="469900" y="18626"/>
                    <a:pt x="581660" y="52493"/>
                    <a:pt x="716280" y="65193"/>
                  </a:cubicBezTo>
                  <a:cubicBezTo>
                    <a:pt x="850900" y="77893"/>
                    <a:pt x="1019387" y="82973"/>
                    <a:pt x="1158240" y="85513"/>
                  </a:cubicBezTo>
                  <a:cubicBezTo>
                    <a:pt x="1297093" y="88053"/>
                    <a:pt x="1376680" y="51646"/>
                    <a:pt x="1549400" y="80433"/>
                  </a:cubicBezTo>
                  <a:cubicBezTo>
                    <a:pt x="1722120" y="109220"/>
                    <a:pt x="1958340" y="183726"/>
                    <a:pt x="2194560" y="258233"/>
                  </a:cubicBezTo>
                </a:path>
              </a:pathLst>
            </a:custGeom>
            <a:noFill/>
            <a:ln w="19050" cap="flat" cmpd="sng">
              <a:solidFill>
                <a:srgbClr val="00B0F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Text Box 17"/>
            <p:cNvSpPr txBox="1">
              <a:spLocks noChangeArrowheads="1"/>
            </p:cNvSpPr>
            <p:nvPr/>
          </p:nvSpPr>
          <p:spPr bwMode="auto">
            <a:xfrm>
              <a:off x="1114424" y="4070661"/>
              <a:ext cx="1577393" cy="4979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cs typeface="Arial" pitchFamily="34" charset="0"/>
                </a:rPr>
                <a:t>75 ft. stream buffer</a:t>
              </a:r>
              <a:endPara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2066" name="AutoShape 18"/>
            <p:cNvCxnSpPr>
              <a:cxnSpLocks noChangeShapeType="1"/>
              <a:stCxn id="17" idx="0"/>
            </p:cNvCxnSpPr>
            <p:nvPr/>
          </p:nvCxnSpPr>
          <p:spPr bwMode="auto">
            <a:xfrm>
              <a:off x="4012511" y="1752600"/>
              <a:ext cx="15649" cy="3055849"/>
            </a:xfrm>
            <a:prstGeom prst="straightConnector1">
              <a:avLst/>
            </a:prstGeom>
            <a:noFill/>
            <a:ln w="9525">
              <a:solidFill>
                <a:srgbClr val="FFFF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cxn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999578"/>
            <a:ext cx="4105125" cy="3055849"/>
          </a:xfrm>
          <a:prstGeom prst="rect">
            <a:avLst/>
          </a:prstGeom>
          <a:ln w="22225">
            <a:solidFill>
              <a:schemeClr val="accent1">
                <a:lumMod val="50000"/>
              </a:schemeClr>
            </a:solidFill>
          </a:ln>
        </p:spPr>
      </p:pic>
      <p:sp>
        <p:nvSpPr>
          <p:cNvPr id="2" name="Rectangle 1"/>
          <p:cNvSpPr/>
          <p:nvPr/>
        </p:nvSpPr>
        <p:spPr>
          <a:xfrm>
            <a:off x="2056029" y="4343400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Be sure you have identified the required buffer line </a:t>
            </a:r>
            <a:r>
              <a:rPr lang="en-US" sz="2400" u="sng" dirty="0">
                <a:solidFill>
                  <a:schemeClr val="tx2">
                    <a:lumMod val="75000"/>
                  </a:schemeClr>
                </a:solidFill>
              </a:rPr>
              <a:t>before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 clearing, grubbing, or excavating in any new area.</a:t>
            </a:r>
          </a:p>
        </p:txBody>
      </p:sp>
    </p:spTree>
    <p:extLst>
      <p:ext uri="{BB962C8B-B14F-4D97-AF65-F5344CB8AC3E}">
        <p14:creationId xmlns:p14="http://schemas.microsoft.com/office/powerpoint/2010/main" val="2605097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6304"/>
            <a:ext cx="8229600" cy="990600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Other Exclusion Areas</a:t>
            </a:r>
            <a:endParaRPr lang="en-US" sz="4000" b="1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6270625"/>
            <a:ext cx="9144000" cy="37623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latin typeface="Arial" pitchFamily="34" charset="0"/>
                <a:cs typeface="Arial" pitchFamily="34" charset="0"/>
              </a:rPr>
              <a:t>                  MAINE DEPARTMENT OF ENVIRONMENTAL PROTECTION                              </a:t>
            </a:r>
            <a:r>
              <a:rPr lang="en-US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www.maine.gov/dep          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15" y="6053380"/>
            <a:ext cx="947882" cy="8739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7"/>
          <p:cNvSpPr/>
          <p:nvPr/>
        </p:nvSpPr>
        <p:spPr>
          <a:xfrm>
            <a:off x="-18288" y="-6096"/>
            <a:ext cx="9144000" cy="304800"/>
          </a:xfrm>
          <a:prstGeom prst="rect">
            <a:avLst/>
          </a:prstGeom>
          <a:solidFill>
            <a:srgbClr val="4EBE83"/>
          </a:solidFill>
          <a:ln>
            <a:solidFill>
              <a:srgbClr val="5CC47C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00315" y="914400"/>
            <a:ext cx="534577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solidFill>
                  <a:schemeClr val="accent1">
                    <a:lumMod val="50000"/>
                  </a:schemeClr>
                </a:solidFill>
              </a:rPr>
              <a:t>Local Zoning Restrictions</a:t>
            </a:r>
          </a:p>
          <a:p>
            <a:r>
              <a:rPr lang="en-US" sz="3000" dirty="0" smtClean="0">
                <a:solidFill>
                  <a:schemeClr val="accent1">
                    <a:lumMod val="50000"/>
                  </a:schemeClr>
                </a:solidFill>
              </a:rPr>
              <a:t>Water Table</a:t>
            </a:r>
          </a:p>
          <a:p>
            <a:r>
              <a:rPr lang="en-US" sz="3000" dirty="0" smtClean="0">
                <a:solidFill>
                  <a:schemeClr val="accent1">
                    <a:lumMod val="50000"/>
                  </a:schemeClr>
                </a:solidFill>
              </a:rPr>
              <a:t>Setbacks</a:t>
            </a:r>
          </a:p>
          <a:p>
            <a:endParaRPr lang="en-US" sz="3200" dirty="0" smtClean="0">
              <a:solidFill>
                <a:schemeClr val="accent1">
                  <a:lumMod val="50000"/>
                </a:schemeClr>
              </a:solidFill>
            </a:endParaRPr>
          </a:p>
          <a:p>
            <a:endParaRPr lang="en-US" sz="3200" dirty="0" smtClean="0">
              <a:solidFill>
                <a:schemeClr val="accent1">
                  <a:lumMod val="50000"/>
                </a:schemeClr>
              </a:solidFill>
            </a:endParaRPr>
          </a:p>
          <a:p>
            <a:endParaRPr lang="en-US" sz="32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16" y="2449074"/>
            <a:ext cx="4496130" cy="3353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72" y="2401318"/>
            <a:ext cx="4251328" cy="340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973760" y="5792764"/>
            <a:ext cx="36093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Source: Town Of Acton Online Maps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7560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914400"/>
          </a:xfrm>
        </p:spPr>
        <p:txBody>
          <a:bodyPr rtlCol="0" anchor="ctr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cap="none" dirty="0" smtClean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Working Pit Area</a:t>
            </a:r>
            <a:endParaRPr lang="en-US" cap="none" dirty="0">
              <a:solidFill>
                <a:schemeClr val="accent1">
                  <a:lumMod val="50000"/>
                </a:schemeClr>
              </a:solidFill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6270625"/>
            <a:ext cx="9144000" cy="37623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latin typeface="Arial" pitchFamily="34" charset="0"/>
                <a:cs typeface="Arial" pitchFamily="34" charset="0"/>
              </a:rPr>
              <a:t>                  MAINE DEPARTMENT OF ENVIRONMENTAL PROTECTION                              </a:t>
            </a:r>
            <a:r>
              <a:rPr lang="en-US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www.maine.gov/dep          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15" y="6053380"/>
            <a:ext cx="947882" cy="8739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7"/>
          <p:cNvSpPr/>
          <p:nvPr/>
        </p:nvSpPr>
        <p:spPr>
          <a:xfrm>
            <a:off x="0" y="0"/>
            <a:ext cx="9144000" cy="304800"/>
          </a:xfrm>
          <a:prstGeom prst="rect">
            <a:avLst/>
          </a:prstGeom>
          <a:solidFill>
            <a:srgbClr val="4EBE83"/>
          </a:solidFill>
          <a:ln>
            <a:solidFill>
              <a:srgbClr val="5CC47C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256" y="993648"/>
            <a:ext cx="3759200" cy="2819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4774284" y="1012596"/>
            <a:ext cx="3886200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600" dirty="0">
                <a:solidFill>
                  <a:schemeClr val="accent1">
                    <a:lumMod val="50000"/>
                  </a:schemeClr>
                </a:solidFill>
              </a:rPr>
              <a:t>What is the working pit?	</a:t>
            </a:r>
          </a:p>
          <a:p>
            <a:pPr lvl="1"/>
            <a:r>
              <a:rPr lang="en-US" altLang="en-US" sz="2600" dirty="0" smtClean="0">
                <a:solidFill>
                  <a:schemeClr val="accent1">
                    <a:lumMod val="50000"/>
                  </a:schemeClr>
                </a:solidFill>
              </a:rPr>
              <a:t>Excavation </a:t>
            </a:r>
            <a:r>
              <a:rPr lang="en-US" altLang="en-US" sz="2600" dirty="0">
                <a:solidFill>
                  <a:schemeClr val="accent1">
                    <a:lumMod val="50000"/>
                  </a:schemeClr>
                </a:solidFill>
              </a:rPr>
              <a:t>area.</a:t>
            </a:r>
          </a:p>
          <a:p>
            <a:pPr lvl="1"/>
            <a:r>
              <a:rPr lang="en-US" altLang="en-US" sz="2600" dirty="0">
                <a:solidFill>
                  <a:schemeClr val="accent1">
                    <a:lumMod val="50000"/>
                  </a:schemeClr>
                </a:solidFill>
              </a:rPr>
              <a:t>Includes </a:t>
            </a:r>
            <a:r>
              <a:rPr lang="en-US" altLang="en-US" sz="2600" dirty="0" err="1">
                <a:solidFill>
                  <a:schemeClr val="accent1">
                    <a:lumMod val="50000"/>
                  </a:schemeClr>
                </a:solidFill>
              </a:rPr>
              <a:t>sideslopes</a:t>
            </a:r>
            <a:r>
              <a:rPr lang="en-US" altLang="en-US" sz="2600" dirty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  <a:p>
            <a:pPr lvl="1"/>
            <a:r>
              <a:rPr lang="en-US" altLang="en-US" sz="2600" dirty="0">
                <a:solidFill>
                  <a:schemeClr val="accent1">
                    <a:lumMod val="50000"/>
                  </a:schemeClr>
                </a:solidFill>
              </a:rPr>
              <a:t>Does not include fixed structures or stockpile areas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2" name="Picture 2" descr="butterwhit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442049"/>
            <a:ext cx="3886199" cy="25984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3711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914400"/>
          </a:xfrm>
        </p:spPr>
        <p:txBody>
          <a:bodyPr rtlCol="0" anchor="ctr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cap="none" dirty="0" smtClean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Reclamation Cost</a:t>
            </a:r>
            <a:endParaRPr lang="en-US" cap="none" dirty="0">
              <a:solidFill>
                <a:schemeClr val="accent1">
                  <a:lumMod val="50000"/>
                </a:schemeClr>
              </a:solidFill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6270625"/>
            <a:ext cx="9144000" cy="37623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latin typeface="Arial" pitchFamily="34" charset="0"/>
                <a:cs typeface="Arial" pitchFamily="34" charset="0"/>
              </a:rPr>
              <a:t>                  MAINE DEPARTMENT OF ENVIRONMENTAL PROTECTION                              </a:t>
            </a:r>
            <a:r>
              <a:rPr lang="en-US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www.maine.gov/dep          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15" y="6053380"/>
            <a:ext cx="947882" cy="8739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7"/>
          <p:cNvSpPr/>
          <p:nvPr/>
        </p:nvSpPr>
        <p:spPr>
          <a:xfrm>
            <a:off x="0" y="0"/>
            <a:ext cx="9144000" cy="304800"/>
          </a:xfrm>
          <a:prstGeom prst="rect">
            <a:avLst/>
          </a:prstGeom>
          <a:solidFill>
            <a:srgbClr val="4EBE83"/>
          </a:solidFill>
          <a:ln>
            <a:solidFill>
              <a:srgbClr val="5CC47C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774284" y="1012596"/>
            <a:ext cx="38862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</a:rPr>
              <a:t>Cost include : Direct Cost: Structure removal, earthmoving (grading &amp; backfilling) , revegetation</a:t>
            </a:r>
          </a:p>
          <a:p>
            <a:endParaRPr lang="en-US" sz="20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</a:rPr>
              <a:t>Indirect Costs: 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M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</a:rPr>
              <a:t>obilization &amp; demobilization, contingencies, cost of 3</a:t>
            </a:r>
            <a:r>
              <a:rPr lang="en-US" sz="2000" baseline="30000" dirty="0" smtClean="0">
                <a:solidFill>
                  <a:schemeClr val="accent1">
                    <a:lumMod val="50000"/>
                  </a:schemeClr>
                </a:solidFill>
              </a:rPr>
              <a:t>rd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</a:rPr>
              <a:t> Party</a:t>
            </a:r>
            <a:endParaRPr lang="en-US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9" name="Picture 2" descr="H:\L&amp;W\LAND-RR\Gravel Pits\gravel photos\farrinbufferrebuil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889" y="1012596"/>
            <a:ext cx="4030311" cy="3022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098" y="3259365"/>
            <a:ext cx="3852941" cy="28897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52988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18160"/>
            <a:ext cx="9144000" cy="8382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Reclamation</a:t>
            </a:r>
            <a:endParaRPr lang="en-US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6270625"/>
            <a:ext cx="9144000" cy="37623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latin typeface="Arial" pitchFamily="34" charset="0"/>
                <a:cs typeface="Arial" pitchFamily="34" charset="0"/>
              </a:rPr>
              <a:t>                  MAINE DEPARTMENT OF ENVIRONMENTAL PROTECTION                              </a:t>
            </a:r>
            <a:r>
              <a:rPr lang="en-US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www.maine.gov/dep          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15" y="6053380"/>
            <a:ext cx="947882" cy="8739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7"/>
          <p:cNvSpPr/>
          <p:nvPr/>
        </p:nvSpPr>
        <p:spPr>
          <a:xfrm>
            <a:off x="0" y="0"/>
            <a:ext cx="9144000" cy="304800"/>
          </a:xfrm>
          <a:prstGeom prst="rect">
            <a:avLst/>
          </a:prstGeom>
          <a:solidFill>
            <a:srgbClr val="4EBE83"/>
          </a:solidFill>
          <a:ln>
            <a:solidFill>
              <a:srgbClr val="5CC47C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6" name="Picture 2" descr="P821000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869" y="3317224"/>
            <a:ext cx="3204882" cy="27475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031869" y="1371600"/>
            <a:ext cx="433891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Sideslopes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2.5 H : 1 V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90% ground cover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Remove all structures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Mandatory topsoil salvage</a:t>
            </a:r>
            <a:endParaRPr lang="en-US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9" name="Picture 2" descr="reclaim norr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275947"/>
            <a:ext cx="3295332" cy="28028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1983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85800" y="170597"/>
            <a:ext cx="7772400" cy="914400"/>
          </a:xfrm>
        </p:spPr>
        <p:txBody>
          <a:bodyPr rtlCol="0" anchor="ctr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4400" cap="none" dirty="0" smtClean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Conversion to other land uses</a:t>
            </a:r>
            <a:endParaRPr lang="en-US" sz="4400" cap="none" dirty="0">
              <a:solidFill>
                <a:schemeClr val="accent1">
                  <a:lumMod val="50000"/>
                </a:schemeClr>
              </a:solidFill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6270625"/>
            <a:ext cx="9144000" cy="37623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latin typeface="Arial" pitchFamily="34" charset="0"/>
                <a:cs typeface="Arial" pitchFamily="34" charset="0"/>
              </a:rPr>
              <a:t>                  MAINE DEPARTMENT OF ENVIRONMENTAL PROTECTION                              </a:t>
            </a:r>
            <a:r>
              <a:rPr lang="en-US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www.maine.gov/dep          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15" y="6053380"/>
            <a:ext cx="947882" cy="8739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7"/>
          <p:cNvSpPr/>
          <p:nvPr/>
        </p:nvSpPr>
        <p:spPr>
          <a:xfrm>
            <a:off x="0" y="0"/>
            <a:ext cx="9144000" cy="304800"/>
          </a:xfrm>
          <a:prstGeom prst="rect">
            <a:avLst/>
          </a:prstGeom>
          <a:solidFill>
            <a:srgbClr val="4EBE83"/>
          </a:solidFill>
          <a:ln>
            <a:solidFill>
              <a:srgbClr val="5CC47C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0" name="Picture 2" descr="PA13002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301" y="945629"/>
            <a:ext cx="3869961" cy="29024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945629"/>
            <a:ext cx="3819099" cy="2781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4" descr="PA13000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79140" y="3458049"/>
            <a:ext cx="3585719" cy="26892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8142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457200" y="384175"/>
            <a:ext cx="8229600" cy="1033463"/>
          </a:xfrm>
        </p:spPr>
        <p:txBody>
          <a:bodyPr anchorCtr="0">
            <a:normAutofit/>
          </a:bodyPr>
          <a:lstStyle/>
          <a:p>
            <a:r>
              <a:rPr lang="en-US" altLang="en-US" sz="4000" b="1" dirty="0" smtClean="0">
                <a:solidFill>
                  <a:srgbClr val="254061"/>
                </a:solidFill>
                <a:cs typeface="Arial" charset="0"/>
              </a:rPr>
              <a:t>Fair Market Value</a:t>
            </a:r>
            <a:endParaRPr lang="en-US" altLang="en-US" sz="4000" b="1" dirty="0">
              <a:solidFill>
                <a:srgbClr val="254061"/>
              </a:solidFill>
              <a:cs typeface="Arial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4294967295"/>
          </p:nvPr>
        </p:nvSpPr>
        <p:spPr>
          <a:xfrm>
            <a:off x="457200" y="1524000"/>
            <a:ext cx="4038600" cy="46069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en-US" sz="2800" b="1" dirty="0">
                <a:solidFill>
                  <a:srgbClr val="254061"/>
                </a:solidFill>
                <a:cs typeface="Arial" charset="0"/>
              </a:rPr>
              <a:t>Valuation </a:t>
            </a:r>
            <a:r>
              <a:rPr lang="en-US" altLang="en-US" sz="2800" b="1" dirty="0" smtClean="0">
                <a:solidFill>
                  <a:srgbClr val="254061"/>
                </a:solidFill>
                <a:cs typeface="Arial" charset="0"/>
              </a:rPr>
              <a:t>Methods: </a:t>
            </a:r>
          </a:p>
          <a:p>
            <a:pPr marL="0" indent="0">
              <a:buNone/>
            </a:pPr>
            <a:r>
              <a:rPr lang="en-US" altLang="en-US" sz="2800" dirty="0" smtClean="0">
                <a:solidFill>
                  <a:srgbClr val="254061"/>
                </a:solidFill>
                <a:cs typeface="Arial" charset="0"/>
              </a:rPr>
              <a:t>Asset Based/Cost</a:t>
            </a:r>
          </a:p>
          <a:p>
            <a:pPr lvl="1"/>
            <a:r>
              <a:rPr lang="en-US" altLang="en-US" sz="2400" dirty="0" smtClean="0">
                <a:solidFill>
                  <a:srgbClr val="254061"/>
                </a:solidFill>
                <a:cs typeface="Arial" charset="0"/>
              </a:rPr>
              <a:t>Determine value of all assets</a:t>
            </a:r>
            <a:endParaRPr lang="en-US" altLang="en-US" sz="2400" dirty="0">
              <a:solidFill>
                <a:srgbClr val="254061"/>
              </a:solidFill>
              <a:cs typeface="Arial" charset="0"/>
            </a:endParaRPr>
          </a:p>
          <a:p>
            <a:r>
              <a:rPr lang="en-US" altLang="en-US" sz="2800" dirty="0" smtClean="0">
                <a:solidFill>
                  <a:srgbClr val="254061"/>
                </a:solidFill>
                <a:cs typeface="Arial" charset="0"/>
              </a:rPr>
              <a:t>Market Approach	</a:t>
            </a:r>
          </a:p>
          <a:p>
            <a:pPr lvl="1"/>
            <a:r>
              <a:rPr lang="en-US" altLang="en-US" sz="2400" dirty="0" smtClean="0">
                <a:solidFill>
                  <a:srgbClr val="254061"/>
                </a:solidFill>
                <a:cs typeface="Arial" charset="0"/>
              </a:rPr>
              <a:t>“Comps”</a:t>
            </a:r>
          </a:p>
          <a:p>
            <a:r>
              <a:rPr lang="en-US" altLang="en-US" sz="2800" dirty="0" smtClean="0">
                <a:solidFill>
                  <a:srgbClr val="254061"/>
                </a:solidFill>
                <a:cs typeface="Arial" charset="0"/>
              </a:rPr>
              <a:t>Income Based</a:t>
            </a:r>
          </a:p>
          <a:p>
            <a:pPr lvl="1"/>
            <a:r>
              <a:rPr lang="en-US" altLang="en-US" sz="2400" dirty="0" smtClean="0">
                <a:solidFill>
                  <a:srgbClr val="254061"/>
                </a:solidFill>
                <a:cs typeface="Arial" charset="0"/>
              </a:rPr>
              <a:t>Discounted cash flow</a:t>
            </a:r>
            <a:endParaRPr lang="en-US" altLang="en-US" sz="2400" dirty="0">
              <a:solidFill>
                <a:srgbClr val="254061"/>
              </a:solidFill>
              <a:cs typeface="Arial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6270625"/>
            <a:ext cx="9144000" cy="37623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latin typeface="Arial" pitchFamily="34" charset="0"/>
                <a:cs typeface="Arial" pitchFamily="34" charset="0"/>
              </a:rPr>
              <a:t>                  MAINE DEPARTMENT OF ENVIRONMENTAL PROTECTION                              </a:t>
            </a:r>
            <a:r>
              <a:rPr lang="en-US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www.maine.gov/dep          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15" y="6053380"/>
            <a:ext cx="947882" cy="8739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7"/>
          <p:cNvSpPr/>
          <p:nvPr/>
        </p:nvSpPr>
        <p:spPr>
          <a:xfrm>
            <a:off x="0" y="0"/>
            <a:ext cx="9144000" cy="304800"/>
          </a:xfrm>
          <a:prstGeom prst="rect">
            <a:avLst/>
          </a:prstGeom>
          <a:solidFill>
            <a:srgbClr val="4EBE83"/>
          </a:solidFill>
          <a:ln>
            <a:solidFill>
              <a:srgbClr val="5CC47C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pic>
        <p:nvPicPr>
          <p:cNvPr id="9" name="Picture 5" descr="falling-money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0" y="1752600"/>
            <a:ext cx="4038600" cy="32237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2330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457200" y="384175"/>
            <a:ext cx="8229600" cy="1033463"/>
          </a:xfrm>
        </p:spPr>
        <p:txBody>
          <a:bodyPr anchorCtr="0">
            <a:normAutofit fontScale="90000"/>
          </a:bodyPr>
          <a:lstStyle/>
          <a:p>
            <a:r>
              <a:rPr lang="en-US" altLang="en-US" b="1" dirty="0" smtClean="0">
                <a:solidFill>
                  <a:srgbClr val="254061"/>
                </a:solidFill>
                <a:cs typeface="Arial" charset="0"/>
              </a:rPr>
              <a:t>Valuation Methods-Market</a:t>
            </a:r>
            <a:br>
              <a:rPr lang="en-US" altLang="en-US" b="1" dirty="0" smtClean="0">
                <a:solidFill>
                  <a:srgbClr val="254061"/>
                </a:solidFill>
                <a:cs typeface="Arial" charset="0"/>
              </a:rPr>
            </a:br>
            <a:r>
              <a:rPr lang="en-US" altLang="en-US" b="1" dirty="0" smtClean="0">
                <a:solidFill>
                  <a:srgbClr val="254061"/>
                </a:solidFill>
                <a:cs typeface="Arial" charset="0"/>
              </a:rPr>
              <a:t>“Sales Comp”</a:t>
            </a:r>
            <a:endParaRPr lang="en-US" altLang="en-US" b="1" dirty="0">
              <a:solidFill>
                <a:srgbClr val="254061"/>
              </a:solidFill>
              <a:cs typeface="Arial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4294967295"/>
          </p:nvPr>
        </p:nvSpPr>
        <p:spPr>
          <a:xfrm>
            <a:off x="457200" y="1905000"/>
            <a:ext cx="4038600" cy="4225925"/>
          </a:xfrm>
        </p:spPr>
        <p:txBody>
          <a:bodyPr>
            <a:normAutofit/>
          </a:bodyPr>
          <a:lstStyle/>
          <a:p>
            <a:r>
              <a:rPr lang="en-US" altLang="en-US" sz="2400" dirty="0" smtClean="0">
                <a:solidFill>
                  <a:srgbClr val="254061"/>
                </a:solidFill>
                <a:cs typeface="Arial" charset="0"/>
              </a:rPr>
              <a:t>Commonly used in selling houses, offices, commercial buildings</a:t>
            </a:r>
          </a:p>
          <a:p>
            <a:endParaRPr lang="en-US" altLang="en-US" sz="2800" dirty="0">
              <a:solidFill>
                <a:srgbClr val="254061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4294967295"/>
          </p:nvPr>
        </p:nvSpPr>
        <p:spPr>
          <a:xfrm>
            <a:off x="4648200" y="1905000"/>
            <a:ext cx="4038600" cy="4225925"/>
          </a:xfrm>
        </p:spPr>
        <p:txBody>
          <a:bodyPr>
            <a:normAutofit/>
          </a:bodyPr>
          <a:lstStyle/>
          <a:p>
            <a:r>
              <a:rPr lang="en-US" altLang="en-US" sz="2800" dirty="0" smtClean="0">
                <a:solidFill>
                  <a:srgbClr val="254061"/>
                </a:solidFill>
                <a:cs typeface="Arial" charset="0"/>
              </a:rPr>
              <a:t>Mine sites are unique:</a:t>
            </a:r>
          </a:p>
          <a:p>
            <a:pPr lvl="1">
              <a:spcAft>
                <a:spcPts val="600"/>
              </a:spcAft>
            </a:pPr>
            <a:r>
              <a:rPr lang="en-US" altLang="en-US" sz="2400" dirty="0" smtClean="0">
                <a:solidFill>
                  <a:srgbClr val="254061"/>
                </a:solidFill>
                <a:cs typeface="Arial" charset="0"/>
              </a:rPr>
              <a:t>Sales infrequent</a:t>
            </a:r>
          </a:p>
          <a:p>
            <a:pPr lvl="1">
              <a:spcAft>
                <a:spcPts val="600"/>
              </a:spcAft>
            </a:pPr>
            <a:r>
              <a:rPr lang="en-US" altLang="en-US" sz="2400" dirty="0" smtClean="0">
                <a:solidFill>
                  <a:srgbClr val="254061"/>
                </a:solidFill>
                <a:cs typeface="Arial" charset="0"/>
              </a:rPr>
              <a:t> Sale price confidential</a:t>
            </a:r>
          </a:p>
          <a:p>
            <a:pPr lvl="1">
              <a:spcAft>
                <a:spcPts val="600"/>
              </a:spcAft>
            </a:pPr>
            <a:r>
              <a:rPr lang="en-US" altLang="en-US" sz="2400" dirty="0" smtClean="0">
                <a:solidFill>
                  <a:srgbClr val="254061"/>
                </a:solidFill>
                <a:cs typeface="Arial" charset="0"/>
              </a:rPr>
              <a:t>All mine sites are uniquely different. (apples &amp; oranges)</a:t>
            </a:r>
            <a:endParaRPr lang="en-US" altLang="en-US" sz="2000" dirty="0" smtClean="0">
              <a:solidFill>
                <a:srgbClr val="254061"/>
              </a:solidFill>
              <a:cs typeface="Arial" charset="0"/>
            </a:endParaRPr>
          </a:p>
          <a:p>
            <a:pPr lvl="1">
              <a:spcAft>
                <a:spcPts val="600"/>
              </a:spcAft>
            </a:pPr>
            <a:endParaRPr lang="en-US" altLang="en-US" sz="2400" dirty="0">
              <a:solidFill>
                <a:srgbClr val="254061"/>
              </a:solidFill>
              <a:cs typeface="Arial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6270625"/>
            <a:ext cx="9144000" cy="37623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latin typeface="Arial" pitchFamily="34" charset="0"/>
                <a:cs typeface="Arial" pitchFamily="34" charset="0"/>
              </a:rPr>
              <a:t>                  MAINE DEPARTMENT OF ENVIRONMENTAL PROTECTION                              </a:t>
            </a:r>
            <a:r>
              <a:rPr lang="en-US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www.maine.gov/dep          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15" y="6053380"/>
            <a:ext cx="947882" cy="8739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7"/>
          <p:cNvSpPr/>
          <p:nvPr/>
        </p:nvSpPr>
        <p:spPr>
          <a:xfrm>
            <a:off x="0" y="0"/>
            <a:ext cx="9144000" cy="304800"/>
          </a:xfrm>
          <a:prstGeom prst="rect">
            <a:avLst/>
          </a:prstGeom>
          <a:solidFill>
            <a:srgbClr val="4EBE83"/>
          </a:solidFill>
          <a:ln>
            <a:solidFill>
              <a:srgbClr val="5CC47C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612146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457200" y="384175"/>
            <a:ext cx="8229600" cy="1033463"/>
          </a:xfrm>
        </p:spPr>
        <p:txBody>
          <a:bodyPr anchorCtr="0">
            <a:normAutofit fontScale="90000"/>
          </a:bodyPr>
          <a:lstStyle/>
          <a:p>
            <a:r>
              <a:rPr lang="en-US" altLang="en-US" b="1" dirty="0" smtClean="0">
                <a:solidFill>
                  <a:srgbClr val="254061"/>
                </a:solidFill>
                <a:cs typeface="Arial" charset="0"/>
              </a:rPr>
              <a:t>Valuation Methods</a:t>
            </a:r>
            <a:br>
              <a:rPr lang="en-US" altLang="en-US" b="1" dirty="0" smtClean="0">
                <a:solidFill>
                  <a:srgbClr val="254061"/>
                </a:solidFill>
                <a:cs typeface="Arial" charset="0"/>
              </a:rPr>
            </a:br>
            <a:r>
              <a:rPr lang="en-US" altLang="en-US" b="1" dirty="0" smtClean="0">
                <a:solidFill>
                  <a:srgbClr val="254061"/>
                </a:solidFill>
                <a:cs typeface="Arial" charset="0"/>
              </a:rPr>
              <a:t>Asset Based/Cost</a:t>
            </a:r>
            <a:endParaRPr lang="en-US" altLang="en-US" b="1" dirty="0">
              <a:solidFill>
                <a:srgbClr val="254061"/>
              </a:solidFill>
              <a:cs typeface="Arial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4294967295"/>
          </p:nvPr>
        </p:nvSpPr>
        <p:spPr>
          <a:xfrm>
            <a:off x="533400" y="1716016"/>
            <a:ext cx="4038600" cy="4530725"/>
          </a:xfrm>
        </p:spPr>
        <p:txBody>
          <a:bodyPr>
            <a:normAutofit/>
          </a:bodyPr>
          <a:lstStyle/>
          <a:p>
            <a:r>
              <a:rPr lang="en-US" altLang="en-US" sz="2400" dirty="0" smtClean="0">
                <a:solidFill>
                  <a:srgbClr val="254061"/>
                </a:solidFill>
                <a:cs typeface="Arial" charset="0"/>
              </a:rPr>
              <a:t>What would it cost to recreate the business.</a:t>
            </a:r>
          </a:p>
          <a:p>
            <a:r>
              <a:rPr lang="en-US" altLang="en-US" sz="2400" dirty="0" smtClean="0">
                <a:solidFill>
                  <a:srgbClr val="254061"/>
                </a:solidFill>
                <a:cs typeface="Arial" charset="0"/>
              </a:rPr>
              <a:t>Method used for valuing non-performing assets.</a:t>
            </a:r>
          </a:p>
          <a:p>
            <a:pPr marL="0" indent="0">
              <a:buNone/>
            </a:pPr>
            <a:r>
              <a:rPr lang="en-US" altLang="en-US" sz="2800" dirty="0">
                <a:solidFill>
                  <a:srgbClr val="254061"/>
                </a:solidFill>
                <a:latin typeface="Arial" charset="0"/>
                <a:cs typeface="Arial" charset="0"/>
              </a:rPr>
              <a:t>		</a:t>
            </a:r>
            <a:endParaRPr lang="en-US" altLang="en-US" sz="2800" dirty="0" smtClean="0">
              <a:solidFill>
                <a:srgbClr val="254061"/>
              </a:solidFill>
              <a:latin typeface="Arial" charset="0"/>
              <a:cs typeface="Arial" charset="0"/>
            </a:endParaRPr>
          </a:p>
          <a:p>
            <a:pPr marL="0" indent="0">
              <a:buNone/>
            </a:pPr>
            <a:endParaRPr lang="en-US" altLang="en-US" sz="2800" dirty="0" smtClean="0">
              <a:solidFill>
                <a:srgbClr val="254061"/>
              </a:solidFill>
              <a:latin typeface="Arial" charset="0"/>
              <a:cs typeface="Arial" charset="0"/>
            </a:endParaRPr>
          </a:p>
          <a:p>
            <a:endParaRPr lang="en-US" altLang="en-US" sz="2800" dirty="0">
              <a:solidFill>
                <a:srgbClr val="254061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4294967295"/>
          </p:nvPr>
        </p:nvSpPr>
        <p:spPr>
          <a:xfrm>
            <a:off x="4648200" y="1676400"/>
            <a:ext cx="4038600" cy="4454525"/>
          </a:xfrm>
        </p:spPr>
        <p:txBody>
          <a:bodyPr>
            <a:normAutofit/>
          </a:bodyPr>
          <a:lstStyle/>
          <a:p>
            <a:r>
              <a:rPr lang="en-US" altLang="en-US" sz="2800" dirty="0" smtClean="0">
                <a:solidFill>
                  <a:srgbClr val="254061"/>
                </a:solidFill>
                <a:cs typeface="Arial" charset="0"/>
              </a:rPr>
              <a:t>Value of all assets:</a:t>
            </a:r>
          </a:p>
          <a:p>
            <a:pPr lvl="1">
              <a:spcAft>
                <a:spcPts val="600"/>
              </a:spcAft>
            </a:pPr>
            <a:r>
              <a:rPr lang="en-US" altLang="en-US" sz="2400" dirty="0" smtClean="0">
                <a:solidFill>
                  <a:srgbClr val="254061"/>
                </a:solidFill>
                <a:cs typeface="Arial" charset="0"/>
              </a:rPr>
              <a:t>Sum of all assets</a:t>
            </a:r>
          </a:p>
          <a:p>
            <a:pPr lvl="1">
              <a:spcAft>
                <a:spcPts val="600"/>
              </a:spcAft>
            </a:pPr>
            <a:r>
              <a:rPr lang="en-US" altLang="en-US" sz="2400" dirty="0" smtClean="0">
                <a:solidFill>
                  <a:srgbClr val="254061"/>
                </a:solidFill>
                <a:cs typeface="Arial" charset="0"/>
              </a:rPr>
              <a:t> Non performing assets are included (excess equipment)</a:t>
            </a:r>
          </a:p>
          <a:p>
            <a:pPr lvl="1">
              <a:spcAft>
                <a:spcPts val="600"/>
              </a:spcAft>
            </a:pPr>
            <a:r>
              <a:rPr lang="en-US" altLang="en-US" sz="2400" dirty="0" smtClean="0">
                <a:solidFill>
                  <a:srgbClr val="254061"/>
                </a:solidFill>
                <a:cs typeface="Arial" charset="0"/>
              </a:rPr>
              <a:t>Usually not used in valuing mine properties.</a:t>
            </a:r>
          </a:p>
          <a:p>
            <a:pPr marL="457200" lvl="1" indent="0">
              <a:buNone/>
            </a:pPr>
            <a:endParaRPr lang="en-US" altLang="en-US" sz="2000" dirty="0" smtClean="0">
              <a:solidFill>
                <a:srgbClr val="254061"/>
              </a:solidFill>
              <a:latin typeface="Arial" charset="0"/>
              <a:cs typeface="Arial" charset="0"/>
            </a:endParaRPr>
          </a:p>
          <a:p>
            <a:pPr lvl="1"/>
            <a:endParaRPr lang="en-US" altLang="en-US" sz="2400" dirty="0">
              <a:solidFill>
                <a:srgbClr val="254061"/>
              </a:solidFill>
              <a:latin typeface="Arial" charset="0"/>
              <a:cs typeface="Arial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6270625"/>
            <a:ext cx="9144000" cy="37623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latin typeface="Arial" pitchFamily="34" charset="0"/>
                <a:cs typeface="Arial" pitchFamily="34" charset="0"/>
              </a:rPr>
              <a:t>                  MAINE DEPARTMENT OF ENVIRONMENTAL PROTECTION                              </a:t>
            </a:r>
            <a:r>
              <a:rPr lang="en-US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www.maine.gov/dep          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15" y="6053380"/>
            <a:ext cx="947882" cy="8739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7"/>
          <p:cNvSpPr/>
          <p:nvPr/>
        </p:nvSpPr>
        <p:spPr>
          <a:xfrm>
            <a:off x="0" y="0"/>
            <a:ext cx="9144000" cy="304800"/>
          </a:xfrm>
          <a:prstGeom prst="rect">
            <a:avLst/>
          </a:prstGeom>
          <a:solidFill>
            <a:srgbClr val="4EBE83"/>
          </a:solidFill>
          <a:ln>
            <a:solidFill>
              <a:srgbClr val="5CC47C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04095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72400" cy="914400"/>
          </a:xfrm>
        </p:spPr>
        <p:txBody>
          <a:bodyPr rtlCol="0" anchor="ctr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4400" cap="none" dirty="0" smtClean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 Notices of Intent to Comply</a:t>
            </a:r>
            <a:br>
              <a:rPr lang="en-US" sz="4400" cap="none" dirty="0" smtClean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</a:br>
            <a:r>
              <a:rPr lang="en-US" sz="3600" cap="none" dirty="0" smtClean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1993-2015</a:t>
            </a:r>
            <a:endParaRPr lang="en-US" sz="3600" cap="none" dirty="0">
              <a:solidFill>
                <a:schemeClr val="accent1">
                  <a:lumMod val="50000"/>
                </a:schemeClr>
              </a:solidFill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6270625"/>
            <a:ext cx="9144000" cy="37623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latin typeface="Arial" pitchFamily="34" charset="0"/>
                <a:cs typeface="Arial" pitchFamily="34" charset="0"/>
              </a:rPr>
              <a:t>                  MAINE DEPARTMENT OF ENVIRONMENTAL PROTECTION                              </a:t>
            </a:r>
            <a:r>
              <a:rPr lang="en-US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www.maine.gov/dep          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15" y="6053380"/>
            <a:ext cx="947882" cy="8739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7"/>
          <p:cNvSpPr/>
          <p:nvPr/>
        </p:nvSpPr>
        <p:spPr>
          <a:xfrm>
            <a:off x="0" y="0"/>
            <a:ext cx="9144000" cy="304800"/>
          </a:xfrm>
          <a:prstGeom prst="rect">
            <a:avLst/>
          </a:prstGeom>
          <a:solidFill>
            <a:srgbClr val="4EBE83"/>
          </a:solidFill>
          <a:ln>
            <a:solidFill>
              <a:srgbClr val="5CC47C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4152744765"/>
              </p:ext>
            </p:extLst>
          </p:nvPr>
        </p:nvGraphicFramePr>
        <p:xfrm>
          <a:off x="1752600" y="1600200"/>
          <a:ext cx="5638800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90198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457200" y="384175"/>
            <a:ext cx="8229600" cy="1033463"/>
          </a:xfrm>
        </p:spPr>
        <p:txBody>
          <a:bodyPr anchorCtr="0">
            <a:normAutofit/>
          </a:bodyPr>
          <a:lstStyle/>
          <a:p>
            <a:r>
              <a:rPr lang="en-US" altLang="en-US" b="1" dirty="0" smtClean="0">
                <a:solidFill>
                  <a:srgbClr val="254061"/>
                </a:solidFill>
                <a:cs typeface="Arial" charset="0"/>
              </a:rPr>
              <a:t>Valuation Methods-Income</a:t>
            </a:r>
            <a:endParaRPr lang="en-US" altLang="en-US" b="1" dirty="0">
              <a:solidFill>
                <a:srgbClr val="254061"/>
              </a:solidFill>
              <a:cs typeface="Arial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4294967295"/>
          </p:nvPr>
        </p:nvSpPr>
        <p:spPr>
          <a:xfrm>
            <a:off x="457200" y="1600200"/>
            <a:ext cx="4038600" cy="4530725"/>
          </a:xfrm>
        </p:spPr>
        <p:txBody>
          <a:bodyPr>
            <a:normAutofit/>
          </a:bodyPr>
          <a:lstStyle/>
          <a:p>
            <a:r>
              <a:rPr lang="en-US" altLang="en-US" sz="2400" dirty="0" smtClean="0">
                <a:solidFill>
                  <a:srgbClr val="254061"/>
                </a:solidFill>
                <a:cs typeface="Arial" charset="0"/>
              </a:rPr>
              <a:t>Use Discounted Cash flow analysis</a:t>
            </a:r>
          </a:p>
          <a:p>
            <a:endParaRPr lang="en-US" altLang="en-US" sz="2400" dirty="0">
              <a:solidFill>
                <a:srgbClr val="254061"/>
              </a:solidFill>
              <a:cs typeface="Arial" charset="0"/>
            </a:endParaRPr>
          </a:p>
          <a:p>
            <a:r>
              <a:rPr lang="en-US" altLang="en-US" sz="2400" dirty="0" smtClean="0">
                <a:solidFill>
                  <a:srgbClr val="254061"/>
                </a:solidFill>
                <a:cs typeface="Arial" charset="0"/>
              </a:rPr>
              <a:t>Most accurate methods to establish value for mines.</a:t>
            </a:r>
          </a:p>
          <a:p>
            <a:pPr lvl="1"/>
            <a:r>
              <a:rPr lang="en-US" altLang="en-US" sz="2000" dirty="0" smtClean="0">
                <a:solidFill>
                  <a:srgbClr val="254061"/>
                </a:solidFill>
                <a:cs typeface="Arial" charset="0"/>
              </a:rPr>
              <a:t>Maybe harder to use this method for small mines</a:t>
            </a:r>
            <a:endParaRPr lang="en-US" altLang="en-US" sz="2000" dirty="0">
              <a:solidFill>
                <a:srgbClr val="254061"/>
              </a:solidFill>
              <a:cs typeface="Arial" charset="0"/>
            </a:endParaRPr>
          </a:p>
          <a:p>
            <a:pPr marL="0" indent="0">
              <a:buNone/>
            </a:pPr>
            <a:r>
              <a:rPr lang="en-US" altLang="en-US" sz="2400" dirty="0" smtClean="0">
                <a:solidFill>
                  <a:srgbClr val="254061"/>
                </a:solidFill>
                <a:cs typeface="Arial" charset="0"/>
              </a:rPr>
              <a:t> </a:t>
            </a:r>
          </a:p>
          <a:p>
            <a:endParaRPr lang="en-US" altLang="en-US" sz="2400" dirty="0" smtClean="0">
              <a:solidFill>
                <a:srgbClr val="254061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4294967295"/>
          </p:nvPr>
        </p:nvSpPr>
        <p:spPr>
          <a:xfrm>
            <a:off x="4648200" y="1600200"/>
            <a:ext cx="4038600" cy="4530725"/>
          </a:xfrm>
        </p:spPr>
        <p:txBody>
          <a:bodyPr>
            <a:normAutofit/>
          </a:bodyPr>
          <a:lstStyle/>
          <a:p>
            <a:r>
              <a:rPr lang="en-US" altLang="en-US" sz="2800" dirty="0" smtClean="0">
                <a:solidFill>
                  <a:srgbClr val="254061"/>
                </a:solidFill>
                <a:cs typeface="Arial" charset="0"/>
              </a:rPr>
              <a:t>Information needs:</a:t>
            </a:r>
          </a:p>
          <a:p>
            <a:pPr lvl="1">
              <a:spcAft>
                <a:spcPts val="600"/>
              </a:spcAft>
            </a:pPr>
            <a:r>
              <a:rPr lang="en-US" altLang="en-US" sz="2400" dirty="0" smtClean="0">
                <a:solidFill>
                  <a:srgbClr val="254061"/>
                </a:solidFill>
                <a:cs typeface="Arial" charset="0"/>
              </a:rPr>
              <a:t>Long term mine plan</a:t>
            </a:r>
            <a:endParaRPr lang="en-US" altLang="en-US" sz="2000" dirty="0">
              <a:solidFill>
                <a:srgbClr val="254061"/>
              </a:solidFill>
              <a:cs typeface="Arial" charset="0"/>
            </a:endParaRPr>
          </a:p>
          <a:p>
            <a:pPr lvl="1">
              <a:spcAft>
                <a:spcPts val="600"/>
              </a:spcAft>
            </a:pPr>
            <a:r>
              <a:rPr lang="en-US" altLang="en-US" sz="2000" dirty="0" smtClean="0">
                <a:solidFill>
                  <a:srgbClr val="254061"/>
                </a:solidFill>
                <a:cs typeface="Arial" charset="0"/>
              </a:rPr>
              <a:t>Sales, Cost &amp; Capital</a:t>
            </a:r>
          </a:p>
          <a:p>
            <a:pPr lvl="1">
              <a:spcAft>
                <a:spcPts val="600"/>
              </a:spcAft>
            </a:pPr>
            <a:r>
              <a:rPr lang="en-US" altLang="en-US" sz="2000" dirty="0" smtClean="0">
                <a:solidFill>
                  <a:srgbClr val="254061"/>
                </a:solidFill>
                <a:cs typeface="Arial" charset="0"/>
              </a:rPr>
              <a:t>Forecast future demand</a:t>
            </a:r>
          </a:p>
          <a:p>
            <a:pPr lvl="1">
              <a:spcAft>
                <a:spcPts val="600"/>
              </a:spcAft>
            </a:pPr>
            <a:r>
              <a:rPr lang="en-US" altLang="en-US" sz="2000" dirty="0" smtClean="0">
                <a:solidFill>
                  <a:srgbClr val="254061"/>
                </a:solidFill>
                <a:cs typeface="Arial" charset="0"/>
              </a:rPr>
              <a:t>Mine life (25 years)</a:t>
            </a:r>
          </a:p>
          <a:p>
            <a:pPr lvl="1">
              <a:spcAft>
                <a:spcPts val="600"/>
              </a:spcAft>
            </a:pPr>
            <a:r>
              <a:rPr lang="en-US" altLang="en-US" sz="2000" dirty="0" smtClean="0">
                <a:solidFill>
                  <a:srgbClr val="254061"/>
                </a:solidFill>
                <a:cs typeface="Arial" charset="0"/>
              </a:rPr>
              <a:t>Deposit quality </a:t>
            </a:r>
          </a:p>
          <a:p>
            <a:pPr lvl="1">
              <a:spcAft>
                <a:spcPts val="600"/>
              </a:spcAft>
            </a:pPr>
            <a:r>
              <a:rPr lang="en-US" altLang="en-US" sz="2000" dirty="0" smtClean="0">
                <a:solidFill>
                  <a:srgbClr val="254061"/>
                </a:solidFill>
                <a:cs typeface="Arial" charset="0"/>
              </a:rPr>
              <a:t>Mine design: annual production data</a:t>
            </a:r>
            <a:endParaRPr lang="en-US" altLang="en-US" sz="2400" dirty="0" smtClean="0">
              <a:solidFill>
                <a:srgbClr val="254061"/>
              </a:solidFill>
              <a:cs typeface="Arial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6270625"/>
            <a:ext cx="9144000" cy="37623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latin typeface="Arial" pitchFamily="34" charset="0"/>
                <a:cs typeface="Arial" pitchFamily="34" charset="0"/>
              </a:rPr>
              <a:t>                  MAINE DEPARTMENT OF ENVIRONMENTAL PROTECTION                              </a:t>
            </a:r>
            <a:r>
              <a:rPr lang="en-US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www.maine.gov/dep          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15" y="6053380"/>
            <a:ext cx="947882" cy="8739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7"/>
          <p:cNvSpPr/>
          <p:nvPr/>
        </p:nvSpPr>
        <p:spPr>
          <a:xfrm>
            <a:off x="0" y="0"/>
            <a:ext cx="9144000" cy="304800"/>
          </a:xfrm>
          <a:prstGeom prst="rect">
            <a:avLst/>
          </a:prstGeom>
          <a:solidFill>
            <a:srgbClr val="4EBE83"/>
          </a:solidFill>
          <a:ln>
            <a:solidFill>
              <a:srgbClr val="5CC47C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681508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85800" y="170597"/>
            <a:ext cx="7772400" cy="914400"/>
          </a:xfrm>
        </p:spPr>
        <p:txBody>
          <a:bodyPr rtlCol="0" anchor="ctr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4400" cap="none" dirty="0" smtClean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Capital Investments</a:t>
            </a:r>
            <a:endParaRPr lang="en-US" sz="4400" cap="none" dirty="0">
              <a:solidFill>
                <a:schemeClr val="accent1">
                  <a:lumMod val="50000"/>
                </a:schemeClr>
              </a:solidFill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6270625"/>
            <a:ext cx="9144000" cy="37623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latin typeface="Arial" pitchFamily="34" charset="0"/>
                <a:cs typeface="Arial" pitchFamily="34" charset="0"/>
              </a:rPr>
              <a:t>                  MAINE DEPARTMENT OF ENVIRONMENTAL PROTECTION                              </a:t>
            </a:r>
            <a:r>
              <a:rPr lang="en-US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www.maine.gov/dep          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15" y="6053380"/>
            <a:ext cx="947882" cy="8739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7"/>
          <p:cNvSpPr/>
          <p:nvPr/>
        </p:nvSpPr>
        <p:spPr>
          <a:xfrm>
            <a:off x="0" y="0"/>
            <a:ext cx="9144000" cy="304800"/>
          </a:xfrm>
          <a:prstGeom prst="rect">
            <a:avLst/>
          </a:prstGeom>
          <a:solidFill>
            <a:srgbClr val="4EBE83"/>
          </a:solidFill>
          <a:ln>
            <a:solidFill>
              <a:srgbClr val="5CC47C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207874"/>
            <a:ext cx="6350000" cy="4762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8011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85800" y="170597"/>
            <a:ext cx="7772400" cy="914400"/>
          </a:xfrm>
        </p:spPr>
        <p:txBody>
          <a:bodyPr rtlCol="0" anchor="ctr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cap="none" dirty="0" smtClean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Pit and Quarry Depletions</a:t>
            </a:r>
            <a:endParaRPr lang="en-US" cap="none" dirty="0">
              <a:solidFill>
                <a:schemeClr val="accent1">
                  <a:lumMod val="50000"/>
                </a:schemeClr>
              </a:solidFill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6270625"/>
            <a:ext cx="9144000" cy="37623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latin typeface="Arial" pitchFamily="34" charset="0"/>
                <a:cs typeface="Arial" pitchFamily="34" charset="0"/>
              </a:rPr>
              <a:t>                  MAINE DEPARTMENT OF ENVIRONMENTAL PROTECTION                              </a:t>
            </a:r>
            <a:r>
              <a:rPr lang="en-US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www.maine.gov/dep          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15" y="6053380"/>
            <a:ext cx="947882" cy="8739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7"/>
          <p:cNvSpPr/>
          <p:nvPr/>
        </p:nvSpPr>
        <p:spPr>
          <a:xfrm>
            <a:off x="0" y="0"/>
            <a:ext cx="9144000" cy="304800"/>
          </a:xfrm>
          <a:prstGeom prst="rect">
            <a:avLst/>
          </a:prstGeom>
          <a:solidFill>
            <a:srgbClr val="4EBE83"/>
          </a:solidFill>
          <a:ln>
            <a:solidFill>
              <a:srgbClr val="5CC47C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3700297"/>
              </p:ext>
            </p:extLst>
          </p:nvPr>
        </p:nvGraphicFramePr>
        <p:xfrm>
          <a:off x="381000" y="1066800"/>
          <a:ext cx="2609404" cy="4297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04702"/>
                <a:gridCol w="1304702"/>
              </a:tblGrid>
              <a:tr h="313879">
                <a:tc>
                  <a:txBody>
                    <a:bodyPr/>
                    <a:lstStyle/>
                    <a:p>
                      <a:r>
                        <a:rPr lang="en-US" dirty="0" smtClean="0"/>
                        <a:t>Name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Cubic yards</a:t>
                      </a:r>
                      <a:endParaRPr lang="en-US" dirty="0"/>
                    </a:p>
                  </a:txBody>
                  <a:tcPr/>
                </a:tc>
              </a:tr>
              <a:tr h="549289">
                <a:tc>
                  <a:txBody>
                    <a:bodyPr/>
                    <a:lstStyle/>
                    <a:p>
                      <a:r>
                        <a:rPr lang="en-US" dirty="0" smtClean="0"/>
                        <a:t>Pit 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124,000</a:t>
                      </a:r>
                    </a:p>
                    <a:p>
                      <a:endParaRPr lang="en-US" dirty="0"/>
                    </a:p>
                  </a:txBody>
                  <a:tcPr/>
                </a:tc>
              </a:tr>
              <a:tr h="313879">
                <a:tc>
                  <a:txBody>
                    <a:bodyPr/>
                    <a:lstStyle/>
                    <a:p>
                      <a:r>
                        <a:rPr lang="en-US" dirty="0" smtClean="0"/>
                        <a:t>B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1,498</a:t>
                      </a:r>
                      <a:endParaRPr lang="en-US" dirty="0"/>
                    </a:p>
                  </a:txBody>
                  <a:tcPr/>
                </a:tc>
              </a:tr>
              <a:tr h="313879">
                <a:tc>
                  <a:txBody>
                    <a:bodyPr/>
                    <a:lstStyle/>
                    <a:p>
                      <a:r>
                        <a:rPr lang="en-US" dirty="0" smtClean="0"/>
                        <a:t>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</a:tr>
              <a:tr h="313879">
                <a:tc>
                  <a:txBody>
                    <a:bodyPr/>
                    <a:lstStyle/>
                    <a:p>
                      <a:r>
                        <a:rPr lang="en-US" dirty="0" smtClean="0"/>
                        <a:t>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9,324</a:t>
                      </a:r>
                      <a:endParaRPr lang="en-US" dirty="0"/>
                    </a:p>
                  </a:txBody>
                  <a:tcPr/>
                </a:tc>
              </a:tr>
              <a:tr h="313879">
                <a:tc>
                  <a:txBody>
                    <a:bodyPr/>
                    <a:lstStyle/>
                    <a:p>
                      <a:r>
                        <a:rPr lang="en-US" dirty="0" smtClean="0"/>
                        <a:t>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</a:tr>
              <a:tr h="313879">
                <a:tc>
                  <a:txBody>
                    <a:bodyPr/>
                    <a:lstStyle/>
                    <a:p>
                      <a:r>
                        <a:rPr lang="en-US" dirty="0" smtClean="0"/>
                        <a:t>F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</a:tr>
              <a:tr h="313879">
                <a:tc>
                  <a:txBody>
                    <a:bodyPr/>
                    <a:lstStyle/>
                    <a:p>
                      <a:r>
                        <a:rPr lang="en-US" dirty="0" smtClean="0"/>
                        <a:t>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14,710</a:t>
                      </a:r>
                      <a:endParaRPr lang="en-US" dirty="0"/>
                    </a:p>
                  </a:txBody>
                  <a:tcPr/>
                </a:tc>
              </a:tr>
              <a:tr h="313879">
                <a:tc>
                  <a:txBody>
                    <a:bodyPr/>
                    <a:lstStyle/>
                    <a:p>
                      <a:r>
                        <a:rPr lang="en-US" dirty="0" smtClean="0"/>
                        <a:t>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</a:tr>
              <a:tr h="313879">
                <a:tc>
                  <a:txBody>
                    <a:bodyPr/>
                    <a:lstStyle/>
                    <a:p>
                      <a:r>
                        <a:rPr lang="en-US" dirty="0" smtClean="0"/>
                        <a:t>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</a:tr>
              <a:tr h="313879">
                <a:tc>
                  <a:txBody>
                    <a:bodyPr/>
                    <a:lstStyle/>
                    <a:p>
                      <a:r>
                        <a:rPr lang="en-US" dirty="0" smtClean="0"/>
                        <a:t>J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19,364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1696438"/>
              </p:ext>
            </p:extLst>
          </p:nvPr>
        </p:nvGraphicFramePr>
        <p:xfrm>
          <a:off x="3200400" y="1066800"/>
          <a:ext cx="2362200" cy="3591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81100"/>
                <a:gridCol w="1181100"/>
              </a:tblGrid>
              <a:tr h="665480">
                <a:tc>
                  <a:txBody>
                    <a:bodyPr/>
                    <a:lstStyle/>
                    <a:p>
                      <a:r>
                        <a:rPr lang="en-US" dirty="0" smtClean="0"/>
                        <a:t>Name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Cubic Yards</a:t>
                      </a:r>
                      <a:endParaRPr lang="en-US" dirty="0"/>
                    </a:p>
                  </a:txBody>
                  <a:tcPr/>
                </a:tc>
              </a:tr>
              <a:tr h="280529">
                <a:tc>
                  <a:txBody>
                    <a:bodyPr/>
                    <a:lstStyle/>
                    <a:p>
                      <a:r>
                        <a:rPr lang="en-US" dirty="0" smtClean="0"/>
                        <a:t>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3,000</a:t>
                      </a:r>
                      <a:endParaRPr lang="en-US" dirty="0"/>
                    </a:p>
                  </a:txBody>
                  <a:tcPr/>
                </a:tc>
              </a:tr>
              <a:tr h="280529">
                <a:tc>
                  <a:txBody>
                    <a:bodyPr/>
                    <a:lstStyle/>
                    <a:p>
                      <a:r>
                        <a:rPr lang="en-US" dirty="0" smtClean="0"/>
                        <a:t>B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5,000</a:t>
                      </a:r>
                      <a:endParaRPr lang="en-US" dirty="0"/>
                    </a:p>
                  </a:txBody>
                  <a:tcPr/>
                </a:tc>
              </a:tr>
              <a:tr h="280529">
                <a:tc>
                  <a:txBody>
                    <a:bodyPr/>
                    <a:lstStyle/>
                    <a:p>
                      <a:r>
                        <a:rPr lang="en-US" dirty="0" smtClean="0"/>
                        <a:t>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7,000</a:t>
                      </a:r>
                      <a:endParaRPr lang="en-US" dirty="0"/>
                    </a:p>
                  </a:txBody>
                  <a:tcPr/>
                </a:tc>
              </a:tr>
              <a:tr h="280529">
                <a:tc>
                  <a:txBody>
                    <a:bodyPr/>
                    <a:lstStyle/>
                    <a:p>
                      <a:r>
                        <a:rPr lang="en-US" dirty="0" smtClean="0"/>
                        <a:t>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6,000</a:t>
                      </a:r>
                      <a:endParaRPr lang="en-US" dirty="0"/>
                    </a:p>
                  </a:txBody>
                  <a:tcPr/>
                </a:tc>
              </a:tr>
              <a:tr h="280529">
                <a:tc>
                  <a:txBody>
                    <a:bodyPr/>
                    <a:lstStyle/>
                    <a:p>
                      <a:r>
                        <a:rPr lang="en-US" dirty="0" smtClean="0"/>
                        <a:t>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1,000</a:t>
                      </a:r>
                      <a:endParaRPr lang="en-US" dirty="0"/>
                    </a:p>
                  </a:txBody>
                  <a:tcPr/>
                </a:tc>
              </a:tr>
              <a:tr h="280529">
                <a:tc>
                  <a:txBody>
                    <a:bodyPr/>
                    <a:lstStyle/>
                    <a:p>
                      <a:r>
                        <a:rPr lang="en-US" dirty="0" smtClean="0"/>
                        <a:t>F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500</a:t>
                      </a:r>
                      <a:endParaRPr lang="en-US" dirty="0"/>
                    </a:p>
                  </a:txBody>
                  <a:tcPr/>
                </a:tc>
              </a:tr>
              <a:tr h="280529">
                <a:tc>
                  <a:txBody>
                    <a:bodyPr/>
                    <a:lstStyle/>
                    <a:p>
                      <a:r>
                        <a:rPr lang="en-US" dirty="0" smtClean="0"/>
                        <a:t>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10,000</a:t>
                      </a:r>
                      <a:endParaRPr lang="en-US" dirty="0"/>
                    </a:p>
                  </a:txBody>
                  <a:tcPr/>
                </a:tc>
              </a:tr>
              <a:tr h="280529">
                <a:tc>
                  <a:txBody>
                    <a:bodyPr/>
                    <a:lstStyle/>
                    <a:p>
                      <a:r>
                        <a:rPr lang="en-US" dirty="0" smtClean="0"/>
                        <a:t>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500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2396666"/>
              </p:ext>
            </p:extLst>
          </p:nvPr>
        </p:nvGraphicFramePr>
        <p:xfrm>
          <a:off x="6019800" y="1066800"/>
          <a:ext cx="2514600" cy="5029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7300"/>
                <a:gridCol w="1257300"/>
              </a:tblGrid>
              <a:tr h="224367">
                <a:tc>
                  <a:txBody>
                    <a:bodyPr/>
                    <a:lstStyle/>
                    <a:p>
                      <a:r>
                        <a:rPr lang="en-US" dirty="0" smtClean="0"/>
                        <a:t>Name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Cubic Yards</a:t>
                      </a:r>
                      <a:endParaRPr lang="en-US" dirty="0"/>
                    </a:p>
                  </a:txBody>
                  <a:tcPr/>
                </a:tc>
              </a:tr>
              <a:tr h="224367">
                <a:tc>
                  <a:txBody>
                    <a:bodyPr/>
                    <a:lstStyle/>
                    <a:p>
                      <a:r>
                        <a:rPr lang="en-US" dirty="0" smtClean="0"/>
                        <a:t>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</a:t>
                      </a:r>
                      <a:endParaRPr lang="en-US" dirty="0"/>
                    </a:p>
                  </a:txBody>
                  <a:tcPr/>
                </a:tc>
              </a:tr>
              <a:tr h="224367">
                <a:tc>
                  <a:txBody>
                    <a:bodyPr/>
                    <a:lstStyle/>
                    <a:p>
                      <a:r>
                        <a:rPr lang="en-US" dirty="0" smtClean="0"/>
                        <a:t>B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</a:t>
                      </a:r>
                      <a:endParaRPr lang="en-US" dirty="0"/>
                    </a:p>
                  </a:txBody>
                  <a:tcPr/>
                </a:tc>
              </a:tr>
              <a:tr h="224367">
                <a:tc>
                  <a:txBody>
                    <a:bodyPr/>
                    <a:lstStyle/>
                    <a:p>
                      <a:r>
                        <a:rPr lang="en-US" dirty="0" smtClean="0"/>
                        <a:t>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</a:t>
                      </a:r>
                      <a:endParaRPr lang="en-US" dirty="0"/>
                    </a:p>
                  </a:txBody>
                  <a:tcPr/>
                </a:tc>
              </a:tr>
              <a:tr h="224367">
                <a:tc>
                  <a:txBody>
                    <a:bodyPr/>
                    <a:lstStyle/>
                    <a:p>
                      <a:r>
                        <a:rPr lang="en-US" dirty="0" smtClean="0"/>
                        <a:t>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338,031</a:t>
                      </a:r>
                      <a:endParaRPr lang="en-US" dirty="0"/>
                    </a:p>
                  </a:txBody>
                  <a:tcPr/>
                </a:tc>
              </a:tr>
              <a:tr h="224367">
                <a:tc>
                  <a:txBody>
                    <a:bodyPr/>
                    <a:lstStyle/>
                    <a:p>
                      <a:r>
                        <a:rPr lang="en-US" dirty="0" smtClean="0"/>
                        <a:t>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28,163</a:t>
                      </a:r>
                      <a:endParaRPr lang="en-US" dirty="0"/>
                    </a:p>
                  </a:txBody>
                  <a:tcPr/>
                </a:tc>
              </a:tr>
              <a:tr h="224367">
                <a:tc>
                  <a:txBody>
                    <a:bodyPr/>
                    <a:lstStyle/>
                    <a:p>
                      <a:r>
                        <a:rPr lang="en-US" dirty="0" smtClean="0"/>
                        <a:t>F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261,608</a:t>
                      </a:r>
                      <a:endParaRPr lang="en-US" dirty="0"/>
                    </a:p>
                  </a:txBody>
                  <a:tcPr/>
                </a:tc>
              </a:tr>
              <a:tr h="224367">
                <a:tc>
                  <a:txBody>
                    <a:bodyPr/>
                    <a:lstStyle/>
                    <a:p>
                      <a:r>
                        <a:rPr lang="en-US" dirty="0" smtClean="0"/>
                        <a:t>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</a:tr>
              <a:tr h="224367">
                <a:tc>
                  <a:txBody>
                    <a:bodyPr/>
                    <a:lstStyle/>
                    <a:p>
                      <a:r>
                        <a:rPr lang="en-US" dirty="0" smtClean="0"/>
                        <a:t>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</a:tr>
              <a:tr h="224367">
                <a:tc>
                  <a:txBody>
                    <a:bodyPr/>
                    <a:lstStyle/>
                    <a:p>
                      <a:r>
                        <a:rPr lang="en-US" dirty="0" smtClean="0"/>
                        <a:t>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55,490</a:t>
                      </a:r>
                      <a:endParaRPr lang="en-US" dirty="0"/>
                    </a:p>
                  </a:txBody>
                  <a:tcPr/>
                </a:tc>
              </a:tr>
              <a:tr h="224367">
                <a:tc>
                  <a:txBody>
                    <a:bodyPr/>
                    <a:lstStyle/>
                    <a:p>
                      <a:r>
                        <a:rPr lang="en-US" dirty="0" smtClean="0"/>
                        <a:t>J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</a:tr>
              <a:tr h="224367">
                <a:tc>
                  <a:txBody>
                    <a:bodyPr/>
                    <a:lstStyle/>
                    <a:p>
                      <a:r>
                        <a:rPr lang="en-US" dirty="0" smtClean="0"/>
                        <a:t>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</a:tr>
              <a:tr h="224367">
                <a:tc>
                  <a:txBody>
                    <a:bodyPr/>
                    <a:lstStyle/>
                    <a:p>
                      <a:r>
                        <a:rPr lang="en-US" dirty="0" smtClean="0"/>
                        <a:t>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16128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457200" y="384175"/>
            <a:ext cx="8229600" cy="1033463"/>
          </a:xfrm>
        </p:spPr>
        <p:txBody>
          <a:bodyPr anchorCtr="0">
            <a:normAutofit/>
          </a:bodyPr>
          <a:lstStyle/>
          <a:p>
            <a:r>
              <a:rPr lang="en-US" altLang="en-US" sz="4000" b="1" dirty="0" smtClean="0">
                <a:solidFill>
                  <a:srgbClr val="254061"/>
                </a:solidFill>
                <a:cs typeface="Arial" charset="0"/>
              </a:rPr>
              <a:t>Pit &amp; Quarry Depletions</a:t>
            </a:r>
            <a:endParaRPr lang="en-US" altLang="en-US" sz="4000" b="1" dirty="0">
              <a:solidFill>
                <a:srgbClr val="254061"/>
              </a:solidFill>
              <a:cs typeface="Arial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4294967295"/>
          </p:nvPr>
        </p:nvSpPr>
        <p:spPr>
          <a:xfrm>
            <a:off x="457200" y="1600200"/>
            <a:ext cx="4038600" cy="45307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en-US" sz="2800" dirty="0" smtClean="0">
                <a:solidFill>
                  <a:srgbClr val="254061"/>
                </a:solidFill>
                <a:cs typeface="Arial" charset="0"/>
              </a:rPr>
              <a:t>Annual fee for DEP </a:t>
            </a:r>
          </a:p>
          <a:p>
            <a:pPr lvl="1"/>
            <a:r>
              <a:rPr lang="en-US" altLang="en-US" sz="2400" dirty="0" smtClean="0">
                <a:solidFill>
                  <a:srgbClr val="254061"/>
                </a:solidFill>
                <a:cs typeface="Arial" charset="0"/>
              </a:rPr>
              <a:t>30% operators remove &lt;2,500 cubic yards</a:t>
            </a:r>
          </a:p>
          <a:p>
            <a:pPr lvl="1"/>
            <a:endParaRPr lang="en-US" altLang="en-US" sz="2400" dirty="0">
              <a:solidFill>
                <a:srgbClr val="254061"/>
              </a:solidFill>
              <a:cs typeface="Arial" charset="0"/>
            </a:endParaRPr>
          </a:p>
          <a:p>
            <a:pPr lvl="1"/>
            <a:r>
              <a:rPr lang="en-US" altLang="en-US" sz="2400" dirty="0" smtClean="0">
                <a:solidFill>
                  <a:srgbClr val="254061"/>
                </a:solidFill>
                <a:cs typeface="Arial" charset="0"/>
              </a:rPr>
              <a:t>70 % operators remove &gt;2,500 cubic yards</a:t>
            </a:r>
          </a:p>
          <a:p>
            <a:pPr marL="457200" lvl="1" indent="0">
              <a:buNone/>
            </a:pPr>
            <a:endParaRPr lang="en-US" altLang="en-US" sz="2400" dirty="0">
              <a:solidFill>
                <a:srgbClr val="254061"/>
              </a:solidFill>
              <a:latin typeface="Arial" charset="0"/>
              <a:cs typeface="Arial" charset="0"/>
            </a:endParaRP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600200"/>
            <a:ext cx="4038600" cy="3028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Rectangle 10"/>
          <p:cNvSpPr/>
          <p:nvPr/>
        </p:nvSpPr>
        <p:spPr>
          <a:xfrm>
            <a:off x="0" y="6270625"/>
            <a:ext cx="9144000" cy="37623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latin typeface="Arial" pitchFamily="34" charset="0"/>
                <a:cs typeface="Arial" pitchFamily="34" charset="0"/>
              </a:rPr>
              <a:t>                  MAINE DEPARTMENT OF ENVIRONMENTAL PROTECTION                              </a:t>
            </a:r>
            <a:r>
              <a:rPr lang="en-US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www.maine.gov/dep          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15" y="6053380"/>
            <a:ext cx="947882" cy="8739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7"/>
          <p:cNvSpPr/>
          <p:nvPr/>
        </p:nvSpPr>
        <p:spPr>
          <a:xfrm>
            <a:off x="0" y="0"/>
            <a:ext cx="9144000" cy="304800"/>
          </a:xfrm>
          <a:prstGeom prst="rect">
            <a:avLst/>
          </a:prstGeom>
          <a:solidFill>
            <a:srgbClr val="4EBE83"/>
          </a:solidFill>
          <a:ln>
            <a:solidFill>
              <a:srgbClr val="5CC47C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940520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457200" y="338579"/>
            <a:ext cx="8229600" cy="1033463"/>
          </a:xfrm>
        </p:spPr>
        <p:txBody>
          <a:bodyPr anchorCtr="0">
            <a:normAutofit/>
          </a:bodyPr>
          <a:lstStyle/>
          <a:p>
            <a:r>
              <a:rPr lang="en-US" altLang="en-US" sz="4000" b="1" dirty="0" smtClean="0">
                <a:solidFill>
                  <a:srgbClr val="254061"/>
                </a:solidFill>
                <a:cs typeface="Arial" charset="0"/>
              </a:rPr>
              <a:t>What is the Fair Market Value?</a:t>
            </a:r>
            <a:endParaRPr lang="en-US" altLang="en-US" sz="4000" b="1" dirty="0">
              <a:solidFill>
                <a:srgbClr val="254061"/>
              </a:solidFill>
              <a:cs typeface="Arial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4294967295"/>
          </p:nvPr>
        </p:nvSpPr>
        <p:spPr>
          <a:xfrm>
            <a:off x="457200" y="1600200"/>
            <a:ext cx="4038600" cy="4530725"/>
          </a:xfrm>
        </p:spPr>
        <p:txBody>
          <a:bodyPr>
            <a:normAutofit/>
          </a:bodyPr>
          <a:lstStyle/>
          <a:p>
            <a:r>
              <a:rPr lang="en-US" altLang="en-US" sz="2800" dirty="0" smtClean="0">
                <a:solidFill>
                  <a:srgbClr val="254061"/>
                </a:solidFill>
                <a:cs typeface="Arial" charset="0"/>
              </a:rPr>
              <a:t>Asset Based</a:t>
            </a:r>
          </a:p>
          <a:p>
            <a:pPr lvl="1"/>
            <a:r>
              <a:rPr lang="en-US" altLang="en-US" sz="2400" dirty="0" smtClean="0">
                <a:solidFill>
                  <a:srgbClr val="254061"/>
                </a:solidFill>
                <a:cs typeface="Arial" charset="0"/>
              </a:rPr>
              <a:t>Determine value of all assets</a:t>
            </a:r>
            <a:endParaRPr lang="en-US" altLang="en-US" sz="2400" dirty="0">
              <a:solidFill>
                <a:srgbClr val="254061"/>
              </a:solidFill>
              <a:cs typeface="Arial" charset="0"/>
            </a:endParaRPr>
          </a:p>
          <a:p>
            <a:r>
              <a:rPr lang="en-US" altLang="en-US" sz="2800" dirty="0" smtClean="0">
                <a:solidFill>
                  <a:srgbClr val="254061"/>
                </a:solidFill>
                <a:cs typeface="Arial" charset="0"/>
              </a:rPr>
              <a:t>Market Approach	</a:t>
            </a:r>
          </a:p>
          <a:p>
            <a:pPr lvl="1"/>
            <a:r>
              <a:rPr lang="en-US" altLang="en-US" sz="2400" dirty="0" smtClean="0">
                <a:solidFill>
                  <a:srgbClr val="254061"/>
                </a:solidFill>
                <a:cs typeface="Arial" charset="0"/>
              </a:rPr>
              <a:t>“Comps”</a:t>
            </a:r>
          </a:p>
          <a:p>
            <a:r>
              <a:rPr lang="en-US" altLang="en-US" sz="2800" dirty="0" smtClean="0">
                <a:solidFill>
                  <a:srgbClr val="254061"/>
                </a:solidFill>
                <a:cs typeface="Arial" charset="0"/>
              </a:rPr>
              <a:t>Income Based</a:t>
            </a:r>
          </a:p>
          <a:p>
            <a:pPr lvl="1"/>
            <a:r>
              <a:rPr lang="en-US" altLang="en-US" sz="2400" dirty="0" smtClean="0">
                <a:solidFill>
                  <a:srgbClr val="254061"/>
                </a:solidFill>
                <a:cs typeface="Arial" charset="0"/>
              </a:rPr>
              <a:t>Discounted cash flow</a:t>
            </a:r>
            <a:endParaRPr lang="en-US" altLang="en-US" sz="2400" dirty="0">
              <a:solidFill>
                <a:srgbClr val="254061"/>
              </a:solidFill>
              <a:cs typeface="Arial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6270625"/>
            <a:ext cx="9144000" cy="37623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latin typeface="Arial" pitchFamily="34" charset="0"/>
                <a:cs typeface="Arial" pitchFamily="34" charset="0"/>
              </a:rPr>
              <a:t>                  MAINE DEPARTMENT OF ENVIRONMENTAL PROTECTION                              </a:t>
            </a:r>
            <a:r>
              <a:rPr lang="en-US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www.maine.gov/dep          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15" y="6053380"/>
            <a:ext cx="947882" cy="8739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7"/>
          <p:cNvSpPr/>
          <p:nvPr/>
        </p:nvSpPr>
        <p:spPr>
          <a:xfrm>
            <a:off x="0" y="0"/>
            <a:ext cx="9144000" cy="304800"/>
          </a:xfrm>
          <a:prstGeom prst="rect">
            <a:avLst/>
          </a:prstGeom>
          <a:solidFill>
            <a:srgbClr val="4EBE83"/>
          </a:solidFill>
          <a:ln>
            <a:solidFill>
              <a:srgbClr val="5CC47C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pic>
        <p:nvPicPr>
          <p:cNvPr id="10" name="Picture 5" descr="stressed-out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524000"/>
            <a:ext cx="3122148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695334" y="5685561"/>
            <a:ext cx="32542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dirty="0"/>
              <a:t>How this process makes me </a:t>
            </a:r>
            <a:r>
              <a:rPr lang="en-US" altLang="en-US" dirty="0" smtClean="0"/>
              <a:t>feel!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9025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Summary</a:t>
            </a:r>
            <a:endParaRPr lang="en-US" sz="4000" b="1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529380"/>
          </a:xfrm>
        </p:spPr>
        <p:txBody>
          <a:bodyPr>
            <a:normAutofit/>
          </a:bodyPr>
          <a:lstStyle/>
          <a:p>
            <a:pPr marL="285750" indent="-285750"/>
            <a:endParaRPr lang="en-US" sz="24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/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</a:rPr>
              <a:t>Variety of mineral commodities have been mined in Maine.</a:t>
            </a:r>
          </a:p>
          <a:p>
            <a:pPr marL="285750" indent="-285750"/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</a:rPr>
              <a:t>In 1993, MDEP moved to a performance –based regulatory process.</a:t>
            </a:r>
            <a:endParaRPr lang="en-US" sz="2400" dirty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/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</a:rPr>
              <a:t>Several different methods are used to establish fair market value for mine sites.  Each method has advantages and disadvantages.</a:t>
            </a:r>
          </a:p>
          <a:p>
            <a:pPr marL="285750" indent="-285750"/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</a:rPr>
              <a:t>Mine sites are uniquely different. (Geology &amp; Market).</a:t>
            </a:r>
          </a:p>
          <a:p>
            <a:pPr marL="285750" indent="-285750"/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</a:rPr>
              <a:t>How do you assess the value of a depleting resource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?</a:t>
            </a:r>
            <a:endParaRPr lang="en-US" sz="24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/>
            <a:endParaRPr lang="en-US" sz="2800" dirty="0" smtClean="0">
              <a:solidFill>
                <a:schemeClr val="accent1">
                  <a:lumMod val="50000"/>
                </a:schemeClr>
              </a:solidFill>
            </a:endParaRPr>
          </a:p>
          <a:p>
            <a:endParaRPr lang="en-US" sz="2400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6270625"/>
            <a:ext cx="9144000" cy="37623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latin typeface="Arial" pitchFamily="34" charset="0"/>
                <a:cs typeface="Arial" pitchFamily="34" charset="0"/>
              </a:rPr>
              <a:t>                  MAINE DEPARTMENT OF ENVIRONMENTAL PROTECTION                              </a:t>
            </a:r>
            <a:r>
              <a:rPr lang="en-US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www.maine.gov/dep          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15" y="6053380"/>
            <a:ext cx="947882" cy="8739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7"/>
          <p:cNvSpPr/>
          <p:nvPr/>
        </p:nvSpPr>
        <p:spPr>
          <a:xfrm>
            <a:off x="0" y="0"/>
            <a:ext cx="9144000" cy="304800"/>
          </a:xfrm>
          <a:prstGeom prst="rect">
            <a:avLst/>
          </a:prstGeom>
          <a:solidFill>
            <a:srgbClr val="4EBE83"/>
          </a:solidFill>
          <a:ln>
            <a:solidFill>
              <a:srgbClr val="5CC47C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994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497" y="381000"/>
            <a:ext cx="85344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Questions? Call Us?</a:t>
            </a:r>
            <a:b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</a:br>
            <a:endParaRPr lang="en-US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6270625"/>
            <a:ext cx="9144000" cy="37623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latin typeface="Arial" pitchFamily="34" charset="0"/>
                <a:cs typeface="Arial" pitchFamily="34" charset="0"/>
              </a:rPr>
              <a:t>                  MAINE DEPARTMENT OF ENVIRONMENTAL PROTECTION                              </a:t>
            </a:r>
            <a:r>
              <a:rPr lang="en-US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www.maine.gov/dep          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15" y="6053380"/>
            <a:ext cx="947882" cy="8739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7"/>
          <p:cNvSpPr/>
          <p:nvPr/>
        </p:nvSpPr>
        <p:spPr>
          <a:xfrm>
            <a:off x="0" y="0"/>
            <a:ext cx="9144000" cy="304800"/>
          </a:xfrm>
          <a:prstGeom prst="rect">
            <a:avLst/>
          </a:prstGeom>
          <a:solidFill>
            <a:srgbClr val="4EBE83"/>
          </a:solidFill>
          <a:ln>
            <a:solidFill>
              <a:srgbClr val="5CC47C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426664" y="4237498"/>
            <a:ext cx="4394579" cy="1815882"/>
          </a:xfrm>
          <a:prstGeom prst="rect">
            <a:avLst/>
          </a:prstGeom>
          <a:noFill/>
          <a:ln w="2222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Mark Stebbins – 822-6367</a:t>
            </a:r>
          </a:p>
          <a:p>
            <a:pPr algn="ctr"/>
            <a:r>
              <a:rPr lang="en-US" sz="2400" i="1" dirty="0">
                <a:solidFill>
                  <a:schemeClr val="accent1">
                    <a:lumMod val="50000"/>
                  </a:schemeClr>
                </a:solidFill>
              </a:rPr>
              <a:t>m</a:t>
            </a:r>
            <a:r>
              <a:rPr lang="en-US" sz="2400" i="1" dirty="0" smtClean="0">
                <a:solidFill>
                  <a:schemeClr val="accent1">
                    <a:lumMod val="50000"/>
                  </a:schemeClr>
                </a:solidFill>
              </a:rPr>
              <a:t>ark.n.stebbins@maine.gov</a:t>
            </a:r>
          </a:p>
          <a:p>
            <a:pPr algn="ctr"/>
            <a:endParaRPr lang="en-US" sz="8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Erich Kluck – 899-6879</a:t>
            </a:r>
          </a:p>
          <a:p>
            <a:pPr algn="ctr"/>
            <a:r>
              <a:rPr lang="en-US" sz="2400" i="1" dirty="0">
                <a:solidFill>
                  <a:schemeClr val="accent1">
                    <a:lumMod val="50000"/>
                  </a:schemeClr>
                </a:solidFill>
              </a:rPr>
              <a:t>e</a:t>
            </a:r>
            <a:r>
              <a:rPr lang="en-US" sz="2400" i="1" dirty="0" smtClean="0">
                <a:solidFill>
                  <a:schemeClr val="accent1">
                    <a:lumMod val="50000"/>
                  </a:schemeClr>
                </a:solidFill>
              </a:rPr>
              <a:t>rich.kluck@maine.gov</a:t>
            </a:r>
            <a:endParaRPr lang="en-US" sz="24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9" name="Picture 13" descr="help3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99953" y="914400"/>
            <a:ext cx="3048000" cy="304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7097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52400"/>
            <a:ext cx="6553200" cy="6381800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05200" y="3505200"/>
            <a:ext cx="2362200" cy="4572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1800" i="1" cap="none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www.maine.gov/dep</a:t>
            </a:r>
            <a:endParaRPr lang="en-US" sz="1800" i="1" cap="none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457200" y="338579"/>
            <a:ext cx="8229600" cy="1033463"/>
          </a:xfrm>
        </p:spPr>
        <p:txBody>
          <a:bodyPr anchorCtr="0">
            <a:normAutofit/>
          </a:bodyPr>
          <a:lstStyle/>
          <a:p>
            <a:r>
              <a:rPr lang="en-US" altLang="en-US" sz="4000" b="1" dirty="0" smtClean="0">
                <a:solidFill>
                  <a:srgbClr val="254061"/>
                </a:solidFill>
                <a:cs typeface="Arial" charset="0"/>
              </a:rPr>
              <a:t>Municipal Law Requirements</a:t>
            </a:r>
            <a:endParaRPr lang="en-US" altLang="en-US" sz="4000" b="1" dirty="0">
              <a:solidFill>
                <a:srgbClr val="254061"/>
              </a:solidFill>
              <a:cs typeface="Arial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4294967295"/>
          </p:nvPr>
        </p:nvSpPr>
        <p:spPr>
          <a:xfrm>
            <a:off x="457200" y="1600200"/>
            <a:ext cx="7543800" cy="45307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altLang="en-US" sz="2400" dirty="0">
                <a:solidFill>
                  <a:schemeClr val="accent1">
                    <a:lumMod val="50000"/>
                  </a:schemeClr>
                </a:solidFill>
              </a:rPr>
              <a:t>I</a:t>
            </a:r>
            <a:r>
              <a:rPr lang="en-US" altLang="en-US" sz="2400" dirty="0" smtClean="0">
                <a:solidFill>
                  <a:schemeClr val="accent1">
                    <a:lumMod val="50000"/>
                  </a:schemeClr>
                </a:solidFill>
              </a:rPr>
              <a:t>f the pit is &lt;5ac- not regulated by DEP.</a:t>
            </a:r>
          </a:p>
          <a:p>
            <a:pPr>
              <a:lnSpc>
                <a:spcPct val="90000"/>
              </a:lnSpc>
            </a:pPr>
            <a:endParaRPr lang="en-US" altLang="en-US" sz="2400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lnSpc>
                <a:spcPct val="90000"/>
              </a:lnSpc>
            </a:pPr>
            <a:r>
              <a:rPr lang="en-US" altLang="en-US" sz="2400" dirty="0">
                <a:solidFill>
                  <a:schemeClr val="accent1">
                    <a:lumMod val="50000"/>
                  </a:schemeClr>
                </a:solidFill>
              </a:rPr>
              <a:t>N</a:t>
            </a:r>
            <a:r>
              <a:rPr lang="en-US" altLang="en-US" sz="2400" dirty="0" smtClean="0">
                <a:solidFill>
                  <a:schemeClr val="accent1">
                    <a:lumMod val="50000"/>
                  </a:schemeClr>
                </a:solidFill>
              </a:rPr>
              <a:t>o local ordinance-following provisions apply: (see Title 30-A, Section 3105)</a:t>
            </a:r>
          </a:p>
          <a:p>
            <a:pPr lvl="1">
              <a:lnSpc>
                <a:spcPct val="90000"/>
              </a:lnSpc>
            </a:pPr>
            <a:r>
              <a:rPr lang="en-US" altLang="en-US" sz="2400" dirty="0" smtClean="0">
                <a:solidFill>
                  <a:schemeClr val="accent1">
                    <a:lumMod val="50000"/>
                  </a:schemeClr>
                </a:solidFill>
              </a:rPr>
              <a:t>10-foot setback to property lines</a:t>
            </a:r>
          </a:p>
          <a:p>
            <a:pPr lvl="1">
              <a:lnSpc>
                <a:spcPct val="90000"/>
              </a:lnSpc>
            </a:pPr>
            <a:r>
              <a:rPr lang="en-US" altLang="en-US" sz="2400" dirty="0" smtClean="0">
                <a:solidFill>
                  <a:schemeClr val="accent1">
                    <a:lumMod val="50000"/>
                  </a:schemeClr>
                </a:solidFill>
              </a:rPr>
              <a:t>slopes graded to 2H to 1V</a:t>
            </a:r>
          </a:p>
          <a:p>
            <a:pPr lvl="1">
              <a:lnSpc>
                <a:spcPct val="90000"/>
              </a:lnSpc>
            </a:pPr>
            <a:r>
              <a:rPr lang="en-US" altLang="en-US" sz="2400" dirty="0" smtClean="0">
                <a:solidFill>
                  <a:schemeClr val="accent1">
                    <a:lumMod val="50000"/>
                  </a:schemeClr>
                </a:solidFill>
              </a:rPr>
              <a:t>25-foot setback to graveyards (see Title 13, Section 1371-A)</a:t>
            </a:r>
          </a:p>
          <a:p>
            <a:pPr marL="0" indent="0">
              <a:buNone/>
            </a:pPr>
            <a:endParaRPr lang="en-US" altLang="en-US" sz="2400" dirty="0">
              <a:solidFill>
                <a:srgbClr val="254061"/>
              </a:solidFill>
              <a:cs typeface="Arial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6270625"/>
            <a:ext cx="9144000" cy="37623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latin typeface="Arial" pitchFamily="34" charset="0"/>
                <a:cs typeface="Arial" pitchFamily="34" charset="0"/>
              </a:rPr>
              <a:t>                  MAINE DEPARTMENT OF ENVIRONMENTAL PROTECTION                              </a:t>
            </a:r>
            <a:r>
              <a:rPr lang="en-US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www.maine.gov/dep          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15" y="6053380"/>
            <a:ext cx="947882" cy="8739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7"/>
          <p:cNvSpPr/>
          <p:nvPr/>
        </p:nvSpPr>
        <p:spPr>
          <a:xfrm>
            <a:off x="0" y="0"/>
            <a:ext cx="9144000" cy="304800"/>
          </a:xfrm>
          <a:prstGeom prst="rect">
            <a:avLst/>
          </a:prstGeom>
          <a:solidFill>
            <a:srgbClr val="4EBE83"/>
          </a:solidFill>
          <a:ln>
            <a:solidFill>
              <a:srgbClr val="5CC47C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18029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DEP Mining Unit</a:t>
            </a:r>
            <a:endParaRPr lang="en-US" sz="4000" b="1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1910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Ensure compliance with Performance Standards for Excavation/Quarries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  <a:p>
            <a:pPr marL="457200" lvl="1" indent="0">
              <a:buNone/>
            </a:pPr>
            <a:endParaRPr lang="en-US" sz="2400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Focus on “general” environmental issues at the 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site:</a:t>
            </a:r>
          </a:p>
          <a:p>
            <a:pPr marL="457200" lvl="1" indent="0">
              <a:buNone/>
            </a:pP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</a:rPr>
              <a:t>-- Size (open pit area) 			</a:t>
            </a:r>
          </a:p>
          <a:p>
            <a:pPr marL="457200" lvl="1" indent="0">
              <a:buNone/>
            </a:pP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</a:rPr>
              <a:t>-- Solid waste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	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</a:rPr>
              <a:t>		-- Noise	</a:t>
            </a:r>
          </a:p>
          <a:p>
            <a:pPr marL="457200" lvl="1" indent="0">
              <a:buNone/>
            </a:pP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</a:rPr>
              <a:t>-- Groundwater protection		-- Dust</a:t>
            </a:r>
          </a:p>
          <a:p>
            <a:pPr marL="457200" lvl="1" indent="0">
              <a:buNone/>
            </a:pP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</a:rPr>
              <a:t>-- Buffers (roads, property lines)	-- Closure/reclamation</a:t>
            </a:r>
          </a:p>
          <a:p>
            <a:pPr marL="457200" lvl="1" indent="0">
              <a:buNone/>
            </a:pP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</a:rPr>
              <a:t>-- Erosion control			-- Fuel storage and handling</a:t>
            </a:r>
          </a:p>
          <a:p>
            <a:pPr lvl="1"/>
            <a:endParaRPr lang="en-US" dirty="0">
              <a:solidFill>
                <a:schemeClr val="accent1">
                  <a:lumMod val="50000"/>
                </a:schemeClr>
              </a:solidFill>
            </a:endParaRPr>
          </a:p>
          <a:p>
            <a:pPr marL="457200" lvl="1" indent="0">
              <a:buNone/>
            </a:pPr>
            <a:endParaRPr lang="en-US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US" sz="2800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6270625"/>
            <a:ext cx="9144000" cy="37623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latin typeface="Arial" pitchFamily="34" charset="0"/>
                <a:cs typeface="Arial" pitchFamily="34" charset="0"/>
              </a:rPr>
              <a:t>                  MAINE DEPARTMENT OF ENVIRONMENTAL PROTECTION                              </a:t>
            </a:r>
            <a:r>
              <a:rPr lang="en-US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www.maine.gov/dep          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15" y="6053380"/>
            <a:ext cx="947882" cy="8739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7"/>
          <p:cNvSpPr/>
          <p:nvPr/>
        </p:nvSpPr>
        <p:spPr>
          <a:xfrm>
            <a:off x="0" y="0"/>
            <a:ext cx="9144000" cy="304800"/>
          </a:xfrm>
          <a:prstGeom prst="rect">
            <a:avLst/>
          </a:prstGeom>
          <a:solidFill>
            <a:srgbClr val="4EBE83"/>
          </a:solidFill>
          <a:ln>
            <a:solidFill>
              <a:srgbClr val="5CC47C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744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914400"/>
          </a:xfrm>
        </p:spPr>
        <p:txBody>
          <a:bodyPr rtlCol="0" anchor="ctr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cap="none" dirty="0" smtClean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Road Building</a:t>
            </a:r>
            <a:endParaRPr lang="en-US" cap="none" dirty="0">
              <a:solidFill>
                <a:schemeClr val="accent1">
                  <a:lumMod val="50000"/>
                </a:schemeClr>
              </a:solidFill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6270625"/>
            <a:ext cx="9144000" cy="37623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latin typeface="Arial" pitchFamily="34" charset="0"/>
                <a:cs typeface="Arial" pitchFamily="34" charset="0"/>
              </a:rPr>
              <a:t>                  MAINE DEPARTMENT OF ENVIRONMENTAL PROTECTION                              </a:t>
            </a:r>
            <a:r>
              <a:rPr lang="en-US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www.maine.gov/dep          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15" y="6053380"/>
            <a:ext cx="947882" cy="8739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7"/>
          <p:cNvSpPr/>
          <p:nvPr/>
        </p:nvSpPr>
        <p:spPr>
          <a:xfrm>
            <a:off x="0" y="0"/>
            <a:ext cx="9144000" cy="304800"/>
          </a:xfrm>
          <a:prstGeom prst="rect">
            <a:avLst/>
          </a:prstGeom>
          <a:solidFill>
            <a:srgbClr val="4EBE83"/>
          </a:solidFill>
          <a:ln>
            <a:solidFill>
              <a:srgbClr val="5CC47C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9" name="Picture 4" descr="IMG_021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593869"/>
            <a:ext cx="4006755" cy="4459511"/>
          </a:xfrm>
          <a:prstGeom prst="rect">
            <a:avLst/>
          </a:prstGeom>
          <a:noFill/>
          <a:ln w="22225">
            <a:solidFill>
              <a:schemeClr val="tx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P909002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603363"/>
            <a:ext cx="3733800" cy="4436765"/>
          </a:xfrm>
          <a:prstGeom prst="rect">
            <a:avLst/>
          </a:prstGeom>
          <a:noFill/>
          <a:ln w="22225">
            <a:solidFill>
              <a:schemeClr val="tx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60477" y="990600"/>
            <a:ext cx="205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</a:rPr>
              <a:t>Then…</a:t>
            </a:r>
            <a:endParaRPr lang="en-US" sz="28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867400" y="990600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</a:rPr>
              <a:t>…and now</a:t>
            </a:r>
            <a:endParaRPr lang="en-US" sz="28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546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914400"/>
          </a:xfrm>
        </p:spPr>
        <p:txBody>
          <a:bodyPr rtlCol="0" anchor="ctr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cap="none" dirty="0" smtClean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Sediment Ponds</a:t>
            </a:r>
            <a:endParaRPr lang="en-US" cap="none" dirty="0">
              <a:solidFill>
                <a:schemeClr val="accent1">
                  <a:lumMod val="50000"/>
                </a:schemeClr>
              </a:solidFill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6270625"/>
            <a:ext cx="9144000" cy="37623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latin typeface="Arial" pitchFamily="34" charset="0"/>
                <a:cs typeface="Arial" pitchFamily="34" charset="0"/>
              </a:rPr>
              <a:t>                  MAINE DEPARTMENT OF ENVIRONMENTAL PROTECTION                              </a:t>
            </a:r>
            <a:r>
              <a:rPr lang="en-US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www.maine.gov/dep          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15" y="6053380"/>
            <a:ext cx="947882" cy="8739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7"/>
          <p:cNvSpPr/>
          <p:nvPr/>
        </p:nvSpPr>
        <p:spPr>
          <a:xfrm>
            <a:off x="0" y="0"/>
            <a:ext cx="9144000" cy="304800"/>
          </a:xfrm>
          <a:prstGeom prst="rect">
            <a:avLst/>
          </a:prstGeom>
          <a:solidFill>
            <a:srgbClr val="4EBE83"/>
          </a:solidFill>
          <a:ln>
            <a:solidFill>
              <a:srgbClr val="5CC47C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153601" y="977348"/>
            <a:ext cx="205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</a:rPr>
              <a:t>Then…</a:t>
            </a:r>
            <a:endParaRPr lang="en-US" sz="28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867400" y="990600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</a:rPr>
              <a:t>…and now</a:t>
            </a:r>
            <a:endParaRPr lang="en-US" sz="28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2" name="Picture 2" descr="P314000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803" y="1513820"/>
            <a:ext cx="3864997" cy="2898748"/>
          </a:xfrm>
          <a:prstGeom prst="rect">
            <a:avLst/>
          </a:prstGeom>
          <a:noFill/>
          <a:ln w="22225">
            <a:solidFill>
              <a:schemeClr val="tx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IMG_244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3733800"/>
            <a:ext cx="3950208" cy="2468880"/>
          </a:xfrm>
          <a:prstGeom prst="rect">
            <a:avLst/>
          </a:prstGeom>
          <a:noFill/>
          <a:ln w="22225">
            <a:solidFill>
              <a:schemeClr val="tx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7" descr="IMG_064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81600" y="1513820"/>
            <a:ext cx="3803811" cy="2560320"/>
          </a:xfrm>
          <a:prstGeom prst="rect">
            <a:avLst/>
          </a:prstGeom>
          <a:noFill/>
          <a:ln w="222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4970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P PowerPoint Template">
  <a:themeElements>
    <a:clrScheme name="DEP Colors">
      <a:dk1>
        <a:sysClr val="windowText" lastClr="000000"/>
      </a:dk1>
      <a:lt1>
        <a:sysClr val="window" lastClr="FFFFFF"/>
      </a:lt1>
      <a:dk2>
        <a:srgbClr val="17375E"/>
      </a:dk2>
      <a:lt2>
        <a:srgbClr val="7F7F7F"/>
      </a:lt2>
      <a:accent1>
        <a:srgbClr val="17375E"/>
      </a:accent1>
      <a:accent2>
        <a:srgbClr val="82C6E2"/>
      </a:accent2>
      <a:accent3>
        <a:srgbClr val="4EBE83"/>
      </a:accent3>
      <a:accent4>
        <a:srgbClr val="99E5B2"/>
      </a:accent4>
      <a:accent5>
        <a:srgbClr val="0072C6"/>
      </a:accent5>
      <a:accent6>
        <a:srgbClr val="008751"/>
      </a:accent6>
      <a:hlink>
        <a:srgbClr val="0072C6"/>
      </a:hlink>
      <a:folHlink>
        <a:srgbClr val="82C6E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DEP PowerPoint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DEP PowerPoint Template</Template>
  <TotalTime>6297</TotalTime>
  <Words>2524</Words>
  <Application>Microsoft Office PowerPoint</Application>
  <PresentationFormat>On-screen Show (4:3)</PresentationFormat>
  <Paragraphs>665</Paragraphs>
  <Slides>57</Slides>
  <Notes>57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57</vt:i4>
      </vt:variant>
    </vt:vector>
  </HeadingPairs>
  <TitlesOfParts>
    <vt:vector size="61" baseType="lpstr">
      <vt:lpstr>DEP PowerPoint Template</vt:lpstr>
      <vt:lpstr>1_Custom Design</vt:lpstr>
      <vt:lpstr>Office Theme</vt:lpstr>
      <vt:lpstr>1_DEP PowerPoint Template</vt:lpstr>
      <vt:lpstr>Life In the Pits </vt:lpstr>
      <vt:lpstr>Mining In Maine</vt:lpstr>
      <vt:lpstr>Performance-Based Regulation</vt:lpstr>
      <vt:lpstr>DEP Jurisdiction</vt:lpstr>
      <vt:lpstr> Notices of Intent to Comply 1993-2015</vt:lpstr>
      <vt:lpstr>Municipal Law Requirements</vt:lpstr>
      <vt:lpstr>DEP Mining Unit</vt:lpstr>
      <vt:lpstr>Road Building</vt:lpstr>
      <vt:lpstr>Sediment Ponds</vt:lpstr>
      <vt:lpstr>Handling Petroleum Products</vt:lpstr>
      <vt:lpstr>Solid Waste</vt:lpstr>
      <vt:lpstr>Variances</vt:lpstr>
      <vt:lpstr>   </vt:lpstr>
      <vt:lpstr>Excavation to Groundwater</vt:lpstr>
      <vt:lpstr># of Licensed Pits By County </vt:lpstr>
      <vt:lpstr>Locations of Licensed Mine Sites </vt:lpstr>
      <vt:lpstr>PIT Locations of Google Earth</vt:lpstr>
      <vt:lpstr>GOOGLE EARTH-MINING SITES Web –based mapping system</vt:lpstr>
      <vt:lpstr>Licensed Pits by Town</vt:lpstr>
      <vt:lpstr>Defining the Resource</vt:lpstr>
      <vt:lpstr>Defining the Resource</vt:lpstr>
      <vt:lpstr>Drumlin Deposits</vt:lpstr>
      <vt:lpstr>Drumlin Deposits</vt:lpstr>
      <vt:lpstr>Lacustrine (Lake)</vt:lpstr>
      <vt:lpstr>Eskers</vt:lpstr>
      <vt:lpstr>Outwash Deltas</vt:lpstr>
      <vt:lpstr>Moraine</vt:lpstr>
      <vt:lpstr>Mixture of Different Materials</vt:lpstr>
      <vt:lpstr>Quarry</vt:lpstr>
      <vt:lpstr>Combination of Quarry &amp; Gravel Pit</vt:lpstr>
      <vt:lpstr>Flat Rock Mine</vt:lpstr>
      <vt:lpstr>Quarry Facility</vt:lpstr>
      <vt:lpstr>Crushing Plants</vt:lpstr>
      <vt:lpstr>Crushing plants</vt:lpstr>
      <vt:lpstr>Permanent Crushers</vt:lpstr>
      <vt:lpstr>Mobile Track Crushers</vt:lpstr>
      <vt:lpstr>Asphalt Plants</vt:lpstr>
      <vt:lpstr>Concrete Plants</vt:lpstr>
      <vt:lpstr>Overland Conveyers</vt:lpstr>
      <vt:lpstr>Side Rail Facility</vt:lpstr>
      <vt:lpstr>Exclusion Areas-Non Mineable</vt:lpstr>
      <vt:lpstr>Other Exclusion Areas</vt:lpstr>
      <vt:lpstr>Working Pit Area</vt:lpstr>
      <vt:lpstr>Reclamation Cost</vt:lpstr>
      <vt:lpstr> Reclamation</vt:lpstr>
      <vt:lpstr>Conversion to other land uses</vt:lpstr>
      <vt:lpstr>Fair Market Value</vt:lpstr>
      <vt:lpstr>Valuation Methods-Market “Sales Comp”</vt:lpstr>
      <vt:lpstr>Valuation Methods Asset Based/Cost</vt:lpstr>
      <vt:lpstr>Valuation Methods-Income</vt:lpstr>
      <vt:lpstr>Capital Investments</vt:lpstr>
      <vt:lpstr>Pit and Quarry Depletions</vt:lpstr>
      <vt:lpstr>Pit &amp; Quarry Depletions</vt:lpstr>
      <vt:lpstr>What is the Fair Market Value?</vt:lpstr>
      <vt:lpstr>Summary</vt:lpstr>
      <vt:lpstr>Questions? Call Us? </vt:lpstr>
      <vt:lpstr>www.maine.gov/dep</vt:lpstr>
    </vt:vector>
  </TitlesOfParts>
  <Company>State of Maine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Stacey, Christina C</dc:creator>
  <cp:lastModifiedBy>Stebbins, Mark N</cp:lastModifiedBy>
  <cp:revision>333</cp:revision>
  <cp:lastPrinted>2016-05-19T19:35:05Z</cp:lastPrinted>
  <dcterms:created xsi:type="dcterms:W3CDTF">2013-04-08T16:05:49Z</dcterms:created>
  <dcterms:modified xsi:type="dcterms:W3CDTF">2016-06-06T16:54:27Z</dcterms:modified>
</cp:coreProperties>
</file>