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</p:sldMasterIdLst>
  <p:sldIdLst>
    <p:sldId id="256" r:id="rId5"/>
    <p:sldId id="257" r:id="rId6"/>
    <p:sldId id="258" r:id="rId7"/>
    <p:sldId id="259" r:id="rId8"/>
    <p:sldId id="261" r:id="rId9"/>
    <p:sldId id="260" r:id="rId10"/>
    <p:sldId id="262" r:id="rId11"/>
    <p:sldId id="263" r:id="rId12"/>
    <p:sldId id="265" r:id="rId13"/>
    <p:sldId id="267" r:id="rId14"/>
    <p:sldId id="264" r:id="rId15"/>
    <p:sldId id="266" r:id="rId16"/>
    <p:sldId id="268" r:id="rId17"/>
    <p:sldId id="269" r:id="rId18"/>
    <p:sldId id="270" r:id="rId19"/>
    <p:sldId id="272" r:id="rId20"/>
    <p:sldId id="27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BAA71A-F94F-4C19-887E-CA321C3DB5CC}" v="34" dt="2023-04-03T18:49:07.883"/>
    <p1510:client id="{672CDFC3-0407-42A5-B6DE-78E669F2FB5D}" v="2" dt="2023-04-03T18:28:22.2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3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umgartner, Scott A PO1 USCG SEC N NEW ENG (USA)" userId="S::scott.a.baumgartner@uscg.mil::d628a941-1253-4736-9261-8f36ff38336b" providerId="AD" clId="Web-{672CDFC3-0407-42A5-B6DE-78E669F2FB5D}"/>
    <pc:docChg chg="addSld sldOrd">
      <pc:chgData name="Baumgartner, Scott A PO1 USCG SEC N NEW ENG (USA)" userId="S::scott.a.baumgartner@uscg.mil::d628a941-1253-4736-9261-8f36ff38336b" providerId="AD" clId="Web-{672CDFC3-0407-42A5-B6DE-78E669F2FB5D}" dt="2023-04-03T18:28:22.225" v="1"/>
      <pc:docMkLst>
        <pc:docMk/>
      </pc:docMkLst>
      <pc:sldChg chg="add ord">
        <pc:chgData name="Baumgartner, Scott A PO1 USCG SEC N NEW ENG (USA)" userId="S::scott.a.baumgartner@uscg.mil::d628a941-1253-4736-9261-8f36ff38336b" providerId="AD" clId="Web-{672CDFC3-0407-42A5-B6DE-78E669F2FB5D}" dt="2023-04-03T18:28:22.225" v="1"/>
        <pc:sldMkLst>
          <pc:docMk/>
          <pc:sldMk cId="2926505375" sldId="272"/>
        </pc:sldMkLst>
      </pc:sldChg>
    </pc:docChg>
  </pc:docChgLst>
  <pc:docChgLst>
    <pc:chgData name="Baumgartner, Scott A PO1 USCG SEC N NEW ENG (USA)" userId="S::scott.a.baumgartner@uscg.mil::d628a941-1253-4736-9261-8f36ff38336b" providerId="AD" clId="Web-{37BAA71A-F94F-4C19-887E-CA321C3DB5CC}"/>
    <pc:docChg chg="modSld">
      <pc:chgData name="Baumgartner, Scott A PO1 USCG SEC N NEW ENG (USA)" userId="S::scott.a.baumgartner@uscg.mil::d628a941-1253-4736-9261-8f36ff38336b" providerId="AD" clId="Web-{37BAA71A-F94F-4C19-887E-CA321C3DB5CC}" dt="2023-04-03T18:49:07.883" v="31" actId="1076"/>
      <pc:docMkLst>
        <pc:docMk/>
      </pc:docMkLst>
      <pc:sldChg chg="addSp modSp">
        <pc:chgData name="Baumgartner, Scott A PO1 USCG SEC N NEW ENG (USA)" userId="S::scott.a.baumgartner@uscg.mil::d628a941-1253-4736-9261-8f36ff38336b" providerId="AD" clId="Web-{37BAA71A-F94F-4C19-887E-CA321C3DB5CC}" dt="2023-04-03T18:49:07.883" v="31" actId="1076"/>
        <pc:sldMkLst>
          <pc:docMk/>
          <pc:sldMk cId="2926505375" sldId="272"/>
        </pc:sldMkLst>
        <pc:spChg chg="add mod">
          <ac:chgData name="Baumgartner, Scott A PO1 USCG SEC N NEW ENG (USA)" userId="S::scott.a.baumgartner@uscg.mil::d628a941-1253-4736-9261-8f36ff38336b" providerId="AD" clId="Web-{37BAA71A-F94F-4C19-887E-CA321C3DB5CC}" dt="2023-04-03T18:49:07.883" v="31" actId="1076"/>
          <ac:spMkLst>
            <pc:docMk/>
            <pc:sldMk cId="2926505375" sldId="272"/>
            <ac:spMk id="7" creationId="{CB1231CE-5E64-116C-151E-74CF053A9D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917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580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028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85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095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696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593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652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23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182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67754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07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88879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9770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6847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872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C30C-0F3B-4C78-A3C5-0C803B3C4526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5C4B7CD-A44D-4FEB-908E-ECE5B2DE09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31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response.restoration.noaa.gov/sites/default/files/Non-Petroleum-Oil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2.MOV"/><Relationship Id="rId7" Type="http://schemas.openxmlformats.org/officeDocument/2006/relationships/image" Target="../media/image17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O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F7F07-23BC-9833-CD12-20CEF62ECE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7265" y="2404531"/>
            <a:ext cx="8135333" cy="1646302"/>
          </a:xfrm>
        </p:spPr>
        <p:txBody>
          <a:bodyPr/>
          <a:lstStyle/>
          <a:p>
            <a:r>
              <a:rPr lang="en-US" dirty="0"/>
              <a:t>M/V SKOGAFOSS</a:t>
            </a:r>
            <a:br>
              <a:rPr lang="en-US" dirty="0"/>
            </a:br>
            <a:r>
              <a:rPr lang="en-US" sz="4800" dirty="0"/>
              <a:t>Damaged Shipping Container </a:t>
            </a:r>
            <a:br>
              <a:rPr lang="en-US" sz="4800" dirty="0"/>
            </a:br>
            <a:r>
              <a:rPr lang="en-US" sz="4800" dirty="0"/>
              <a:t>6000 Gallons - Sunflower Oil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C1F6D-2058-3C45-E2A7-4F2CA23F14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5662" y="4050833"/>
            <a:ext cx="7766936" cy="1096899"/>
          </a:xfrm>
        </p:spPr>
        <p:txBody>
          <a:bodyPr/>
          <a:lstStyle/>
          <a:p>
            <a:r>
              <a:rPr lang="en-US" dirty="0"/>
              <a:t>MST1 Scott Baumgartner</a:t>
            </a:r>
          </a:p>
        </p:txBody>
      </p:sp>
    </p:spTree>
    <p:extLst>
      <p:ext uri="{BB962C8B-B14F-4D97-AF65-F5344CB8AC3E}">
        <p14:creationId xmlns:p14="http://schemas.microsoft.com/office/powerpoint/2010/main" val="3190585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4B449-BE3D-0247-4E71-ABE793C13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February 7,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08F7B-0364-BD0E-C44E-72391671D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EIMSKIP Manager relayed report from M/V SKOGAFOSS on 06FEB of a damaged 20’ shipping container leaking a small amount of sunflower oil</a:t>
            </a:r>
          </a:p>
          <a:p>
            <a:pPr lvl="1"/>
            <a:r>
              <a:rPr lang="en-US" dirty="0"/>
              <a:t>EIMSKIP provided pictures taken by crew</a:t>
            </a:r>
          </a:p>
          <a:p>
            <a:pPr lvl="1"/>
            <a:r>
              <a:rPr lang="en-US" dirty="0"/>
              <a:t>Container Damage Report</a:t>
            </a:r>
          </a:p>
          <a:p>
            <a:pPr lvl="1"/>
            <a:r>
              <a:rPr lang="en-US" dirty="0"/>
              <a:t>Bill of Lading </a:t>
            </a:r>
          </a:p>
          <a:p>
            <a:pPr lvl="1"/>
            <a:endParaRPr lang="en-US" dirty="0"/>
          </a:p>
          <a:p>
            <a:r>
              <a:rPr lang="en-US" dirty="0"/>
              <a:t>Container discovered damaged after experiencing heavy weather</a:t>
            </a:r>
          </a:p>
          <a:p>
            <a:pPr lvl="1"/>
            <a:r>
              <a:rPr lang="en-US" dirty="0"/>
              <a:t>Initial reports indicated no impact to water</a:t>
            </a:r>
          </a:p>
          <a:p>
            <a:pPr lvl="1"/>
            <a:r>
              <a:rPr lang="en-US" dirty="0"/>
              <a:t>Approx 5 liters leaked out over 9 hours</a:t>
            </a:r>
          </a:p>
          <a:p>
            <a:pPr lvl="1"/>
            <a:r>
              <a:rPr lang="en-US" dirty="0"/>
              <a:t>Leak stopped around 1200 on 07FEB due to cold temps 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509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468B5-A1F0-3D5C-21DA-A7F46A235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215" y="183471"/>
            <a:ext cx="8596668" cy="1320800"/>
          </a:xfrm>
        </p:spPr>
        <p:txBody>
          <a:bodyPr/>
          <a:lstStyle/>
          <a:p>
            <a:r>
              <a:rPr lang="en-US" dirty="0"/>
              <a:t>Pictures from vessel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4FE16C2-C203-6B11-0CD5-6DB46ACF3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9928" y="1930400"/>
            <a:ext cx="2499499" cy="33326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4A43FE-5E5D-8651-8572-05D6176086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9056" y="851090"/>
            <a:ext cx="4289624" cy="5719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9004BC-4CB9-015B-A640-8C4EBEF508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8845" y="1786117"/>
            <a:ext cx="2799466" cy="3732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364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CC8308-820E-0A13-247A-2FC70E5B0D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636" y="106682"/>
            <a:ext cx="5303236" cy="6653705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1A32D3-D7F1-F573-573E-CCBEB8092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6612" y="97613"/>
            <a:ext cx="5587014" cy="666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629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78313C-42B6-AED0-4E37-F0025BE2E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3237" y="590550"/>
            <a:ext cx="9809489" cy="55840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48CBEE-ADC7-FA0B-7E5C-61ED51CE3DF8}"/>
              </a:ext>
            </a:extLst>
          </p:cNvPr>
          <p:cNvSpPr txBox="1"/>
          <p:nvPr/>
        </p:nvSpPr>
        <p:spPr>
          <a:xfrm>
            <a:off x="0" y="1451729"/>
            <a:ext cx="233108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Vessel scheduled </a:t>
            </a: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arrive on 09FEB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Vessel scheduled </a:t>
            </a: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depart on 10FEB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Gives us some time </a:t>
            </a: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game plan </a:t>
            </a:r>
          </a:p>
        </p:txBody>
      </p:sp>
    </p:spTree>
    <p:extLst>
      <p:ext uri="{BB962C8B-B14F-4D97-AF65-F5344CB8AC3E}">
        <p14:creationId xmlns:p14="http://schemas.microsoft.com/office/powerpoint/2010/main" val="3356603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155C9-226E-3E7B-6169-7BEA85895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…so what are we dealing with?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431BE0-5347-C557-E610-CB1DB7F2D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6839" y="1297417"/>
            <a:ext cx="4688042" cy="4688042"/>
          </a:xfrm>
          <a:prstGeom prst="rect">
            <a:avLst/>
          </a:prstGeom>
          <a:ln w="15875">
            <a:solidFill>
              <a:schemeClr val="tx1"/>
            </a:solidFill>
          </a:ln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0E79149-E89E-40BC-BD4C-494950941A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5894"/>
          <a:stretch/>
        </p:blipFill>
        <p:spPr>
          <a:xfrm>
            <a:off x="97119" y="1298542"/>
            <a:ext cx="4830807" cy="45460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C32177-572A-D0C2-F2FA-54B2EA973357}"/>
              </a:ext>
            </a:extLst>
          </p:cNvPr>
          <p:cNvSpPr txBox="1"/>
          <p:nvPr/>
        </p:nvSpPr>
        <p:spPr>
          <a:xfrm>
            <a:off x="5052767" y="1930400"/>
            <a:ext cx="204561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20,820kg</a:t>
            </a: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(net weight)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Generic SDS listed  density as 0.90-0.93 g/ml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Approx 6,000 gallons of oil in single bladder</a:t>
            </a:r>
          </a:p>
        </p:txBody>
      </p:sp>
    </p:spTree>
    <p:extLst>
      <p:ext uri="{BB962C8B-B14F-4D97-AF65-F5344CB8AC3E}">
        <p14:creationId xmlns:p14="http://schemas.microsoft.com/office/powerpoint/2010/main" val="442095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51543742-FF5B-9025-CA49-5F1B65EFFE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6" t="12865" r="15278" b="3839"/>
          <a:stretch/>
        </p:blipFill>
        <p:spPr>
          <a:xfrm rot="5400000">
            <a:off x="4319046" y="2130459"/>
            <a:ext cx="3553908" cy="3044858"/>
          </a:xfrm>
          <a:prstGeom prst="rect">
            <a:avLst/>
          </a:prstGeom>
        </p:spPr>
      </p:pic>
      <p:pic>
        <p:nvPicPr>
          <p:cNvPr id="7" name="Picture 6" descr="A picture containing cement&#10;&#10;Description automatically generated">
            <a:extLst>
              <a:ext uri="{FF2B5EF4-FFF2-40B4-BE49-F238E27FC236}">
                <a16:creationId xmlns:a16="http://schemas.microsoft.com/office/drawing/2014/main" id="{B2AA8651-839C-D766-5719-B9B5029BE2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98855" y="1319408"/>
            <a:ext cx="5625579" cy="4219184"/>
          </a:xfrm>
          <a:prstGeom prst="rect">
            <a:avLst/>
          </a:prstGeom>
        </p:spPr>
      </p:pic>
      <p:pic>
        <p:nvPicPr>
          <p:cNvPr id="9" name="Picture 8" descr="A picture containing indoor&#10;&#10;Description automatically generated">
            <a:extLst>
              <a:ext uri="{FF2B5EF4-FFF2-40B4-BE49-F238E27FC236}">
                <a16:creationId xmlns:a16="http://schemas.microsoft.com/office/drawing/2014/main" id="{1E6116A0-E20A-5E5F-6759-020A2BBD3E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532434" y="507459"/>
            <a:ext cx="5625579" cy="421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977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F49D0-AC02-4712-5889-C58B73ECD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Response Options?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2D180-03D6-3060-1952-1390B5C5E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74" y="1234912"/>
            <a:ext cx="6953710" cy="510374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No action - Leave on vessel and return damaged container to shipper in Iceland</a:t>
            </a:r>
          </a:p>
          <a:p>
            <a:pPr lvl="1"/>
            <a:r>
              <a:rPr lang="en-US" dirty="0"/>
              <a:t>Further risk of damage during transit back to Iceland</a:t>
            </a:r>
          </a:p>
          <a:p>
            <a:pPr lvl="1"/>
            <a:r>
              <a:rPr lang="en-US" dirty="0"/>
              <a:t>Larger spill or potential catastrophic failure farther from response resources </a:t>
            </a:r>
          </a:p>
          <a:p>
            <a:pPr marL="457200" lvl="1" indent="0">
              <a:buNone/>
            </a:pPr>
            <a:endParaRPr lang="en-US" dirty="0"/>
          </a:p>
          <a:p>
            <a:r>
              <a:rPr lang="en-US" dirty="0"/>
              <a:t>No action – Unload as normal with no additional precautions</a:t>
            </a:r>
          </a:p>
          <a:p>
            <a:pPr lvl="1"/>
            <a:r>
              <a:rPr lang="en-US" dirty="0"/>
              <a:t>Risk to local environment </a:t>
            </a:r>
            <a:r>
              <a:rPr lang="en-US" dirty="0">
                <a:hlinkClick r:id="rId2"/>
              </a:rPr>
              <a:t>Non-Petroleum Oil Spills (noaa.gov)</a:t>
            </a:r>
            <a:endParaRPr lang="en-US" dirty="0"/>
          </a:p>
          <a:p>
            <a:pPr lvl="1"/>
            <a:r>
              <a:rPr lang="en-US" dirty="0"/>
              <a:t>Poor optics incident deteriorates</a:t>
            </a:r>
          </a:p>
          <a:p>
            <a:pPr lvl="1"/>
            <a:endParaRPr lang="en-US" dirty="0"/>
          </a:p>
          <a:p>
            <a:r>
              <a:rPr lang="en-US" dirty="0"/>
              <a:t>Contractor wrap container to limit discharge potential during unload</a:t>
            </a:r>
          </a:p>
          <a:p>
            <a:pPr lvl="1"/>
            <a:r>
              <a:rPr lang="en-US" dirty="0"/>
              <a:t>Working in unfamiliar environment with a suspended load next to 1.1 explosives</a:t>
            </a:r>
          </a:p>
          <a:p>
            <a:pPr lvl="1"/>
            <a:r>
              <a:rPr lang="en-US" dirty="0"/>
              <a:t>Risk vs gain (may limit nuisance spill but not catastrophic failure) </a:t>
            </a:r>
          </a:p>
          <a:p>
            <a:pPr lvl="1"/>
            <a:endParaRPr lang="en-US" dirty="0"/>
          </a:p>
          <a:p>
            <a:r>
              <a:rPr lang="en-US" dirty="0"/>
              <a:t>Pump from damaged container to portable storage while on vessel</a:t>
            </a:r>
          </a:p>
          <a:p>
            <a:pPr lvl="1"/>
            <a:r>
              <a:rPr lang="en-US" dirty="0"/>
              <a:t>Risks with non-standard method to access container </a:t>
            </a:r>
          </a:p>
          <a:p>
            <a:pPr lvl="1"/>
            <a:r>
              <a:rPr lang="en-US" dirty="0"/>
              <a:t>ties vessel to pier until operations complete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789130-3C56-B4EA-492E-14EB5AA0E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0714" y="305158"/>
            <a:ext cx="5096612" cy="624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962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building, floor, indoor, wood&#10;&#10;Description automatically generated">
            <a:extLst>
              <a:ext uri="{FF2B5EF4-FFF2-40B4-BE49-F238E27FC236}">
                <a16:creationId xmlns:a16="http://schemas.microsoft.com/office/drawing/2014/main" id="{617CD6CB-1047-4F86-BB21-85DBC28237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56948" y="1085850"/>
            <a:ext cx="6248400" cy="46863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2FA2DC8-97F8-E2C1-F5CC-D43769EB51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384802" y="1085850"/>
            <a:ext cx="6248400" cy="4686300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605BACE-0A5E-FEEC-7E7E-119D226C4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4966" y="574090"/>
            <a:ext cx="1886322" cy="168083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400" dirty="0"/>
              <a:t>Observed Conditions upon arrival in Portland</a:t>
            </a:r>
          </a:p>
        </p:txBody>
      </p:sp>
      <p:pic>
        <p:nvPicPr>
          <p:cNvPr id="13" name="Picture 12" descr="A picture containing blue, old, stacked, close&#10;&#10;Description automatically generated">
            <a:extLst>
              <a:ext uri="{FF2B5EF4-FFF2-40B4-BE49-F238E27FC236}">
                <a16:creationId xmlns:a16="http://schemas.microsoft.com/office/drawing/2014/main" id="{C1BF3C9A-D156-F108-E544-35CD56F0CC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82575" y="3223502"/>
            <a:ext cx="4011105" cy="3008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937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6959B-3F32-E6A1-5497-A9C9BF10F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On-scene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450CB-CC0C-897B-AC3F-E9A4220C3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84413"/>
            <a:ext cx="8596668" cy="4256950"/>
          </a:xfrm>
        </p:spPr>
        <p:txBody>
          <a:bodyPr/>
          <a:lstStyle/>
          <a:p>
            <a:r>
              <a:rPr lang="en-US" sz="1800" dirty="0">
                <a:effectLst/>
                <a:ea typeface="Times New Roman" panose="02020603050405020304" pitchFamily="18" charset="0"/>
              </a:rPr>
              <a:t>Eimskip’s container surveyor assessed that the container was structurally safe to move</a:t>
            </a:r>
          </a:p>
          <a:p>
            <a:pPr lvl="1"/>
            <a:r>
              <a:rPr lang="en-US" dirty="0">
                <a:effectLst/>
                <a:ea typeface="Times New Roman" panose="02020603050405020304" pitchFamily="18" charset="0"/>
              </a:rPr>
              <a:t>no observed leak of oil from container doors (indicating the low likelihood of significant free product inside the container) </a:t>
            </a:r>
          </a:p>
          <a:p>
            <a:pPr lvl="1"/>
            <a:r>
              <a:rPr lang="en-US" dirty="0">
                <a:effectLst/>
                <a:ea typeface="Times New Roman" panose="02020603050405020304" pitchFamily="18" charset="0"/>
              </a:rPr>
              <a:t>hazmat container (1.1 explosives) not authorized for unloading at IMT staged next to the leaking container </a:t>
            </a:r>
          </a:p>
          <a:p>
            <a:pPr lvl="2"/>
            <a:r>
              <a:rPr lang="en-US" dirty="0">
                <a:effectLst/>
                <a:ea typeface="Times New Roman" panose="02020603050405020304" pitchFamily="18" charset="0"/>
              </a:rPr>
              <a:t>This reduced the available safe workspace for Clean Harbors/vessel personnel to safely work around a suspended container.  </a:t>
            </a:r>
          </a:p>
          <a:p>
            <a:r>
              <a:rPr lang="en-US" dirty="0">
                <a:effectLst/>
                <a:ea typeface="Times New Roman" panose="02020603050405020304" pitchFamily="18" charset="0"/>
              </a:rPr>
              <a:t>Eimskip surveyor recommended that the crane operate slowly to minimize movement of the oil within the bladder from further stressing the container or the bladder itself.  </a:t>
            </a:r>
            <a:endParaRPr lang="en-US" dirty="0"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887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3E16A-2658-374A-0E9B-87D1F7852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 chose…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B9A14-88B3-2205-7386-05A7AD00B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ffectLst/>
                <a:ea typeface="Times New Roman" panose="02020603050405020304" pitchFamily="18" charset="0"/>
              </a:rPr>
              <a:t>In the end, the risks from the minor leak during movement from ship to shore did not outweigh the risks to response personnel to apply additional the additional mitigation strategies.  </a:t>
            </a:r>
          </a:p>
          <a:p>
            <a:r>
              <a:rPr lang="en-US" dirty="0"/>
              <a:t>Should we have boomed the vessel preemptively?</a:t>
            </a:r>
          </a:p>
          <a:p>
            <a:pPr lvl="1"/>
            <a:r>
              <a:rPr lang="en-US" dirty="0"/>
              <a:t>Discussed with Maine DEP and Clean Harbors that boom was readily available within the immediate area for deployment if needed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46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_9396">
            <a:hlinkClick r:id="" action="ppaction://media"/>
            <a:extLst>
              <a:ext uri="{FF2B5EF4-FFF2-40B4-BE49-F238E27FC236}">
                <a16:creationId xmlns:a16="http://schemas.microsoft.com/office/drawing/2014/main" id="{1F0E9A84-7317-E5BA-558E-74664A00EFB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76069" y="1194682"/>
            <a:ext cx="7944851" cy="4468636"/>
          </a:xfrm>
        </p:spPr>
      </p:pic>
      <p:pic>
        <p:nvPicPr>
          <p:cNvPr id="5" name="IMG_9568">
            <a:hlinkClick r:id="" action="ppaction://media"/>
            <a:extLst>
              <a:ext uri="{FF2B5EF4-FFF2-40B4-BE49-F238E27FC236}">
                <a16:creationId xmlns:a16="http://schemas.microsoft.com/office/drawing/2014/main" id="{071F5CF7-2164-1E59-EB1B-BCE2C87FA4E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727" y="109978"/>
            <a:ext cx="3630713" cy="6454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06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6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7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3795-96A7-F3EE-E917-495E14B59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5894" y="100183"/>
            <a:ext cx="6739639" cy="1320800"/>
          </a:xfrm>
        </p:spPr>
        <p:txBody>
          <a:bodyPr/>
          <a:lstStyle/>
          <a:p>
            <a:r>
              <a:rPr lang="en-US" dirty="0"/>
              <a:t>Safely stowed in secondary containment at IMT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3E0490-0998-1D29-E38A-1448DEA141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504117" y="511036"/>
            <a:ext cx="4088291" cy="3066218"/>
          </a:xfrm>
        </p:spPr>
      </p:pic>
      <p:pic>
        <p:nvPicPr>
          <p:cNvPr id="7" name="Picture 6" descr="A picture containing text, outdoor, ground&#10;&#10;Description automatically generated">
            <a:extLst>
              <a:ext uri="{FF2B5EF4-FFF2-40B4-BE49-F238E27FC236}">
                <a16:creationId xmlns:a16="http://schemas.microsoft.com/office/drawing/2014/main" id="{4A00C3B5-54F3-8BFB-109A-10288B78A5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8747" y="1270000"/>
            <a:ext cx="5391785" cy="4043839"/>
          </a:xfrm>
          <a:prstGeom prst="rect">
            <a:avLst/>
          </a:prstGeom>
        </p:spPr>
      </p:pic>
      <p:pic>
        <p:nvPicPr>
          <p:cNvPr id="9" name="Picture 8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ADF7EAC3-B987-BEA9-48F3-9E4EF0640F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30962" y="2237145"/>
            <a:ext cx="5321431" cy="3991073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D9AB271-EDE7-4F12-E4B5-49977139AFDC}"/>
              </a:ext>
            </a:extLst>
          </p:cNvPr>
          <p:cNvSpPr txBox="1">
            <a:spLocks/>
          </p:cNvSpPr>
          <p:nvPr/>
        </p:nvSpPr>
        <p:spPr>
          <a:xfrm>
            <a:off x="215694" y="5447080"/>
            <a:ext cx="6096329" cy="1320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effectLst/>
                <a:ea typeface="Times New Roman" panose="02020603050405020304" pitchFamily="18" charset="0"/>
              </a:rPr>
              <a:t>A frac tank containment pool was set up shoreside by Clean </a:t>
            </a:r>
            <a:r>
              <a:rPr lang="en-US" dirty="0">
                <a:ea typeface="Times New Roman" panose="02020603050405020304" pitchFamily="18" charset="0"/>
              </a:rPr>
              <a:t>H</a:t>
            </a:r>
            <a:r>
              <a:rPr lang="en-US" sz="1800" dirty="0">
                <a:effectLst/>
                <a:ea typeface="Times New Roman" panose="02020603050405020304" pitchFamily="18" charset="0"/>
              </a:rPr>
              <a:t>arbors and the container was safely moved into containment around 1100.  No discharge into the water was observed during container movement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952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ox&#10;&#10;Description automatically generated">
            <a:extLst>
              <a:ext uri="{FF2B5EF4-FFF2-40B4-BE49-F238E27FC236}">
                <a16:creationId xmlns:a16="http://schemas.microsoft.com/office/drawing/2014/main" id="{7FA83595-8787-4D71-3677-835475E54E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19815"/>
          <a:stretch/>
        </p:blipFill>
        <p:spPr>
          <a:xfrm rot="5400000">
            <a:off x="5888502" y="424124"/>
            <a:ext cx="6417246" cy="600225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0A50C01-C46E-3AEE-2BE1-94A731F08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49" y="468983"/>
            <a:ext cx="7891483" cy="5920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4194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outdoor, truck, road&#10;&#10;Description automatically generated">
            <a:extLst>
              <a:ext uri="{FF2B5EF4-FFF2-40B4-BE49-F238E27FC236}">
                <a16:creationId xmlns:a16="http://schemas.microsoft.com/office/drawing/2014/main" id="{1B4030F6-F197-0DB8-EA24-EA35D3C9D0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61"/>
          <a:stretch/>
        </p:blipFill>
        <p:spPr>
          <a:xfrm>
            <a:off x="186431" y="127768"/>
            <a:ext cx="12005569" cy="656762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80F080-4EFC-BD16-BECE-70F835AC6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270298"/>
            <a:ext cx="4500979" cy="1434867"/>
          </a:xfrm>
          <a:solidFill>
            <a:schemeClr val="tx1">
              <a:lumMod val="75000"/>
              <a:lumOff val="25000"/>
            </a:schemeClr>
          </a:solidFill>
        </p:spPr>
        <p:txBody>
          <a:bodyPr>
            <a:normAutofit lnSpcReduction="10000"/>
          </a:bodyPr>
          <a:lstStyle/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USCG personnel opened the container inside containment and the bladder appeared intact and was only observed leaking from the spot identified in earlier pictures. </a:t>
            </a:r>
            <a:endParaRPr lang="en-US" dirty="0">
              <a:solidFill>
                <a:schemeClr val="bg1"/>
              </a:solidFill>
              <a:effectLst/>
              <a:ea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F9B77D98-EF9C-97D8-9871-5A4F90D7BAA2}"/>
              </a:ext>
            </a:extLst>
          </p:cNvPr>
          <p:cNvSpPr txBox="1">
            <a:spLocks/>
          </p:cNvSpPr>
          <p:nvPr/>
        </p:nvSpPr>
        <p:spPr>
          <a:xfrm>
            <a:off x="677334" y="4890115"/>
            <a:ext cx="10686082" cy="1620322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spcBef>
                <a:spcPts val="0"/>
              </a:spcBef>
            </a:pPr>
            <a:r>
              <a:rPr lang="en-US" dirty="0">
                <a:solidFill>
                  <a:schemeClr val="bg1"/>
                </a:solidFill>
                <a:ea typeface="Times New Roman" panose="02020603050405020304" pitchFamily="18" charset="0"/>
              </a:rPr>
              <a:t>When USCG and ME DEP departed, the container was stable inside containment and Eimskip and other involved parties were working to develop a plan for disposition of the remaining product.  This included sale to a local vendor (biodiesel or non-food usage).  </a:t>
            </a:r>
          </a:p>
          <a:p>
            <a:pPr marL="0">
              <a:spcBef>
                <a:spcPts val="0"/>
              </a:spcBef>
            </a:pPr>
            <a:r>
              <a:rPr lang="en-US" dirty="0">
                <a:solidFill>
                  <a:schemeClr val="bg1"/>
                </a:solidFill>
                <a:ea typeface="Times New Roman" panose="02020603050405020304" pitchFamily="18" charset="0"/>
              </a:rPr>
              <a:t>Hoped to have a bladder representative on-site but they were delayed that morning. It was passed that SOP from their perspective is to arrive with another bladder and to pump directly into it.  </a:t>
            </a:r>
            <a:endParaRPr lang="en-US" dirty="0">
              <a:solidFill>
                <a:schemeClr val="bg1"/>
              </a:solidFill>
              <a:ea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1217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1C58C-B449-ED31-2E3A-2DF782721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Post-Mortem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979A4-B727-6271-EC44-1533DE05D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65" y="1398589"/>
            <a:ext cx="7326669" cy="12821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Agri-Cycle Energy (Scarborough, ME) made four trips to IMT recovering around 17,945kg (5,040 gals) of oil from the container</a:t>
            </a:r>
          </a:p>
          <a:p>
            <a:r>
              <a:rPr lang="en-US" dirty="0"/>
              <a:t>An estimated 2,900kg (700 gals) of product was unaccounted for</a:t>
            </a:r>
          </a:p>
          <a:p>
            <a:endParaRPr lang="en-US" dirty="0"/>
          </a:p>
          <a:p>
            <a:pPr lvl="1"/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9E8EE2E-B237-0420-66E2-EA75553B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358" y="93736"/>
            <a:ext cx="3749430" cy="4009126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A7D167DF-4D34-8B4E-6CBF-7133288F8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508" y="2721555"/>
            <a:ext cx="4433276" cy="373996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B1231CE-5E64-116C-151E-74CF053A9DD6}"/>
              </a:ext>
            </a:extLst>
          </p:cNvPr>
          <p:cNvSpPr txBox="1">
            <a:spLocks/>
          </p:cNvSpPr>
          <p:nvPr/>
        </p:nvSpPr>
        <p:spPr>
          <a:xfrm>
            <a:off x="5547285" y="4657618"/>
            <a:ext cx="3673634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dirty="0"/>
              <a:t>Where did it go?</a:t>
            </a:r>
          </a:p>
        </p:txBody>
      </p:sp>
    </p:spTree>
    <p:extLst>
      <p:ext uri="{BB962C8B-B14F-4D97-AF65-F5344CB8AC3E}">
        <p14:creationId xmlns:p14="http://schemas.microsoft.com/office/powerpoint/2010/main" val="29265053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2CCDE-3C17-03A8-A775-2EDE3DA7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937" y="2858609"/>
            <a:ext cx="8596668" cy="905359"/>
          </a:xfrm>
        </p:spPr>
        <p:txBody>
          <a:bodyPr/>
          <a:lstStyle/>
          <a:p>
            <a:pPr algn="ctr"/>
            <a:r>
              <a:rPr lang="en-US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0260606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6D20FC1D706042901F8EEC7C441CF4" ma:contentTypeVersion="14" ma:contentTypeDescription="Create a new document." ma:contentTypeScope="" ma:versionID="620ccff5e6546e1056b8bac6a37bc9df">
  <xsd:schema xmlns:xsd="http://www.w3.org/2001/XMLSchema" xmlns:xs="http://www.w3.org/2001/XMLSchema" xmlns:p="http://schemas.microsoft.com/office/2006/metadata/properties" xmlns:ns2="9c130994-dd16-4791-ab9e-f8de59ded8f0" xmlns:ns3="48f9e615-80b6-4dd8-9600-e9b269cb7578" targetNamespace="http://schemas.microsoft.com/office/2006/metadata/properties" ma:root="true" ma:fieldsID="afea4e5827f25cee9b1b60ce194dfaf1" ns2:_="" ns3:_="">
    <xsd:import namespace="9c130994-dd16-4791-ab9e-f8de59ded8f0"/>
    <xsd:import namespace="48f9e615-80b6-4dd8-9600-e9b269cb757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lcf76f155ced4ddcb4097134ff3c332f" minOccurs="0"/>
                <xsd:element ref="ns3:TaxCatchAll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130994-dd16-4791-ab9e-f8de59ded8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60711c0e-4245-4ab7-b236-62d0b6835c8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f9e615-80b6-4dd8-9600-e9b269cb7578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1814aa1-7366-49f9-a5aa-a72acbf86ce6}" ma:internalName="TaxCatchAll" ma:showField="CatchAllData" ma:web="48f9e615-80b6-4dd8-9600-e9b269cb75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c130994-dd16-4791-ab9e-f8de59ded8f0">
      <Terms xmlns="http://schemas.microsoft.com/office/infopath/2007/PartnerControls"/>
    </lcf76f155ced4ddcb4097134ff3c332f>
    <TaxCatchAll xmlns="48f9e615-80b6-4dd8-9600-e9b269cb7578" xsi:nil="true"/>
  </documentManagement>
</p:properties>
</file>

<file path=customXml/itemProps1.xml><?xml version="1.0" encoding="utf-8"?>
<ds:datastoreItem xmlns:ds="http://schemas.openxmlformats.org/officeDocument/2006/customXml" ds:itemID="{EE7CD295-3BDF-472F-9ECE-BD052B76AB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130994-dd16-4791-ab9e-f8de59ded8f0"/>
    <ds:schemaRef ds:uri="48f9e615-80b6-4dd8-9600-e9b269cb75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4F9B47F-C5FD-4C1F-A3FA-480ED0BF7F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9AE665-4CBF-4B54-9553-76F89B8068C9}">
  <ds:schemaRefs>
    <ds:schemaRef ds:uri="http://schemas.microsoft.com/office/2006/metadata/properties"/>
    <ds:schemaRef ds:uri="http://schemas.microsoft.com/office/infopath/2007/PartnerControls"/>
    <ds:schemaRef ds:uri="9c130994-dd16-4791-ab9e-f8de59ded8f0"/>
    <ds:schemaRef ds:uri="48f9e615-80b6-4dd8-9600-e9b269cb757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365</TotalTime>
  <Words>579</Words>
  <Application>Microsoft Office PowerPoint</Application>
  <PresentationFormat>Widescreen</PresentationFormat>
  <Paragraphs>61</Paragraphs>
  <Slides>17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M/V SKOGAFOSS Damaged Shipping Container  6000 Gallons - Sunflower Oil </vt:lpstr>
      <vt:lpstr>February 7, 2023</vt:lpstr>
      <vt:lpstr>Pictures from vessel</vt:lpstr>
      <vt:lpstr>PowerPoint Presentation</vt:lpstr>
      <vt:lpstr>PowerPoint Presentation</vt:lpstr>
      <vt:lpstr>…so what are we dealing with?</vt:lpstr>
      <vt:lpstr>PowerPoint Presentation</vt:lpstr>
      <vt:lpstr>Response Options?</vt:lpstr>
      <vt:lpstr>PowerPoint Presentation</vt:lpstr>
      <vt:lpstr>On-scene assessment</vt:lpstr>
      <vt:lpstr>What we chose…</vt:lpstr>
      <vt:lpstr>PowerPoint Presentation</vt:lpstr>
      <vt:lpstr>Safely stowed in secondary containment at IMT</vt:lpstr>
      <vt:lpstr>PowerPoint Presentation</vt:lpstr>
      <vt:lpstr>PowerPoint Presentation</vt:lpstr>
      <vt:lpstr>Post-Mortem </vt:lpstr>
      <vt:lpstr>Questions?</vt:lpstr>
    </vt:vector>
  </TitlesOfParts>
  <Company>United States Coast Guard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M/V SKOGAFOSS Damaged Shipping Container  6000 Gallons - Sunflower Oil </dc:title>
  <dc:creator>Baumgartner, Scott A PO1 USCG SEC N NEW ENG (USA)</dc:creator>
  <cp:lastModifiedBy>Scott</cp:lastModifiedBy>
  <cp:revision>17</cp:revision>
  <dcterms:created xsi:type="dcterms:W3CDTF">2023-03-30T14:28:50Z</dcterms:created>
  <dcterms:modified xsi:type="dcterms:W3CDTF">2023-04-03T18:49:10Z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0x010100966D20FC1D706042901F8EEC7C441CF4</vt:lpwstr>
  </property>
  <property fmtid="{D5CDD505-2E9C-101B-9397-08002B2CF9AE}" pid="3" name="MediaServiceImageTags">
    <vt:lpwstr/>
  </property>
</Properties>
</file>