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839" r:id="rId6"/>
    <p:sldMasterId id="2147483851" r:id="rId7"/>
    <p:sldMasterId id="2147483827" r:id="rId8"/>
  </p:sldMasterIdLst>
  <p:notesMasterIdLst>
    <p:notesMasterId r:id="rId17"/>
  </p:notesMasterIdLst>
  <p:sldIdLst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0">
          <p15:clr>
            <a:srgbClr val="A4A3A4"/>
          </p15:clr>
        </p15:guide>
        <p15:guide id="2" pos="8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13163"/>
    <a:srgbClr val="2C408E"/>
    <a:srgbClr val="2CF81C"/>
    <a:srgbClr val="937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80" autoAdjust="0"/>
    <p:restoredTop sz="78322" autoAdjust="0"/>
  </p:normalViewPr>
  <p:slideViewPr>
    <p:cSldViewPr snapToGrid="0" snapToObjects="1">
      <p:cViewPr varScale="1">
        <p:scale>
          <a:sx n="92" d="100"/>
          <a:sy n="92" d="100"/>
        </p:scale>
        <p:origin x="2532" y="84"/>
      </p:cViewPr>
      <p:guideLst>
        <p:guide orient="horz" pos="570"/>
        <p:guide pos="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72" y="30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gs, Wyman W CIV USCG SEC N NEW ENG (USA)" userId="c62af79a-24c9-4251-b886-2edece1b4315" providerId="ADAL" clId="{0266BBEF-B100-4292-92C0-C44EDC25F422}"/>
    <pc:docChg chg="modSld">
      <pc:chgData name="Briggs, Wyman W CIV USCG SEC N NEW ENG (USA)" userId="c62af79a-24c9-4251-b886-2edece1b4315" providerId="ADAL" clId="{0266BBEF-B100-4292-92C0-C44EDC25F422}" dt="2023-03-30T13:20:31.684" v="9" actId="14100"/>
      <pc:docMkLst>
        <pc:docMk/>
      </pc:docMkLst>
      <pc:sldChg chg="modSp mod">
        <pc:chgData name="Briggs, Wyman W CIV USCG SEC N NEW ENG (USA)" userId="c62af79a-24c9-4251-b886-2edece1b4315" providerId="ADAL" clId="{0266BBEF-B100-4292-92C0-C44EDC25F422}" dt="2023-03-30T13:20:31.684" v="9" actId="14100"/>
        <pc:sldMkLst>
          <pc:docMk/>
          <pc:sldMk cId="1645285760" sldId="298"/>
        </pc:sldMkLst>
        <pc:picChg chg="mod">
          <ac:chgData name="Briggs, Wyman W CIV USCG SEC N NEW ENG (USA)" userId="c62af79a-24c9-4251-b886-2edece1b4315" providerId="ADAL" clId="{0266BBEF-B100-4292-92C0-C44EDC25F422}" dt="2023-03-30T13:19:49.686" v="5" actId="14100"/>
          <ac:picMkLst>
            <pc:docMk/>
            <pc:sldMk cId="1645285760" sldId="298"/>
            <ac:picMk id="7" creationId="{774733AE-A36D-1419-F62B-EF3718D80AB9}"/>
          </ac:picMkLst>
        </pc:picChg>
        <pc:picChg chg="mod">
          <ac:chgData name="Briggs, Wyman W CIV USCG SEC N NEW ENG (USA)" userId="c62af79a-24c9-4251-b886-2edece1b4315" providerId="ADAL" clId="{0266BBEF-B100-4292-92C0-C44EDC25F422}" dt="2023-03-30T13:19:01.861" v="1" actId="14100"/>
          <ac:picMkLst>
            <pc:docMk/>
            <pc:sldMk cId="1645285760" sldId="298"/>
            <ac:picMk id="9" creationId="{AF20DFF6-E101-C5E6-6343-30EB0D3FE4B4}"/>
          </ac:picMkLst>
        </pc:picChg>
        <pc:cxnChg chg="mod">
          <ac:chgData name="Briggs, Wyman W CIV USCG SEC N NEW ENG (USA)" userId="c62af79a-24c9-4251-b886-2edece1b4315" providerId="ADAL" clId="{0266BBEF-B100-4292-92C0-C44EDC25F422}" dt="2023-03-30T13:20:31.684" v="9" actId="14100"/>
          <ac:cxnSpMkLst>
            <pc:docMk/>
            <pc:sldMk cId="1645285760" sldId="298"/>
            <ac:cxnSpMk id="11" creationId="{C6C451CD-A7AB-2904-36A6-DD9B5E947FF5}"/>
          </ac:cxnSpMkLst>
        </pc:cxnChg>
        <pc:cxnChg chg="mod">
          <ac:chgData name="Briggs, Wyman W CIV USCG SEC N NEW ENG (USA)" userId="c62af79a-24c9-4251-b886-2edece1b4315" providerId="ADAL" clId="{0266BBEF-B100-4292-92C0-C44EDC25F422}" dt="2023-03-30T13:20:16.278" v="8" actId="14100"/>
          <ac:cxnSpMkLst>
            <pc:docMk/>
            <pc:sldMk cId="1645285760" sldId="298"/>
            <ac:cxnSpMk id="13" creationId="{1F60675A-B47A-49A9-2333-42C09850AF7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E94D10-479E-451D-BBD9-69180B489BFA}" type="datetimeFigureOut">
              <a:rPr lang="en-US"/>
              <a:pPr>
                <a:defRPr/>
              </a:pPr>
              <a:t>3/30/2023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A85F4D-F7F5-42B7-A4D7-9FE30DCCED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67C1E2-F947-45C2-9572-2CD18068ACF7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1E150A-49AB-4C91-9B65-31C392FF6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9912" y="2426608"/>
            <a:ext cx="3584242" cy="1799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4095CFB-72DC-49CE-82DB-56E0321E2FDD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C71CF03-1D19-49CB-9450-333E608CF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5A430D-C63C-4B8D-8AFF-2560CDF09124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FA9518-1150-4CCF-9330-D49FE2D01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7E3EB-FA8D-4421-AEDE-5BEDEBF349AF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191B-F048-4217-9F6B-AD5B3B02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7F1DA-8E35-449B-8212-A6B28958DA19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9665-FCB4-406E-BE79-E66F9B6EA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A9AB-2F7E-4474-8CC1-1ADA83C7EDBB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D1CF-7486-4EBA-AB05-450D2936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88C8-7DDE-436A-9E5A-BE96A0D32E45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5F609-61B9-4A82-B9E3-4C9AABD0D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9C46F-86C0-4EFB-A58F-264CFA6E73A6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A59E7-A610-427A-8EB4-73C8961A5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5064-495C-45C2-B101-B19173E07729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2B84-109D-43A1-B179-C76CEED8A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AE48-6947-4F3A-BA2B-68EF790CA69A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CF3-A1C5-4130-96CB-E22C38388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4451-7ACB-45C4-A22C-6CFF8BBB35D7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F9D1-98A5-46EC-A8BD-198D47F2F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452438"/>
            <a:ext cx="7286625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912" y="2426608"/>
            <a:ext cx="3584242" cy="17992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B641-A76A-4C29-B316-D8A380E5DE9E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5DED1-EC84-4C1E-861E-43FAC7CDD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F24B-4A68-4414-A89A-8E7DED1572FB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785A-44F4-4A01-AF1D-651DC1E56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EE08-0092-4854-B974-1C71C54A1BA3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6FA42-2141-4703-A9D2-0E49B38EB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097B-E235-4C4D-A56E-4A56B7077436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F385B-CEB3-4669-9370-CAF91F0F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3B00-AB5B-4A3E-B993-4FE91AD28A23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26D5-571F-4DB1-B28D-4C2A56793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0784-9517-42EA-A4E2-079A2D65D1CB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0154-DE03-4821-81D9-FAEC3B3CC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5FA0-95AA-4980-869C-9E292E1D0EE0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03B8-2361-427E-BA7A-5397CBCB1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102C-70C9-4178-8271-932032C4450D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D172-0819-468E-9D3F-A22E7483E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5DA2-E4A0-4455-8293-DAF58A9362F4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6018-A2B3-4E4D-8A6A-1A28419E4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D749-D12C-48D0-9332-6C43CEC9750E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D45BD-06EC-413D-A274-4B61A0F13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DCAE98-E902-4976-8B12-EFD3F7224DFC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0298AD-E5BB-4002-8C22-0577DC299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9730-1C20-4579-8769-010E5150A0FA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CCA0-CB60-49EB-ADCF-DDB08C81B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C17C-E6B7-44C7-904D-08889397844F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603-3ECA-4B02-BA46-5D62D7C32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95C8A-8AC6-4461-AB36-511C85864E61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9F28-6AFF-4FE4-8B01-D78B98B10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A3F0-FDE4-40CF-A350-1A9FC9484313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EF8D-F2E8-4690-9DB7-4110CFF87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DE54-35C7-49EA-95C3-2D0F6A75D102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A90F-E8F9-48D4-98CA-DF689347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0295-D2C7-49CB-B2ED-A1F4FD42945C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21CA-06A4-44AE-8925-CD4B8AB63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0EA4F-760C-4EFB-BE62-07AAAD9580BF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E1572-3940-440E-8354-F67E50FF7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941EB-12B7-433F-95B6-97EBD9FF1785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05B45-E5B6-43F4-B6D4-F4CF19396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72188-934D-42D3-9A23-62908455F6C7}" type="datetime1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8FD1-A24B-4CEA-AF4E-1777E78C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E650-D7CA-47F5-B9F3-E96C0A2CF013}" type="datetime1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C330-57F7-4521-8883-DA4A929CD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 sz="2000">
                <a:solidFill>
                  <a:schemeClr val="tx2"/>
                </a:solidFill>
                <a:latin typeface="+mj-lt"/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800">
                <a:solidFill>
                  <a:schemeClr val="tx2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</a:defRPr>
            </a:lvl1pPr>
            <a:lvl2pPr>
              <a:defRPr sz="2400">
                <a:solidFill>
                  <a:schemeClr val="tx2"/>
                </a:solidFill>
                <a:latin typeface="+mj-lt"/>
              </a:defRPr>
            </a:lvl2pPr>
            <a:lvl3pPr>
              <a:defRPr sz="2000">
                <a:solidFill>
                  <a:schemeClr val="tx2"/>
                </a:solidFill>
                <a:latin typeface="+mj-lt"/>
              </a:defRPr>
            </a:lvl3pPr>
            <a:lvl4pPr>
              <a:defRPr sz="1800">
                <a:solidFill>
                  <a:schemeClr val="tx2"/>
                </a:solidFill>
                <a:latin typeface="+mj-lt"/>
              </a:defRPr>
            </a:lvl4pPr>
            <a:lvl5pPr>
              <a:defRPr sz="1800">
                <a:solidFill>
                  <a:schemeClr val="tx2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04C931-E207-41CB-9918-2AD51A287B66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EAD6FD-4864-4881-9376-CE79C71CC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D5F36-C3A1-4207-8D74-D9F8D07E1B74}" type="datetime1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D48B-39CA-459D-8D66-09709E23E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73E-305A-4DA4-9EF7-CC5A3D1385CC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F5E-F3B1-4E0A-9A27-00BF9FA4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061B-E4AB-41CA-A5D9-C484AA40AAB3}" type="datetime1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FE5B-1D9F-4FC5-8E92-14BE47928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8B17-3444-4F12-AA20-DDCAC2AD7CC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D3F6-8A40-47B3-98C8-5D3C8F088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30E6-E143-4C32-8599-BF4285AAC104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1259-E875-4B6D-9B58-FFBE90138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398344-4CF8-4C8F-BB59-CC50378AC489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95A2A1-820C-48B7-9185-D1FFEF9E8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2EAAFD-AE5D-47B2-BAFF-00213AB4AE8F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A610EB-0456-4CA3-8F6C-ED50911E1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99FA8A-4677-4901-8A80-AB858337E7F1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9DA4AC-E179-4477-8EED-631AFC4BA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C40A96-A41B-4233-A2DA-4E6C811394D1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EF2B9A-0D99-4078-826A-4A41EBF4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99057B5-C6B5-4D34-974A-12B96E515D0A}" type="datetime1">
              <a:rPr lang="en-US" smtClean="0"/>
              <a:t>3/30/2023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BFFD50-54FB-43ED-B2E6-30BF8B82F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15100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2CF81C"/>
                </a:solidFill>
                <a:latin typeface="+mj-lt"/>
              </a:rPr>
              <a:t>Unclassified / For Official Use Only </a:t>
            </a:r>
            <a:br>
              <a:rPr lang="en-US" sz="900" dirty="0">
                <a:solidFill>
                  <a:srgbClr val="2CF81C"/>
                </a:solidFill>
                <a:latin typeface="+mj-lt"/>
              </a:rPr>
            </a:br>
            <a:r>
              <a:rPr lang="en-US" sz="900" dirty="0">
                <a:solidFill>
                  <a:srgbClr val="2CF81C"/>
                </a:solidFill>
                <a:latin typeface="+mj-lt"/>
              </a:rPr>
              <a:t>Law Enforcement Sensitive / Sensitive Security Information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7383" y="192946"/>
            <a:ext cx="925183" cy="92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737" r:id="rId1"/>
    <p:sldLayoutId id="2147491703" r:id="rId2"/>
    <p:sldLayoutId id="2147491738" r:id="rId3"/>
    <p:sldLayoutId id="2147491739" r:id="rId4"/>
    <p:sldLayoutId id="2147491740" r:id="rId5"/>
    <p:sldLayoutId id="2147491741" r:id="rId6"/>
    <p:sldLayoutId id="2147491742" r:id="rId7"/>
    <p:sldLayoutId id="2147491743" r:id="rId8"/>
    <p:sldLayoutId id="2147491744" r:id="rId9"/>
    <p:sldLayoutId id="2147491745" r:id="rId10"/>
    <p:sldLayoutId id="2147491746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91630D-606F-4558-B1F2-CD51DCB71124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7696E6-6DD8-422E-81D9-05627E206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04" r:id="rId1"/>
    <p:sldLayoutId id="2147491705" r:id="rId2"/>
    <p:sldLayoutId id="2147491706" r:id="rId3"/>
    <p:sldLayoutId id="2147491707" r:id="rId4"/>
    <p:sldLayoutId id="2147491708" r:id="rId5"/>
    <p:sldLayoutId id="2147491709" r:id="rId6"/>
    <p:sldLayoutId id="2147491710" r:id="rId7"/>
    <p:sldLayoutId id="2147491711" r:id="rId8"/>
    <p:sldLayoutId id="2147491712" r:id="rId9"/>
    <p:sldLayoutId id="2147491713" r:id="rId10"/>
    <p:sldLayoutId id="2147491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4E693F-2B14-4A62-B89F-4AFE8443A8F4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8FD840-2A86-4DF8-966E-883C9FF31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15" r:id="rId1"/>
    <p:sldLayoutId id="2147491716" r:id="rId2"/>
    <p:sldLayoutId id="2147491717" r:id="rId3"/>
    <p:sldLayoutId id="2147491718" r:id="rId4"/>
    <p:sldLayoutId id="2147491719" r:id="rId5"/>
    <p:sldLayoutId id="2147491720" r:id="rId6"/>
    <p:sldLayoutId id="2147491721" r:id="rId7"/>
    <p:sldLayoutId id="2147491722" r:id="rId8"/>
    <p:sldLayoutId id="2147491723" r:id="rId9"/>
    <p:sldLayoutId id="2147491724" r:id="rId10"/>
    <p:sldLayoutId id="2147491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9C3E13-E43F-456A-9D1F-8B99896D818E}" type="datetime1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9C4A5-C04C-4725-B7D5-F0D050A94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726" r:id="rId1"/>
    <p:sldLayoutId id="2147491727" r:id="rId2"/>
    <p:sldLayoutId id="2147491728" r:id="rId3"/>
    <p:sldLayoutId id="2147491729" r:id="rId4"/>
    <p:sldLayoutId id="2147491730" r:id="rId5"/>
    <p:sldLayoutId id="2147491731" r:id="rId6"/>
    <p:sldLayoutId id="2147491732" r:id="rId7"/>
    <p:sldLayoutId id="2147491733" r:id="rId8"/>
    <p:sldLayoutId id="2147491734" r:id="rId9"/>
    <p:sldLayoutId id="2147491735" r:id="rId10"/>
    <p:sldLayoutId id="2147491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DB32FE-6AC5-6C52-FCE7-F4D16F936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883" y="2333444"/>
            <a:ext cx="8312727" cy="1470025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Incident Management Team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Workshop 2023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35F8C40B-1D0F-0E48-BC46-ABBEB3641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67259"/>
            <a:ext cx="6400800" cy="36368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Team-Based Incident Command System Training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308" y="1417638"/>
            <a:ext cx="8935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100" dirty="0">
              <a:solidFill>
                <a:srgbClr val="00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Subtitle 17">
            <a:extLst>
              <a:ext uri="{FF2B5EF4-FFF2-40B4-BE49-F238E27FC236}">
                <a16:creationId xmlns:a16="http://schemas.microsoft.com/office/drawing/2014/main" id="{04D86269-27FA-7574-33E1-EC85F0BE802E}"/>
              </a:ext>
            </a:extLst>
          </p:cNvPr>
          <p:cNvSpPr txBox="1">
            <a:spLocks/>
          </p:cNvSpPr>
          <p:nvPr/>
        </p:nvSpPr>
        <p:spPr>
          <a:xfrm>
            <a:off x="1371600" y="5258521"/>
            <a:ext cx="6400800" cy="363682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Wyman Briggs</a:t>
            </a:r>
          </a:p>
          <a:p>
            <a:r>
              <a:rPr lang="en-US" dirty="0">
                <a:solidFill>
                  <a:schemeClr val="tx2"/>
                </a:solidFill>
              </a:rPr>
              <a:t>USCG Sector Northern New England</a:t>
            </a:r>
          </a:p>
        </p:txBody>
      </p:sp>
    </p:spTree>
    <p:extLst>
      <p:ext uri="{BB962C8B-B14F-4D97-AF65-F5344CB8AC3E}">
        <p14:creationId xmlns:p14="http://schemas.microsoft.com/office/powerpoint/2010/main" val="280481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4DFFD1-2653-E1EF-D4CC-C7FB652B7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1D43B1-DA2A-E18E-D464-230CDE9417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Coast Guard’s ICS 300 training now conducted online</a:t>
            </a:r>
          </a:p>
          <a:p>
            <a:r>
              <a:rPr lang="en-US"/>
              <a:t>Position-based ICS </a:t>
            </a:r>
            <a:r>
              <a:rPr lang="en-US" dirty="0"/>
              <a:t>training conducted virtually</a:t>
            </a:r>
          </a:p>
          <a:p>
            <a:r>
              <a:rPr lang="en-US" dirty="0"/>
              <a:t>Need for hands-on ICS training for Coast Guard and Agency Partners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B68BF5EC-8375-370E-D313-4484E78F6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913745" y="1331990"/>
            <a:ext cx="3537528" cy="510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8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FF95-0723-0179-34E8-33427879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 Workshop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48DA1-60B3-FBA2-F909-35FB2BF34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113" y="1600200"/>
            <a:ext cx="4462669" cy="4525963"/>
          </a:xfrm>
        </p:spPr>
        <p:txBody>
          <a:bodyPr/>
          <a:lstStyle/>
          <a:p>
            <a:r>
              <a:rPr lang="en-US" dirty="0"/>
              <a:t>SNNE first held a locally sponsored IMT Workshop in September 2021</a:t>
            </a:r>
          </a:p>
          <a:p>
            <a:r>
              <a:rPr lang="en-US" dirty="0"/>
              <a:t>Prepared responders for Penobscot Bay Full Scale Exercise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6407BF-65B3-59B4-F0CE-13BA4B90A6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62" y="1417638"/>
            <a:ext cx="3733425" cy="2800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3F27FA-D0A0-9347-3D68-67F4C53D14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62" y="3614327"/>
            <a:ext cx="3733425" cy="28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A2F7-80D7-691A-DC7D-9ACC172F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52" y="274638"/>
            <a:ext cx="8229600" cy="1143000"/>
          </a:xfrm>
        </p:spPr>
        <p:txBody>
          <a:bodyPr/>
          <a:lstStyle/>
          <a:p>
            <a:r>
              <a:rPr lang="en-US" dirty="0"/>
              <a:t>IMT Workshop 2023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1D97-4419-5CCA-81C8-AE3E843B0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91" y="1600200"/>
            <a:ext cx="4780722" cy="4525963"/>
          </a:xfrm>
        </p:spPr>
        <p:txBody>
          <a:bodyPr/>
          <a:lstStyle/>
          <a:p>
            <a:r>
              <a:rPr lang="en-US" dirty="0"/>
              <a:t>Held on Feb 8-9, 2023 at Scarborough Public Safety Building</a:t>
            </a:r>
          </a:p>
          <a:p>
            <a:r>
              <a:rPr lang="en-US" dirty="0"/>
              <a:t>ICS Training for 40 SNNE IMT members and seven agencies</a:t>
            </a:r>
          </a:p>
          <a:p>
            <a:r>
              <a:rPr lang="en-US" dirty="0"/>
              <a:t>Instructors from SNNE, SEC Boston, D1 and USCG Academy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F5D893-5617-43DA-00CA-4778189AFD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297075"/>
            <a:ext cx="4244009" cy="31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E6AB-BB58-81DF-5833-205AA39F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IMT Workshop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45FB-DB99-DB5D-A429-D56038B74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209" y="1600200"/>
            <a:ext cx="4860234" cy="4756150"/>
          </a:xfrm>
        </p:spPr>
        <p:txBody>
          <a:bodyPr/>
          <a:lstStyle/>
          <a:p>
            <a:r>
              <a:rPr lang="en-US" sz="2400" dirty="0"/>
              <a:t>Basic ICS Principles</a:t>
            </a:r>
          </a:p>
          <a:p>
            <a:r>
              <a:rPr lang="en-US" sz="2400" dirty="0"/>
              <a:t>ICS Forms</a:t>
            </a:r>
          </a:p>
          <a:p>
            <a:r>
              <a:rPr lang="en-US" sz="2400" dirty="0"/>
              <a:t>Incident Information</a:t>
            </a:r>
          </a:p>
          <a:p>
            <a:r>
              <a:rPr lang="en-US" sz="2400" dirty="0"/>
              <a:t>Resource Management</a:t>
            </a:r>
          </a:p>
          <a:p>
            <a:r>
              <a:rPr lang="en-US" sz="2400" dirty="0"/>
              <a:t>ICS 201 Brief</a:t>
            </a:r>
          </a:p>
          <a:p>
            <a:r>
              <a:rPr lang="en-US" sz="2400" dirty="0"/>
              <a:t>Initial IC/UC Meeting</a:t>
            </a:r>
          </a:p>
          <a:p>
            <a:r>
              <a:rPr lang="en-US" sz="2400" dirty="0"/>
              <a:t>Command and General Staff Meeting</a:t>
            </a:r>
          </a:p>
          <a:p>
            <a:r>
              <a:rPr lang="en-US" sz="2400" dirty="0"/>
              <a:t>Safety and Tactics</a:t>
            </a:r>
          </a:p>
          <a:p>
            <a:r>
              <a:rPr lang="en-US" sz="2400" dirty="0"/>
              <a:t>Planning Meeting</a:t>
            </a:r>
          </a:p>
          <a:p>
            <a:r>
              <a:rPr lang="en-US" sz="2400" dirty="0"/>
              <a:t>Operations Brief/ IAP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55BE07-A067-4044-F766-B532BF5636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3120" y="1541378"/>
            <a:ext cx="3005506" cy="48737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12C4C-6C74-8299-57A4-659B38C5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95CE3-6C80-1B3A-1F34-16B7DC32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Scenario-Based Role Playing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A63B13-4B24-BC37-2864-815360A5FD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30880" y="321732"/>
            <a:ext cx="2845104" cy="41113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871812-80BC-BB39-99FA-01D06F14E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219" y="321734"/>
            <a:ext cx="2848177" cy="20105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25E163-5043-D075-986F-249E705402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142635" y="2422097"/>
            <a:ext cx="2846070" cy="201380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E99303-4CAC-958F-0C11-FB1586CE15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64632" y="321733"/>
            <a:ext cx="2848488" cy="4111321"/>
          </a:xfrm>
          <a:prstGeom prst="rect">
            <a:avLst/>
          </a:prstGeom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CC627DFC-572E-DE8E-497E-263C28C46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230880" y="4525715"/>
            <a:ext cx="2846070" cy="201055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8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572B-A93E-C67A-40DA-F5BAB652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7322"/>
            <a:ext cx="8229600" cy="1143000"/>
          </a:xfrm>
        </p:spPr>
        <p:txBody>
          <a:bodyPr/>
          <a:lstStyle/>
          <a:p>
            <a:r>
              <a:rPr lang="en-US" dirty="0"/>
              <a:t>Workshop 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20B1-E0A3-A61E-F1FF-A6B4818A7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Positives</a:t>
            </a:r>
          </a:p>
          <a:p>
            <a:pPr marL="457200" indent="-457200">
              <a:buAutoNum type="arabicPeriod"/>
            </a:pPr>
            <a:r>
              <a:rPr lang="en-US" sz="2000" b="0" dirty="0"/>
              <a:t>Participants highlighted value of combined formal ICS 300 refresher and hands-on role playing ICS meetings</a:t>
            </a:r>
          </a:p>
          <a:p>
            <a:pPr marL="457200" indent="-457200">
              <a:buAutoNum type="arabicPeriod"/>
            </a:pPr>
            <a:r>
              <a:rPr lang="en-US" sz="2000" b="0" dirty="0"/>
              <a:t>Agency representatives appreciated opportunity to participate in Workshop</a:t>
            </a:r>
          </a:p>
          <a:p>
            <a:pPr marL="457200" indent="-457200">
              <a:buAutoNum type="arabicPeriod"/>
            </a:pPr>
            <a:r>
              <a:rPr lang="en-US" sz="2000" b="0" dirty="0"/>
              <a:t>Breakouts with coaches for specific training</a:t>
            </a:r>
          </a:p>
          <a:p>
            <a:pPr marL="457200" indent="-457200">
              <a:buAutoNum type="arabicPeriod"/>
            </a:pPr>
            <a:r>
              <a:rPr lang="en-US" sz="2000" b="0" dirty="0"/>
              <a:t>New MS TEAMS based IMT application showed promise including resource tracking</a:t>
            </a:r>
          </a:p>
          <a:p>
            <a:pPr marL="457200" indent="-457200">
              <a:buAutoNum type="arabicPeriod"/>
            </a:pPr>
            <a:endParaRPr lang="en-US" sz="2000" b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695F2-4AEA-A501-7B3E-7FB385B1E2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Deltas</a:t>
            </a:r>
          </a:p>
          <a:p>
            <a:pPr marL="457200" indent="-457200">
              <a:buAutoNum type="arabicPeriod"/>
            </a:pPr>
            <a:r>
              <a:rPr lang="en-US" sz="2000" b="0" dirty="0"/>
              <a:t>Need to develop means to better share TEAMS platform across agencies</a:t>
            </a:r>
          </a:p>
          <a:p>
            <a:pPr marL="457200" indent="-457200">
              <a:buAutoNum type="arabicPeriod"/>
            </a:pPr>
            <a:r>
              <a:rPr lang="en-US" sz="2000" b="0" dirty="0"/>
              <a:t>Need to develop more complete digital situation displays and Common Operational Picture</a:t>
            </a:r>
          </a:p>
          <a:p>
            <a:pPr marL="457200" indent="-457200">
              <a:buAutoNum type="arabicPeriod"/>
            </a:pPr>
            <a:r>
              <a:rPr lang="en-US" sz="2000" b="0" dirty="0"/>
              <a:t>Classroom a bit tight for 53 participants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217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2D888-8784-3476-11FD-65D0DCE5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for IMT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4733AE-A36D-1419-F62B-EF3718D80A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960" y="1351458"/>
            <a:ext cx="3220958" cy="523190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F20DFF6-E101-C5E6-6343-30EB0D3FE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25485" y="1386286"/>
            <a:ext cx="6509657" cy="5102423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C451CD-A7AB-2904-36A6-DD9B5E947FF5}"/>
              </a:ext>
            </a:extLst>
          </p:cNvPr>
          <p:cNvCxnSpPr>
            <a:cxnSpLocks/>
          </p:cNvCxnSpPr>
          <p:nvPr/>
        </p:nvCxnSpPr>
        <p:spPr>
          <a:xfrm flipV="1">
            <a:off x="1122218" y="1417638"/>
            <a:ext cx="1403268" cy="26209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60675A-B47A-49A9-2333-42C09850AF78}"/>
              </a:ext>
            </a:extLst>
          </p:cNvPr>
          <p:cNvCxnSpPr>
            <a:cxnSpLocks/>
          </p:cNvCxnSpPr>
          <p:nvPr/>
        </p:nvCxnSpPr>
        <p:spPr>
          <a:xfrm>
            <a:off x="1122218" y="4197927"/>
            <a:ext cx="1403268" cy="2189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8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>
    <lcf76f155ced4ddcb4097134ff3c332f xmlns="9c130994-dd16-4791-ab9e-f8de59ded8f0">
      <Terms xmlns="http://schemas.microsoft.com/office/infopath/2007/PartnerControls"/>
    </lcf76f155ced4ddcb4097134ff3c332f>
    <TaxCatchAll xmlns="48f9e615-80b6-4dd8-9600-e9b269cb75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D20FC1D706042901F8EEC7C441CF4" ma:contentTypeVersion="13" ma:contentTypeDescription="Create a new document." ma:contentTypeScope="" ma:versionID="88c925a2b1fc18722ca498c1ee86e3f1">
  <xsd:schema xmlns:xsd="http://www.w3.org/2001/XMLSchema" xmlns:xs="http://www.w3.org/2001/XMLSchema" xmlns:p="http://schemas.microsoft.com/office/2006/metadata/properties" xmlns:ns2="9c130994-dd16-4791-ab9e-f8de59ded8f0" xmlns:ns3="48f9e615-80b6-4dd8-9600-e9b269cb7578" targetNamespace="http://schemas.microsoft.com/office/2006/metadata/properties" ma:root="true" ma:fieldsID="f878c844c3a6f3afc61f42f3a6d26d1d" ns2:_="" ns3:_="">
    <xsd:import namespace="9c130994-dd16-4791-ab9e-f8de59ded8f0"/>
    <xsd:import namespace="48f9e615-80b6-4dd8-9600-e9b269cb7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30994-dd16-4791-ab9e-f8de59ded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0711c0e-4245-4ab7-b236-62d0b6835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9e615-80b6-4dd8-9600-e9b269cb75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1814aa1-7366-49f9-a5aa-a72acbf86ce6}" ma:internalName="TaxCatchAll" ma:showField="CatchAllData" ma:web="48f9e615-80b6-4dd8-9600-e9b269cb75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EC22E6-6739-4736-8447-2B2891F9F5A6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DFA27BE-4184-42CD-80DA-59B8271F668A}">
  <ds:schemaRefs>
    <ds:schemaRef ds:uri="http://schemas.microsoft.com/office/infopath/2007/PartnerControls"/>
    <ds:schemaRef ds:uri="acb27e22-ffb2-4aad-b6d8-1c7e8cc4009b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D929BA9-1DDC-4F70-B9EF-53E08AB49CC3}"/>
</file>

<file path=customXml/itemProps4.xml><?xml version="1.0" encoding="utf-8"?>
<ds:datastoreItem xmlns:ds="http://schemas.openxmlformats.org/officeDocument/2006/customXml" ds:itemID="{3BF49846-481D-4ED2-B311-D2119E97BF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18648</TotalTime>
  <Words>216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Wingdings</vt:lpstr>
      <vt:lpstr>Office Theme</vt:lpstr>
      <vt:lpstr>1_Custom Design</vt:lpstr>
      <vt:lpstr>2_Custom Design</vt:lpstr>
      <vt:lpstr>Custom Design</vt:lpstr>
      <vt:lpstr>Incident Management Team Workshop 2023</vt:lpstr>
      <vt:lpstr>Background</vt:lpstr>
      <vt:lpstr>IMT Workshop 2021</vt:lpstr>
      <vt:lpstr>IMT Workshop 2023 Overview</vt:lpstr>
      <vt:lpstr>IMT Workshop Agenda</vt:lpstr>
      <vt:lpstr>Scenario-Based Role Playing</vt:lpstr>
      <vt:lpstr>Workshop Lessons Learned</vt:lpstr>
      <vt:lpstr>TEAMS for IMT</vt:lpstr>
    </vt:vector>
  </TitlesOfParts>
  <Company>ONI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 Gear</dc:creator>
  <cp:lastModifiedBy>Briggs, Wyman W CIV USCG SEC N NEW ENG (USA)</cp:lastModifiedBy>
  <cp:revision>1011</cp:revision>
  <dcterms:created xsi:type="dcterms:W3CDTF">2014-09-29T18:04:24Z</dcterms:created>
  <dcterms:modified xsi:type="dcterms:W3CDTF">2023-03-30T13:20:40Z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73UU37A7ENPV-1010433297-39</vt:lpwstr>
  </property>
  <property fmtid="{D5CDD505-2E9C-101B-9397-08002B2CF9AE}" pid="3" name="_dlc_DocIdItemGuid">
    <vt:lpwstr>794153d3-3f5e-4656-a4b3-9492efda9f0a</vt:lpwstr>
  </property>
  <property fmtid="{D5CDD505-2E9C-101B-9397-08002B2CF9AE}" pid="4" name="_dlc_DocIdUrl">
    <vt:lpwstr>https://cg.portal.uscg.mil/units/sectornewyork/scc/_layouts/DocIdRedir.aspx?ID=73UU37A7ENPV-1010433297-39, 73UU37A7ENPV-1010433297-39</vt:lpwstr>
  </property>
  <property fmtid="{D5CDD505-2E9C-101B-9397-08002B2CF9AE}" pid="5" name="ContentTypeId">
    <vt:lpwstr>0x010100966D20FC1D706042901F8EEC7C441CF4</vt:lpwstr>
  </property>
</Properties>
</file>