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3" r:id="rId5"/>
    <p:sldMasterId id="2147483679" r:id="rId6"/>
  </p:sldMasterIdLst>
  <p:notesMasterIdLst>
    <p:notesMasterId r:id="rId18"/>
  </p:notesMasterIdLst>
  <p:sldIdLst>
    <p:sldId id="256" r:id="rId7"/>
    <p:sldId id="359" r:id="rId8"/>
    <p:sldId id="357" r:id="rId9"/>
    <p:sldId id="358" r:id="rId10"/>
    <p:sldId id="353" r:id="rId11"/>
    <p:sldId id="324" r:id="rId12"/>
    <p:sldId id="349" r:id="rId13"/>
    <p:sldId id="350" r:id="rId14"/>
    <p:sldId id="352" r:id="rId15"/>
    <p:sldId id="354" r:id="rId16"/>
    <p:sldId id="262"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3704B-A839-4ECB-B541-420765D7729F}" v="24" dt="2023-03-31T17:20:49.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2021" autoAdjust="0"/>
  </p:normalViewPr>
  <p:slideViewPr>
    <p:cSldViewPr>
      <p:cViewPr varScale="1">
        <p:scale>
          <a:sx n="73" d="100"/>
          <a:sy n="73" d="100"/>
        </p:scale>
        <p:origin x="11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per, Christopher" userId="2ab4bdc6-c2b9-4e4f-8e74-f048dfcedb35" providerId="ADAL" clId="{2553704B-A839-4ECB-B541-420765D7729F}"/>
    <pc:docChg chg="undo custSel addSld delSld modSld sldOrd">
      <pc:chgData name="Hopper, Christopher" userId="2ab4bdc6-c2b9-4e4f-8e74-f048dfcedb35" providerId="ADAL" clId="{2553704B-A839-4ECB-B541-420765D7729F}" dt="2023-03-31T17:23:16.745" v="1635" actId="2"/>
      <pc:docMkLst>
        <pc:docMk/>
      </pc:docMkLst>
      <pc:sldChg chg="modSp mod">
        <pc:chgData name="Hopper, Christopher" userId="2ab4bdc6-c2b9-4e4f-8e74-f048dfcedb35" providerId="ADAL" clId="{2553704B-A839-4ECB-B541-420765D7729F}" dt="2023-03-31T15:08:02.007" v="225" actId="20577"/>
        <pc:sldMkLst>
          <pc:docMk/>
          <pc:sldMk cId="0" sldId="256"/>
        </pc:sldMkLst>
        <pc:spChg chg="mod">
          <ac:chgData name="Hopper, Christopher" userId="2ab4bdc6-c2b9-4e4f-8e74-f048dfcedb35" providerId="ADAL" clId="{2553704B-A839-4ECB-B541-420765D7729F}" dt="2023-03-31T15:08:02.007" v="225" actId="20577"/>
          <ac:spMkLst>
            <pc:docMk/>
            <pc:sldMk cId="0" sldId="256"/>
            <ac:spMk id="2" creationId="{00000000-0000-0000-0000-000000000000}"/>
          </ac:spMkLst>
        </pc:spChg>
        <pc:spChg chg="mod">
          <ac:chgData name="Hopper, Christopher" userId="2ab4bdc6-c2b9-4e4f-8e74-f048dfcedb35" providerId="ADAL" clId="{2553704B-A839-4ECB-B541-420765D7729F}" dt="2023-03-31T15:07:37.216" v="224" actId="207"/>
          <ac:spMkLst>
            <pc:docMk/>
            <pc:sldMk cId="0" sldId="256"/>
            <ac:spMk id="2051" creationId="{00000000-0000-0000-0000-000000000000}"/>
          </ac:spMkLst>
        </pc:spChg>
      </pc:sldChg>
      <pc:sldChg chg="addSp delSp modSp mod">
        <pc:chgData name="Hopper, Christopher" userId="2ab4bdc6-c2b9-4e4f-8e74-f048dfcedb35" providerId="ADAL" clId="{2553704B-A839-4ECB-B541-420765D7729F}" dt="2023-03-31T17:19:38.457" v="1582" actId="20577"/>
        <pc:sldMkLst>
          <pc:docMk/>
          <pc:sldMk cId="2821307818" sldId="324"/>
        </pc:sldMkLst>
        <pc:spChg chg="add mod">
          <ac:chgData name="Hopper, Christopher" userId="2ab4bdc6-c2b9-4e4f-8e74-f048dfcedb35" providerId="ADAL" clId="{2553704B-A839-4ECB-B541-420765D7729F}" dt="2023-03-31T17:17:33.262" v="1563" actId="20577"/>
          <ac:spMkLst>
            <pc:docMk/>
            <pc:sldMk cId="2821307818" sldId="324"/>
            <ac:spMk id="5" creationId="{65E44C48-1838-40F5-B1F8-34F39D78B867}"/>
          </ac:spMkLst>
        </pc:spChg>
        <pc:spChg chg="del">
          <ac:chgData name="Hopper, Christopher" userId="2ab4bdc6-c2b9-4e4f-8e74-f048dfcedb35" providerId="ADAL" clId="{2553704B-A839-4ECB-B541-420765D7729F}" dt="2023-03-31T12:46:22.952" v="10" actId="478"/>
          <ac:spMkLst>
            <pc:docMk/>
            <pc:sldMk cId="2821307818" sldId="324"/>
            <ac:spMk id="14" creationId="{533FA691-1A2C-43D4-88DF-1E15A7799784}"/>
          </ac:spMkLst>
        </pc:spChg>
        <pc:spChg chg="del mod">
          <ac:chgData name="Hopper, Christopher" userId="2ab4bdc6-c2b9-4e4f-8e74-f048dfcedb35" providerId="ADAL" clId="{2553704B-A839-4ECB-B541-420765D7729F}" dt="2023-03-31T12:46:18.679" v="9" actId="478"/>
          <ac:spMkLst>
            <pc:docMk/>
            <pc:sldMk cId="2821307818" sldId="324"/>
            <ac:spMk id="15" creationId="{73C09672-AA45-4280-8F58-F84B09384B55}"/>
          </ac:spMkLst>
        </pc:spChg>
        <pc:spChg chg="add del mod">
          <ac:chgData name="Hopper, Christopher" userId="2ab4bdc6-c2b9-4e4f-8e74-f048dfcedb35" providerId="ADAL" clId="{2553704B-A839-4ECB-B541-420765D7729F}" dt="2023-03-31T16:14:03.230" v="609" actId="478"/>
          <ac:spMkLst>
            <pc:docMk/>
            <pc:sldMk cId="2821307818" sldId="324"/>
            <ac:spMk id="16" creationId="{76802FE6-29AF-43CE-9F40-23610F23E7CC}"/>
          </ac:spMkLst>
        </pc:spChg>
        <pc:spChg chg="add mod">
          <ac:chgData name="Hopper, Christopher" userId="2ab4bdc6-c2b9-4e4f-8e74-f048dfcedb35" providerId="ADAL" clId="{2553704B-A839-4ECB-B541-420765D7729F}" dt="2023-03-31T17:17:17.411" v="1557" actId="2711"/>
          <ac:spMkLst>
            <pc:docMk/>
            <pc:sldMk cId="2821307818" sldId="324"/>
            <ac:spMk id="17" creationId="{74922AA8-80B3-4463-B6B8-C956DE99288D}"/>
          </ac:spMkLst>
        </pc:spChg>
        <pc:spChg chg="add mod">
          <ac:chgData name="Hopper, Christopher" userId="2ab4bdc6-c2b9-4e4f-8e74-f048dfcedb35" providerId="ADAL" clId="{2553704B-A839-4ECB-B541-420765D7729F}" dt="2023-03-31T17:19:38.457" v="1582" actId="20577"/>
          <ac:spMkLst>
            <pc:docMk/>
            <pc:sldMk cId="2821307818" sldId="324"/>
            <ac:spMk id="18" creationId="{AE6264EE-6E10-41B9-B1B2-A1F02D3AEB7F}"/>
          </ac:spMkLst>
        </pc:spChg>
        <pc:picChg chg="del">
          <ac:chgData name="Hopper, Christopher" userId="2ab4bdc6-c2b9-4e4f-8e74-f048dfcedb35" providerId="ADAL" clId="{2553704B-A839-4ECB-B541-420765D7729F}" dt="2023-03-31T12:46:11.383" v="7" actId="478"/>
          <ac:picMkLst>
            <pc:docMk/>
            <pc:sldMk cId="2821307818" sldId="324"/>
            <ac:picMk id="3" creationId="{0E745502-7904-45D6-84E1-A3CD032994FD}"/>
          </ac:picMkLst>
        </pc:picChg>
      </pc:sldChg>
      <pc:sldChg chg="modSp del mod">
        <pc:chgData name="Hopper, Christopher" userId="2ab4bdc6-c2b9-4e4f-8e74-f048dfcedb35" providerId="ADAL" clId="{2553704B-A839-4ECB-B541-420765D7729F}" dt="2023-03-31T17:12:41.361" v="1540" actId="47"/>
        <pc:sldMkLst>
          <pc:docMk/>
          <pc:sldMk cId="4276058521" sldId="336"/>
        </pc:sldMkLst>
        <pc:spChg chg="mod">
          <ac:chgData name="Hopper, Christopher" userId="2ab4bdc6-c2b9-4e4f-8e74-f048dfcedb35" providerId="ADAL" clId="{2553704B-A839-4ECB-B541-420765D7729F}" dt="2023-03-31T16:34:55.732" v="757" actId="20577"/>
          <ac:spMkLst>
            <pc:docMk/>
            <pc:sldMk cId="4276058521" sldId="336"/>
            <ac:spMk id="3" creationId="{2E5C0B16-E0C7-4DA3-964C-8BEC82F9A5D6}"/>
          </ac:spMkLst>
        </pc:spChg>
      </pc:sldChg>
      <pc:sldChg chg="del">
        <pc:chgData name="Hopper, Christopher" userId="2ab4bdc6-c2b9-4e4f-8e74-f048dfcedb35" providerId="ADAL" clId="{2553704B-A839-4ECB-B541-420765D7729F}" dt="2023-03-31T17:12:43.301" v="1541" actId="47"/>
        <pc:sldMkLst>
          <pc:docMk/>
          <pc:sldMk cId="1946644724" sldId="337"/>
        </pc:sldMkLst>
      </pc:sldChg>
      <pc:sldChg chg="del">
        <pc:chgData name="Hopper, Christopher" userId="2ab4bdc6-c2b9-4e4f-8e74-f048dfcedb35" providerId="ADAL" clId="{2553704B-A839-4ECB-B541-420765D7729F}" dt="2023-03-31T17:12:47.448" v="1543" actId="47"/>
        <pc:sldMkLst>
          <pc:docMk/>
          <pc:sldMk cId="803617224" sldId="339"/>
        </pc:sldMkLst>
      </pc:sldChg>
      <pc:sldChg chg="del">
        <pc:chgData name="Hopper, Christopher" userId="2ab4bdc6-c2b9-4e4f-8e74-f048dfcedb35" providerId="ADAL" clId="{2553704B-A839-4ECB-B541-420765D7729F}" dt="2023-03-31T12:45:35.625" v="1" actId="47"/>
        <pc:sldMkLst>
          <pc:docMk/>
          <pc:sldMk cId="113948708" sldId="340"/>
        </pc:sldMkLst>
      </pc:sldChg>
      <pc:sldChg chg="del">
        <pc:chgData name="Hopper, Christopher" userId="2ab4bdc6-c2b9-4e4f-8e74-f048dfcedb35" providerId="ADAL" clId="{2553704B-A839-4ECB-B541-420765D7729F}" dt="2023-03-31T12:45:38.624" v="2" actId="47"/>
        <pc:sldMkLst>
          <pc:docMk/>
          <pc:sldMk cId="1142324149" sldId="343"/>
        </pc:sldMkLst>
      </pc:sldChg>
      <pc:sldChg chg="del">
        <pc:chgData name="Hopper, Christopher" userId="2ab4bdc6-c2b9-4e4f-8e74-f048dfcedb35" providerId="ADAL" clId="{2553704B-A839-4ECB-B541-420765D7729F}" dt="2023-03-31T12:45:42.727" v="3" actId="47"/>
        <pc:sldMkLst>
          <pc:docMk/>
          <pc:sldMk cId="367551473" sldId="345"/>
        </pc:sldMkLst>
      </pc:sldChg>
      <pc:sldChg chg="del">
        <pc:chgData name="Hopper, Christopher" userId="2ab4bdc6-c2b9-4e4f-8e74-f048dfcedb35" providerId="ADAL" clId="{2553704B-A839-4ECB-B541-420765D7729F}" dt="2023-03-31T17:12:45.518" v="1542" actId="47"/>
        <pc:sldMkLst>
          <pc:docMk/>
          <pc:sldMk cId="3748362593" sldId="348"/>
        </pc:sldMkLst>
      </pc:sldChg>
      <pc:sldChg chg="new del">
        <pc:chgData name="Hopper, Christopher" userId="2ab4bdc6-c2b9-4e4f-8e74-f048dfcedb35" providerId="ADAL" clId="{2553704B-A839-4ECB-B541-420765D7729F}" dt="2023-03-31T12:46:44.545" v="12" actId="680"/>
        <pc:sldMkLst>
          <pc:docMk/>
          <pc:sldMk cId="1875130791" sldId="349"/>
        </pc:sldMkLst>
      </pc:sldChg>
      <pc:sldChg chg="addSp modSp add mod">
        <pc:chgData name="Hopper, Christopher" userId="2ab4bdc6-c2b9-4e4f-8e74-f048dfcedb35" providerId="ADAL" clId="{2553704B-A839-4ECB-B541-420765D7729F}" dt="2023-03-31T17:22:45.083" v="1631" actId="2"/>
        <pc:sldMkLst>
          <pc:docMk/>
          <pc:sldMk cId="2455792811" sldId="349"/>
        </pc:sldMkLst>
        <pc:spChg chg="mod">
          <ac:chgData name="Hopper, Christopher" userId="2ab4bdc6-c2b9-4e4f-8e74-f048dfcedb35" providerId="ADAL" clId="{2553704B-A839-4ECB-B541-420765D7729F}" dt="2023-03-31T16:36:04.751" v="780" actId="20577"/>
          <ac:spMkLst>
            <pc:docMk/>
            <pc:sldMk cId="2455792811" sldId="349"/>
            <ac:spMk id="5" creationId="{65E44C48-1838-40F5-B1F8-34F39D78B867}"/>
          </ac:spMkLst>
        </pc:spChg>
        <pc:spChg chg="add mod">
          <ac:chgData name="Hopper, Christopher" userId="2ab4bdc6-c2b9-4e4f-8e74-f048dfcedb35" providerId="ADAL" clId="{2553704B-A839-4ECB-B541-420765D7729F}" dt="2023-03-31T17:22:45.083" v="1631" actId="2"/>
          <ac:spMkLst>
            <pc:docMk/>
            <pc:sldMk cId="2455792811" sldId="349"/>
            <ac:spMk id="12" creationId="{5BC678E8-8518-4412-9074-706D369BEE5D}"/>
          </ac:spMkLst>
        </pc:spChg>
      </pc:sldChg>
      <pc:sldChg chg="new del">
        <pc:chgData name="Hopper, Christopher" userId="2ab4bdc6-c2b9-4e4f-8e74-f048dfcedb35" providerId="ADAL" clId="{2553704B-A839-4ECB-B541-420765D7729F}" dt="2023-03-31T12:47:04.033" v="14" actId="680"/>
        <pc:sldMkLst>
          <pc:docMk/>
          <pc:sldMk cId="4029789214" sldId="349"/>
        </pc:sldMkLst>
      </pc:sldChg>
      <pc:sldChg chg="addSp modSp add mod">
        <pc:chgData name="Hopper, Christopher" userId="2ab4bdc6-c2b9-4e4f-8e74-f048dfcedb35" providerId="ADAL" clId="{2553704B-A839-4ECB-B541-420765D7729F}" dt="2023-03-31T17:18:08.038" v="1565" actId="2711"/>
        <pc:sldMkLst>
          <pc:docMk/>
          <pc:sldMk cId="1487820715" sldId="350"/>
        </pc:sldMkLst>
        <pc:spChg chg="mod">
          <ac:chgData name="Hopper, Christopher" userId="2ab4bdc6-c2b9-4e4f-8e74-f048dfcedb35" providerId="ADAL" clId="{2553704B-A839-4ECB-B541-420765D7729F}" dt="2023-03-31T16:51:02.351" v="968" actId="20577"/>
          <ac:spMkLst>
            <pc:docMk/>
            <pc:sldMk cId="1487820715" sldId="350"/>
            <ac:spMk id="5" creationId="{65E44C48-1838-40F5-B1F8-34F39D78B867}"/>
          </ac:spMkLst>
        </pc:spChg>
        <pc:spChg chg="add mod">
          <ac:chgData name="Hopper, Christopher" userId="2ab4bdc6-c2b9-4e4f-8e74-f048dfcedb35" providerId="ADAL" clId="{2553704B-A839-4ECB-B541-420765D7729F}" dt="2023-03-31T17:18:08.038" v="1565" actId="2711"/>
          <ac:spMkLst>
            <pc:docMk/>
            <pc:sldMk cId="1487820715" sldId="350"/>
            <ac:spMk id="12" creationId="{9586384B-B769-4A6B-BB2D-6F23D1151E30}"/>
          </ac:spMkLst>
        </pc:spChg>
      </pc:sldChg>
      <pc:sldChg chg="addSp delSp modSp add del mod ord">
        <pc:chgData name="Hopper, Christopher" userId="2ab4bdc6-c2b9-4e4f-8e74-f048dfcedb35" providerId="ADAL" clId="{2553704B-A839-4ECB-B541-420765D7729F}" dt="2023-03-31T17:15:28.308" v="1552" actId="47"/>
        <pc:sldMkLst>
          <pc:docMk/>
          <pc:sldMk cId="353668888" sldId="351"/>
        </pc:sldMkLst>
        <pc:spChg chg="add del mod">
          <ac:chgData name="Hopper, Christopher" userId="2ab4bdc6-c2b9-4e4f-8e74-f048dfcedb35" providerId="ADAL" clId="{2553704B-A839-4ECB-B541-420765D7729F}" dt="2023-03-31T17:06:14.302" v="1499" actId="478"/>
          <ac:spMkLst>
            <pc:docMk/>
            <pc:sldMk cId="353668888" sldId="351"/>
            <ac:spMk id="12" creationId="{6D12AB43-3407-4758-8264-92515ADF9495}"/>
          </ac:spMkLst>
        </pc:spChg>
      </pc:sldChg>
      <pc:sldChg chg="addSp delSp modSp add mod ord">
        <pc:chgData name="Hopper, Christopher" userId="2ab4bdc6-c2b9-4e4f-8e74-f048dfcedb35" providerId="ADAL" clId="{2553704B-A839-4ECB-B541-420765D7729F}" dt="2023-03-31T17:23:04.014" v="1632" actId="313"/>
        <pc:sldMkLst>
          <pc:docMk/>
          <pc:sldMk cId="2767107186" sldId="352"/>
        </pc:sldMkLst>
        <pc:spChg chg="del">
          <ac:chgData name="Hopper, Christopher" userId="2ab4bdc6-c2b9-4e4f-8e74-f048dfcedb35" providerId="ADAL" clId="{2553704B-A839-4ECB-B541-420765D7729F}" dt="2023-03-31T16:57:09.506" v="1029"/>
          <ac:spMkLst>
            <pc:docMk/>
            <pc:sldMk cId="2767107186" sldId="352"/>
            <ac:spMk id="5" creationId="{65E44C48-1838-40F5-B1F8-34F39D78B867}"/>
          </ac:spMkLst>
        </pc:spChg>
        <pc:spChg chg="add mod">
          <ac:chgData name="Hopper, Christopher" userId="2ab4bdc6-c2b9-4e4f-8e74-f048dfcedb35" providerId="ADAL" clId="{2553704B-A839-4ECB-B541-420765D7729F}" dt="2023-03-31T16:57:16.114" v="1041" actId="20577"/>
          <ac:spMkLst>
            <pc:docMk/>
            <pc:sldMk cId="2767107186" sldId="352"/>
            <ac:spMk id="9" creationId="{561E2C5D-9540-4E02-BEB1-5A29CC9ECFFC}"/>
          </ac:spMkLst>
        </pc:spChg>
        <pc:spChg chg="add mod">
          <ac:chgData name="Hopper, Christopher" userId="2ab4bdc6-c2b9-4e4f-8e74-f048dfcedb35" providerId="ADAL" clId="{2553704B-A839-4ECB-B541-420765D7729F}" dt="2023-03-31T17:23:04.014" v="1632" actId="313"/>
          <ac:spMkLst>
            <pc:docMk/>
            <pc:sldMk cId="2767107186" sldId="352"/>
            <ac:spMk id="12" creationId="{7C8D3905-1DC0-486F-A43E-0B866FB03FE6}"/>
          </ac:spMkLst>
        </pc:spChg>
        <pc:spChg chg="add del mod">
          <ac:chgData name="Hopper, Christopher" userId="2ab4bdc6-c2b9-4e4f-8e74-f048dfcedb35" providerId="ADAL" clId="{2553704B-A839-4ECB-B541-420765D7729F}" dt="2023-03-31T17:12:09.529" v="1537"/>
          <ac:spMkLst>
            <pc:docMk/>
            <pc:sldMk cId="2767107186" sldId="352"/>
            <ac:spMk id="13" creationId="{42C82795-8BE4-4A5F-A519-26B07EF8E4BF}"/>
          </ac:spMkLst>
        </pc:spChg>
      </pc:sldChg>
      <pc:sldChg chg="addSp modSp add mod ord modNotesTx">
        <pc:chgData name="Hopper, Christopher" userId="2ab4bdc6-c2b9-4e4f-8e74-f048dfcedb35" providerId="ADAL" clId="{2553704B-A839-4ECB-B541-420765D7729F}" dt="2023-03-31T17:16:51.172" v="1555" actId="2711"/>
        <pc:sldMkLst>
          <pc:docMk/>
          <pc:sldMk cId="1236519314" sldId="353"/>
        </pc:sldMkLst>
        <pc:spChg chg="mod">
          <ac:chgData name="Hopper, Christopher" userId="2ab4bdc6-c2b9-4e4f-8e74-f048dfcedb35" providerId="ADAL" clId="{2553704B-A839-4ECB-B541-420765D7729F}" dt="2023-03-31T13:50:03.419" v="138" actId="2711"/>
          <ac:spMkLst>
            <pc:docMk/>
            <pc:sldMk cId="1236519314" sldId="353"/>
            <ac:spMk id="5" creationId="{65E44C48-1838-40F5-B1F8-34F39D78B867}"/>
          </ac:spMkLst>
        </pc:spChg>
        <pc:spChg chg="add mod">
          <ac:chgData name="Hopper, Christopher" userId="2ab4bdc6-c2b9-4e4f-8e74-f048dfcedb35" providerId="ADAL" clId="{2553704B-A839-4ECB-B541-420765D7729F}" dt="2023-03-31T17:16:51.172" v="1555" actId="2711"/>
          <ac:spMkLst>
            <pc:docMk/>
            <pc:sldMk cId="1236519314" sldId="353"/>
            <ac:spMk id="12" creationId="{D3529AF3-02E7-4990-8132-CA2FEB1CDE9B}"/>
          </ac:spMkLst>
        </pc:spChg>
      </pc:sldChg>
      <pc:sldChg chg="del">
        <pc:chgData name="Hopper, Christopher" userId="2ab4bdc6-c2b9-4e4f-8e74-f048dfcedb35" providerId="ADAL" clId="{2553704B-A839-4ECB-B541-420765D7729F}" dt="2023-03-31T12:45:34.081" v="0" actId="47"/>
        <pc:sldMkLst>
          <pc:docMk/>
          <pc:sldMk cId="1542870051" sldId="353"/>
        </pc:sldMkLst>
      </pc:sldChg>
      <pc:sldChg chg="addSp delSp modSp add mod">
        <pc:chgData name="Hopper, Christopher" userId="2ab4bdc6-c2b9-4e4f-8e74-f048dfcedb35" providerId="ADAL" clId="{2553704B-A839-4ECB-B541-420765D7729F}" dt="2023-03-31T17:23:16.745" v="1635" actId="2"/>
        <pc:sldMkLst>
          <pc:docMk/>
          <pc:sldMk cId="776691986" sldId="354"/>
        </pc:sldMkLst>
        <pc:spChg chg="del mod">
          <ac:chgData name="Hopper, Christopher" userId="2ab4bdc6-c2b9-4e4f-8e74-f048dfcedb35" providerId="ADAL" clId="{2553704B-A839-4ECB-B541-420765D7729F}" dt="2023-03-31T17:13:49.320" v="1546" actId="21"/>
          <ac:spMkLst>
            <pc:docMk/>
            <pc:sldMk cId="776691986" sldId="354"/>
            <ac:spMk id="5" creationId="{65E44C48-1838-40F5-B1F8-34F39D78B867}"/>
          </ac:spMkLst>
        </pc:spChg>
        <pc:spChg chg="add mod">
          <ac:chgData name="Hopper, Christopher" userId="2ab4bdc6-c2b9-4e4f-8e74-f048dfcedb35" providerId="ADAL" clId="{2553704B-A839-4ECB-B541-420765D7729F}" dt="2023-03-31T17:23:11.038" v="1634" actId="2"/>
          <ac:spMkLst>
            <pc:docMk/>
            <pc:sldMk cId="776691986" sldId="354"/>
            <ac:spMk id="12" creationId="{A11711CE-224B-404D-8EDB-39A9ACA8FF3D}"/>
          </ac:spMkLst>
        </pc:spChg>
        <pc:spChg chg="add mod">
          <ac:chgData name="Hopper, Christopher" userId="2ab4bdc6-c2b9-4e4f-8e74-f048dfcedb35" providerId="ADAL" clId="{2553704B-A839-4ECB-B541-420765D7729F}" dt="2023-03-31T17:23:16.745" v="1635" actId="2"/>
          <ac:spMkLst>
            <pc:docMk/>
            <pc:sldMk cId="776691986" sldId="354"/>
            <ac:spMk id="13" creationId="{3C4918E0-B8EF-48BF-A9D8-A526E299412E}"/>
          </ac:spMkLst>
        </pc:spChg>
        <pc:spChg chg="add mod">
          <ac:chgData name="Hopper, Christopher" userId="2ab4bdc6-c2b9-4e4f-8e74-f048dfcedb35" providerId="ADAL" clId="{2553704B-A839-4ECB-B541-420765D7729F}" dt="2023-03-31T17:13:38.971" v="1545" actId="27636"/>
          <ac:spMkLst>
            <pc:docMk/>
            <pc:sldMk cId="776691986" sldId="354"/>
            <ac:spMk id="14" creationId="{83DC889A-D97A-49E0-8ACE-01471EB42D3F}"/>
          </ac:spMkLst>
        </pc:spChg>
        <pc:spChg chg="add del mod">
          <ac:chgData name="Hopper, Christopher" userId="2ab4bdc6-c2b9-4e4f-8e74-f048dfcedb35" providerId="ADAL" clId="{2553704B-A839-4ECB-B541-420765D7729F}" dt="2023-03-31T17:14:24.199" v="1548" actId="478"/>
          <ac:spMkLst>
            <pc:docMk/>
            <pc:sldMk cId="776691986" sldId="354"/>
            <ac:spMk id="15" creationId="{E352E2A4-78D9-469E-803C-93AED150E659}"/>
          </ac:spMkLst>
        </pc:spChg>
      </pc:sldChg>
      <pc:sldChg chg="addSp modSp add del mod">
        <pc:chgData name="Hopper, Christopher" userId="2ab4bdc6-c2b9-4e4f-8e74-f048dfcedb35" providerId="ADAL" clId="{2553704B-A839-4ECB-B541-420765D7729F}" dt="2023-03-31T17:11:00.704" v="1523" actId="47"/>
        <pc:sldMkLst>
          <pc:docMk/>
          <pc:sldMk cId="1284643725" sldId="355"/>
        </pc:sldMkLst>
        <pc:spChg chg="add mod">
          <ac:chgData name="Hopper, Christopher" userId="2ab4bdc6-c2b9-4e4f-8e74-f048dfcedb35" providerId="ADAL" clId="{2553704B-A839-4ECB-B541-420765D7729F}" dt="2023-03-31T13:27:06.766" v="108" actId="20577"/>
          <ac:spMkLst>
            <pc:docMk/>
            <pc:sldMk cId="1284643725" sldId="355"/>
            <ac:spMk id="12" creationId="{F29E13E2-C216-4D02-9B00-597E2FE32EDE}"/>
          </ac:spMkLst>
        </pc:spChg>
      </pc:sldChg>
      <pc:sldChg chg="addSp delSp modSp add del mod ord">
        <pc:chgData name="Hopper, Christopher" userId="2ab4bdc6-c2b9-4e4f-8e74-f048dfcedb35" providerId="ADAL" clId="{2553704B-A839-4ECB-B541-420765D7729F}" dt="2023-03-31T17:15:26.428" v="1551" actId="47"/>
        <pc:sldMkLst>
          <pc:docMk/>
          <pc:sldMk cId="1905869389" sldId="356"/>
        </pc:sldMkLst>
        <pc:spChg chg="add del mod">
          <ac:chgData name="Hopper, Christopher" userId="2ab4bdc6-c2b9-4e4f-8e74-f048dfcedb35" providerId="ADAL" clId="{2553704B-A839-4ECB-B541-420765D7729F}" dt="2023-03-31T17:11:16.636" v="1524" actId="21"/>
          <ac:spMkLst>
            <pc:docMk/>
            <pc:sldMk cId="1905869389" sldId="356"/>
            <ac:spMk id="12" creationId="{3D3192C2-12CC-4A19-9630-9EF9D8315DD5}"/>
          </ac:spMkLst>
        </pc:spChg>
      </pc:sldChg>
      <pc:sldChg chg="addSp modSp add mod">
        <pc:chgData name="Hopper, Christopher" userId="2ab4bdc6-c2b9-4e4f-8e74-f048dfcedb35" providerId="ADAL" clId="{2553704B-A839-4ECB-B541-420765D7729F}" dt="2023-03-31T15:30:04.137" v="366" actId="113"/>
        <pc:sldMkLst>
          <pc:docMk/>
          <pc:sldMk cId="3166933095" sldId="357"/>
        </pc:sldMkLst>
        <pc:spChg chg="mod">
          <ac:chgData name="Hopper, Christopher" userId="2ab4bdc6-c2b9-4e4f-8e74-f048dfcedb35" providerId="ADAL" clId="{2553704B-A839-4ECB-B541-420765D7729F}" dt="2023-03-31T15:10:51.004" v="292" actId="20577"/>
          <ac:spMkLst>
            <pc:docMk/>
            <pc:sldMk cId="3166933095" sldId="357"/>
            <ac:spMk id="5" creationId="{65E44C48-1838-40F5-B1F8-34F39D78B867}"/>
          </ac:spMkLst>
        </pc:spChg>
        <pc:spChg chg="add mod">
          <ac:chgData name="Hopper, Christopher" userId="2ab4bdc6-c2b9-4e4f-8e74-f048dfcedb35" providerId="ADAL" clId="{2553704B-A839-4ECB-B541-420765D7729F}" dt="2023-03-31T15:30:04.137" v="366" actId="113"/>
          <ac:spMkLst>
            <pc:docMk/>
            <pc:sldMk cId="3166933095" sldId="357"/>
            <ac:spMk id="13" creationId="{7AC1B708-1269-4593-9BC0-0F780096922B}"/>
          </ac:spMkLst>
        </pc:spChg>
        <pc:picChg chg="add mod">
          <ac:chgData name="Hopper, Christopher" userId="2ab4bdc6-c2b9-4e4f-8e74-f048dfcedb35" providerId="ADAL" clId="{2553704B-A839-4ECB-B541-420765D7729F}" dt="2023-03-31T14:59:43.765" v="174" actId="692"/>
          <ac:picMkLst>
            <pc:docMk/>
            <pc:sldMk cId="3166933095" sldId="357"/>
            <ac:picMk id="3" creationId="{37777C34-6FB1-4FE4-A3EA-A0AC404F3E9B}"/>
          </ac:picMkLst>
        </pc:picChg>
        <pc:picChg chg="add mod">
          <ac:chgData name="Hopper, Christopher" userId="2ab4bdc6-c2b9-4e4f-8e74-f048dfcedb35" providerId="ADAL" clId="{2553704B-A839-4ECB-B541-420765D7729F}" dt="2023-03-31T14:59:27.037" v="171" actId="692"/>
          <ac:picMkLst>
            <pc:docMk/>
            <pc:sldMk cId="3166933095" sldId="357"/>
            <ac:picMk id="12" creationId="{B4DA8000-ED40-468F-B799-90EB4478592A}"/>
          </ac:picMkLst>
        </pc:picChg>
      </pc:sldChg>
      <pc:sldChg chg="addSp modSp add mod modNotesTx">
        <pc:chgData name="Hopper, Christopher" userId="2ab4bdc6-c2b9-4e4f-8e74-f048dfcedb35" providerId="ADAL" clId="{2553704B-A839-4ECB-B541-420765D7729F}" dt="2023-03-31T16:00:56.153" v="597" actId="20577"/>
        <pc:sldMkLst>
          <pc:docMk/>
          <pc:sldMk cId="2520747117" sldId="358"/>
        </pc:sldMkLst>
        <pc:spChg chg="mod">
          <ac:chgData name="Hopper, Christopher" userId="2ab4bdc6-c2b9-4e4f-8e74-f048dfcedb35" providerId="ADAL" clId="{2553704B-A839-4ECB-B541-420765D7729F}" dt="2023-03-31T15:31:10.381" v="372" actId="27636"/>
          <ac:spMkLst>
            <pc:docMk/>
            <pc:sldMk cId="2520747117" sldId="358"/>
            <ac:spMk id="5" creationId="{65E44C48-1838-40F5-B1F8-34F39D78B867}"/>
          </ac:spMkLst>
        </pc:spChg>
        <pc:spChg chg="add mod">
          <ac:chgData name="Hopper, Christopher" userId="2ab4bdc6-c2b9-4e4f-8e74-f048dfcedb35" providerId="ADAL" clId="{2553704B-A839-4ECB-B541-420765D7729F}" dt="2023-03-31T16:00:56.153" v="597" actId="20577"/>
          <ac:spMkLst>
            <pc:docMk/>
            <pc:sldMk cId="2520747117" sldId="358"/>
            <ac:spMk id="13" creationId="{DD0BEA7B-6992-4920-8CDD-4EDF84747F8D}"/>
          </ac:spMkLst>
        </pc:spChg>
        <pc:picChg chg="add mod">
          <ac:chgData name="Hopper, Christopher" userId="2ab4bdc6-c2b9-4e4f-8e74-f048dfcedb35" providerId="ADAL" clId="{2553704B-A839-4ECB-B541-420765D7729F}" dt="2023-03-31T15:30:25.604" v="369" actId="1076"/>
          <ac:picMkLst>
            <pc:docMk/>
            <pc:sldMk cId="2520747117" sldId="358"/>
            <ac:picMk id="3" creationId="{0450BE17-4BC8-41FC-844E-3908FDF8523F}"/>
          </ac:picMkLst>
        </pc:picChg>
        <pc:picChg chg="add mod">
          <ac:chgData name="Hopper, Christopher" userId="2ab4bdc6-c2b9-4e4f-8e74-f048dfcedb35" providerId="ADAL" clId="{2553704B-A839-4ECB-B541-420765D7729F}" dt="2023-03-31T15:30:29.662" v="370" actId="1076"/>
          <ac:picMkLst>
            <pc:docMk/>
            <pc:sldMk cId="2520747117" sldId="358"/>
            <ac:picMk id="12" creationId="{34524465-55E6-4108-AE6B-5A2192D94FC2}"/>
          </ac:picMkLst>
        </pc:picChg>
      </pc:sldChg>
      <pc:sldChg chg="addSp delSp modSp add mod ord">
        <pc:chgData name="Hopper, Christopher" userId="2ab4bdc6-c2b9-4e4f-8e74-f048dfcedb35" providerId="ADAL" clId="{2553704B-A839-4ECB-B541-420765D7729F}" dt="2023-03-31T17:15:56.822" v="1554"/>
        <pc:sldMkLst>
          <pc:docMk/>
          <pc:sldMk cId="2119201696" sldId="359"/>
        </pc:sldMkLst>
        <pc:spChg chg="del">
          <ac:chgData name="Hopper, Christopher" userId="2ab4bdc6-c2b9-4e4f-8e74-f048dfcedb35" providerId="ADAL" clId="{2553704B-A839-4ECB-B541-420765D7729F}" dt="2023-03-31T17:15:55.262" v="1553" actId="478"/>
          <ac:spMkLst>
            <pc:docMk/>
            <pc:sldMk cId="2119201696" sldId="359"/>
            <ac:spMk id="5" creationId="{65E44C48-1838-40F5-B1F8-34F39D78B867}"/>
          </ac:spMkLst>
        </pc:spChg>
        <pc:spChg chg="add mod">
          <ac:chgData name="Hopper, Christopher" userId="2ab4bdc6-c2b9-4e4f-8e74-f048dfcedb35" providerId="ADAL" clId="{2553704B-A839-4ECB-B541-420765D7729F}" dt="2023-03-31T15:41:43.396" v="538" actId="20577"/>
          <ac:spMkLst>
            <pc:docMk/>
            <pc:sldMk cId="2119201696" sldId="359"/>
            <ac:spMk id="12" creationId="{BF24EC23-E23C-4837-8250-0E75B57C0A64}"/>
          </ac:spMkLst>
        </pc:spChg>
        <pc:spChg chg="add mod">
          <ac:chgData name="Hopper, Christopher" userId="2ab4bdc6-c2b9-4e4f-8e74-f048dfcedb35" providerId="ADAL" clId="{2553704B-A839-4ECB-B541-420765D7729F}" dt="2023-03-31T15:39:56.424" v="461" actId="1076"/>
          <ac:spMkLst>
            <pc:docMk/>
            <pc:sldMk cId="2119201696" sldId="359"/>
            <ac:spMk id="13" creationId="{FDF9C430-28DC-465B-B1DB-0BCAB90680F4}"/>
          </ac:spMkLst>
        </pc:spChg>
        <pc:spChg chg="add mod">
          <ac:chgData name="Hopper, Christopher" userId="2ab4bdc6-c2b9-4e4f-8e74-f048dfcedb35" providerId="ADAL" clId="{2553704B-A839-4ECB-B541-420765D7729F}" dt="2023-03-31T17:15:56.822" v="1554"/>
          <ac:spMkLst>
            <pc:docMk/>
            <pc:sldMk cId="2119201696" sldId="359"/>
            <ac:spMk id="14" creationId="{A1B0550A-69AB-4644-A767-1C4363065F49}"/>
          </ac:spMkLst>
        </pc:spChg>
      </pc:sldChg>
      <pc:sldChg chg="del">
        <pc:chgData name="Hopper, Christopher" userId="2ab4bdc6-c2b9-4e4f-8e74-f048dfcedb35" providerId="ADAL" clId="{2553704B-A839-4ECB-B541-420765D7729F}" dt="2023-03-31T12:45:46.495" v="4" actId="47"/>
        <pc:sldMkLst>
          <pc:docMk/>
          <pc:sldMk cId="3674000995" sldId="359"/>
        </pc:sldMkLst>
      </pc:sldChg>
      <pc:sldChg chg="new del">
        <pc:chgData name="Hopper, Christopher" userId="2ab4bdc6-c2b9-4e4f-8e74-f048dfcedb35" providerId="ADAL" clId="{2553704B-A839-4ECB-B541-420765D7729F}" dt="2023-03-31T17:20:17.643" v="1584" actId="47"/>
        <pc:sldMkLst>
          <pc:docMk/>
          <pc:sldMk cId="756099036" sldId="360"/>
        </pc:sldMkLst>
      </pc:sldChg>
      <pc:sldChg chg="delSp modSp add del mod">
        <pc:chgData name="Hopper, Christopher" userId="2ab4bdc6-c2b9-4e4f-8e74-f048dfcedb35" providerId="ADAL" clId="{2553704B-A839-4ECB-B541-420765D7729F}" dt="2023-03-31T17:22:04.273" v="1629" actId="2696"/>
        <pc:sldMkLst>
          <pc:docMk/>
          <pc:sldMk cId="3773355982" sldId="360"/>
        </pc:sldMkLst>
        <pc:spChg chg="del mod">
          <ac:chgData name="Hopper, Christopher" userId="2ab4bdc6-c2b9-4e4f-8e74-f048dfcedb35" providerId="ADAL" clId="{2553704B-A839-4ECB-B541-420765D7729F}" dt="2023-03-31T17:21:01.044" v="1587" actId="21"/>
          <ac:spMkLst>
            <pc:docMk/>
            <pc:sldMk cId="3773355982" sldId="360"/>
            <ac:spMk id="12" creationId="{A11711CE-224B-404D-8EDB-39A9ACA8FF3D}"/>
          </ac:spMkLst>
        </pc:spChg>
        <pc:spChg chg="del">
          <ac:chgData name="Hopper, Christopher" userId="2ab4bdc6-c2b9-4e4f-8e74-f048dfcedb35" providerId="ADAL" clId="{2553704B-A839-4ECB-B541-420765D7729F}" dt="2023-03-31T17:21:05.991" v="1588" actId="21"/>
          <ac:spMkLst>
            <pc:docMk/>
            <pc:sldMk cId="3773355982" sldId="360"/>
            <ac:spMk id="13" creationId="{3C4918E0-B8EF-48BF-A9D8-A526E299412E}"/>
          </ac:spMkLst>
        </pc:spChg>
        <pc:spChg chg="mod">
          <ac:chgData name="Hopper, Christopher" userId="2ab4bdc6-c2b9-4e4f-8e74-f048dfcedb35" providerId="ADAL" clId="{2553704B-A839-4ECB-B541-420765D7729F}" dt="2023-03-31T17:21:58.487" v="1628" actId="20577"/>
          <ac:spMkLst>
            <pc:docMk/>
            <pc:sldMk cId="3773355982" sldId="360"/>
            <ac:spMk id="14" creationId="{83DC889A-D97A-49E0-8ACE-01471EB42D3F}"/>
          </ac:spMkLst>
        </pc:spChg>
      </pc:sldChg>
      <pc:sldChg chg="del">
        <pc:chgData name="Hopper, Christopher" userId="2ab4bdc6-c2b9-4e4f-8e74-f048dfcedb35" providerId="ADAL" clId="{2553704B-A839-4ECB-B541-420765D7729F}" dt="2023-03-31T12:46:05.298" v="6" actId="47"/>
        <pc:sldMkLst>
          <pc:docMk/>
          <pc:sldMk cId="3237380014" sldId="361"/>
        </pc:sldMkLst>
      </pc:sldChg>
      <pc:sldChg chg="del">
        <pc:chgData name="Hopper, Christopher" userId="2ab4bdc6-c2b9-4e4f-8e74-f048dfcedb35" providerId="ADAL" clId="{2553704B-A839-4ECB-B541-420765D7729F}" dt="2023-03-31T12:45:52.455" v="5" actId="47"/>
        <pc:sldMkLst>
          <pc:docMk/>
          <pc:sldMk cId="3854967298" sldId="363"/>
        </pc:sldMkLst>
      </pc:sldChg>
      <pc:sldMasterChg chg="delSldLayout">
        <pc:chgData name="Hopper, Christopher" userId="2ab4bdc6-c2b9-4e4f-8e74-f048dfcedb35" providerId="ADAL" clId="{2553704B-A839-4ECB-B541-420765D7729F}" dt="2023-03-31T17:20:17.643" v="1584" actId="47"/>
        <pc:sldMasterMkLst>
          <pc:docMk/>
          <pc:sldMasterMk cId="229804212" sldId="2147483673"/>
        </pc:sldMasterMkLst>
        <pc:sldLayoutChg chg="del">
          <pc:chgData name="Hopper, Christopher" userId="2ab4bdc6-c2b9-4e4f-8e74-f048dfcedb35" providerId="ADAL" clId="{2553704B-A839-4ECB-B541-420765D7729F}" dt="2023-03-31T17:20:17.643" v="1584" actId="47"/>
          <pc:sldLayoutMkLst>
            <pc:docMk/>
            <pc:sldMasterMk cId="229804212" sldId="2147483673"/>
            <pc:sldLayoutMk cId="1141565748"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B0AEBA34-6CB7-4003-8A89-6C6608B1B73C}" type="datetimeFigureOut">
              <a:rPr lang="en-US" smtClean="0"/>
              <a:t>3/31/2023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642E7B5-D813-44F2-B728-A004559984AF}" type="slidenum">
              <a:rPr lang="en-US" smtClean="0"/>
              <a:t>‹#›</a:t>
            </a:fld>
            <a:endParaRPr lang="en-US" dirty="0"/>
          </a:p>
        </p:txBody>
      </p:sp>
    </p:spTree>
    <p:extLst>
      <p:ext uri="{BB962C8B-B14F-4D97-AF65-F5344CB8AC3E}">
        <p14:creationId xmlns:p14="http://schemas.microsoft.com/office/powerpoint/2010/main" val="272175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gislature.maine.gov/statutes/32/title32sec1732.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2E7B5-D813-44F2-B728-A004559984AF}" type="slidenum">
              <a:rPr lang="en-US" smtClean="0"/>
              <a:t>4</a:t>
            </a:fld>
            <a:endParaRPr lang="en-US" dirty="0"/>
          </a:p>
        </p:txBody>
      </p:sp>
    </p:spTree>
    <p:extLst>
      <p:ext uri="{BB962C8B-B14F-4D97-AF65-F5344CB8AC3E}">
        <p14:creationId xmlns:p14="http://schemas.microsoft.com/office/powerpoint/2010/main" val="419804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600"/>
              </a:spcAft>
            </a:pPr>
            <a:r>
              <a:rPr lang="en-US" b="1" i="0" dirty="0">
                <a:solidFill>
                  <a:srgbClr val="000000"/>
                </a:solidFill>
                <a:effectLst/>
                <a:latin typeface="Kreon"/>
              </a:rPr>
              <a:t>1.  Definitions.  </a:t>
            </a:r>
            <a:r>
              <a:rPr lang="en-US" b="0" i="0" dirty="0">
                <a:solidFill>
                  <a:srgbClr val="000000"/>
                </a:solidFill>
                <a:effectLst/>
                <a:latin typeface="Kreon"/>
              </a:rPr>
              <a:t>As used in this section, unless the context otherwise indicates, the following terms have the following meanings.  </a:t>
            </a:r>
          </a:p>
          <a:p>
            <a:pPr algn="just">
              <a:spcBef>
                <a:spcPts val="600"/>
              </a:spcBef>
              <a:spcAft>
                <a:spcPts val="600"/>
              </a:spcAft>
            </a:pPr>
            <a:r>
              <a:rPr lang="en-US" b="0" i="0" dirty="0">
                <a:solidFill>
                  <a:srgbClr val="000000"/>
                </a:solidFill>
                <a:effectLst/>
                <a:latin typeface="Kreon"/>
              </a:rPr>
              <a:t>A. "Discharge" means a release by any means, including, but not limited to, spilling, leaking, pumping, pouring, spraying, emitting, disposing, escaping, emptying or dumping, whether intentional or unintentional.   </a:t>
            </a:r>
            <a:r>
              <a:rPr lang="en-US" sz="1800" b="0" i="0" dirty="0">
                <a:solidFill>
                  <a:srgbClr val="000000"/>
                </a:solidFill>
                <a:effectLst/>
                <a:latin typeface="Courier New" panose="02070309020205020404" pitchFamily="49" charset="0"/>
              </a:rPr>
              <a:t>[PL 2021, c. 449, §1 (NEW).]</a:t>
            </a:r>
            <a:endParaRPr lang="en-US" b="0" i="0" dirty="0">
              <a:solidFill>
                <a:srgbClr val="000000"/>
              </a:solidFill>
              <a:effectLst/>
              <a:latin typeface="Kreon"/>
            </a:endParaRPr>
          </a:p>
          <a:p>
            <a:pPr algn="just">
              <a:spcBef>
                <a:spcPts val="600"/>
              </a:spcBef>
              <a:spcAft>
                <a:spcPts val="600"/>
              </a:spcAft>
            </a:pPr>
            <a:r>
              <a:rPr lang="en-US" b="0" i="0" dirty="0">
                <a:solidFill>
                  <a:srgbClr val="000000"/>
                </a:solidFill>
                <a:effectLst/>
                <a:latin typeface="Kreon"/>
              </a:rPr>
              <a:t>B. "Perfluoroalkyl and polyfluoroalkyl substances" or "PFAS" has the same meaning as in </a:t>
            </a:r>
            <a:r>
              <a:rPr lang="en-US" b="0" i="0" u="none" strike="noStrike" dirty="0">
                <a:solidFill>
                  <a:srgbClr val="0056A0"/>
                </a:solidFill>
                <a:effectLst/>
                <a:latin typeface="Kreon"/>
                <a:hlinkClick r:id="rId3"/>
              </a:rPr>
              <a:t>Title 32, section 1732, subsection 5‑A</a:t>
            </a:r>
            <a:r>
              <a:rPr lang="en-US" b="0" i="0" dirty="0">
                <a:solidFill>
                  <a:srgbClr val="000000"/>
                </a:solidFill>
                <a:effectLst/>
                <a:latin typeface="Kreon"/>
              </a:rPr>
              <a:t>.   </a:t>
            </a:r>
            <a:r>
              <a:rPr lang="en-US" sz="1800" b="0" i="0" dirty="0">
                <a:solidFill>
                  <a:srgbClr val="000000"/>
                </a:solidFill>
                <a:effectLst/>
                <a:latin typeface="Courier New" panose="02070309020205020404" pitchFamily="49" charset="0"/>
              </a:rPr>
              <a:t>[PL 2021, c. 449, §1 (NEW).]</a:t>
            </a:r>
            <a:endParaRPr lang="en-US" b="0" i="0" dirty="0">
              <a:solidFill>
                <a:srgbClr val="000000"/>
              </a:solidFill>
              <a:effectLst/>
              <a:latin typeface="Kreon"/>
            </a:endParaRPr>
          </a:p>
          <a:p>
            <a:pPr algn="just">
              <a:spcBef>
                <a:spcPts val="600"/>
              </a:spcBef>
              <a:spcAft>
                <a:spcPts val="600"/>
              </a:spcAft>
            </a:pPr>
            <a:r>
              <a:rPr lang="en-US" b="0" i="0" dirty="0">
                <a:solidFill>
                  <a:srgbClr val="000000"/>
                </a:solidFill>
                <a:effectLst/>
                <a:latin typeface="Kreon"/>
              </a:rPr>
              <a:t>C. "Person" means a natural person, firm, association, partnership, corporation or trust; the State or any agency of the State; a governmental entity or quasi-governmental entity; the United States or any agency of the United States; or any other legal entity.   </a:t>
            </a:r>
            <a:r>
              <a:rPr lang="en-US" sz="1800" b="0" i="0" dirty="0">
                <a:solidFill>
                  <a:srgbClr val="000000"/>
                </a:solidFill>
                <a:effectLst/>
                <a:latin typeface="Courier New" panose="02070309020205020404" pitchFamily="49" charset="0"/>
              </a:rPr>
              <a:t>[PL 2021, c. 449, §1 (NEW).]</a:t>
            </a:r>
            <a:endParaRPr lang="en-US" b="0" i="0" dirty="0">
              <a:solidFill>
                <a:srgbClr val="000000"/>
              </a:solidFill>
              <a:effectLst/>
              <a:latin typeface="Kreon"/>
            </a:endParaRPr>
          </a:p>
          <a:p>
            <a:endParaRPr lang="en-US" dirty="0"/>
          </a:p>
        </p:txBody>
      </p:sp>
      <p:sp>
        <p:nvSpPr>
          <p:cNvPr id="4" name="Slide Number Placeholder 3"/>
          <p:cNvSpPr>
            <a:spLocks noGrp="1"/>
          </p:cNvSpPr>
          <p:nvPr>
            <p:ph type="sldNum" sz="quarter" idx="5"/>
          </p:nvPr>
        </p:nvSpPr>
        <p:spPr/>
        <p:txBody>
          <a:bodyPr/>
          <a:lstStyle/>
          <a:p>
            <a:fld id="{8642E7B5-D813-44F2-B728-A004559984AF}" type="slidenum">
              <a:rPr lang="en-US" smtClean="0"/>
              <a:t>5</a:t>
            </a:fld>
            <a:endParaRPr lang="en-US" dirty="0"/>
          </a:p>
        </p:txBody>
      </p:sp>
    </p:spTree>
    <p:extLst>
      <p:ext uri="{BB962C8B-B14F-4D97-AF65-F5344CB8AC3E}">
        <p14:creationId xmlns:p14="http://schemas.microsoft.com/office/powerpoint/2010/main" val="156381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55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4FF70A-4AAC-43F2-82F6-8557EBFA9AA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323470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4FF70A-4AAC-43F2-82F6-8557EBFA9AA4}"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371536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FF70A-4AAC-43F2-82F6-8557EBFA9AA4}"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89690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FF70A-4AAC-43F2-82F6-8557EBFA9AA4}"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330861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FF70A-4AAC-43F2-82F6-8557EBFA9AA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1177130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FF70A-4AAC-43F2-82F6-8557EBFA9AA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856681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FF70A-4AAC-43F2-82F6-8557EBFA9AA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110246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FF70A-4AAC-43F2-82F6-8557EBFA9AA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157044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249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425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2" name="Rectangle 11"/>
          <p:cNvSpPr/>
          <p:nvPr userDrawn="1"/>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14" name="Rectangle 13"/>
          <p:cNvSpPr/>
          <p:nvPr userDrawn="1"/>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34349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9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C9935CBC-BE77-48A3-B3E9-1F9F77A8E84B}" type="datetimeFigureOut">
              <a:rPr lang="en-US" smtClean="0"/>
              <a:pPr>
                <a:defRPr/>
              </a:pPr>
              <a:t>3/31/2023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0E9007F4-D519-4F94-92AF-E905A84F0F2D}" type="slidenum">
              <a:rPr lang="en-US" smtClean="0"/>
              <a:pPr>
                <a:defRPr/>
              </a:pPr>
              <a:t>‹#›</a:t>
            </a:fld>
            <a:endParaRPr lang="en-US"/>
          </a:p>
        </p:txBody>
      </p:sp>
    </p:spTree>
    <p:extLst>
      <p:ext uri="{BB962C8B-B14F-4D97-AF65-F5344CB8AC3E}">
        <p14:creationId xmlns:p14="http://schemas.microsoft.com/office/powerpoint/2010/main" val="166506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4FF70A-4AAC-43F2-82F6-8557EBFA9AA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351171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FF70A-4AAC-43F2-82F6-8557EBFA9AA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213819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FF70A-4AAC-43F2-82F6-8557EBFA9AA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D94B-3E91-40A5-A432-16EEF849DFEF}" type="slidenum">
              <a:rPr lang="en-US" smtClean="0"/>
              <a:t>‹#›</a:t>
            </a:fld>
            <a:endParaRPr lang="en-US"/>
          </a:p>
        </p:txBody>
      </p:sp>
    </p:spTree>
    <p:extLst>
      <p:ext uri="{BB962C8B-B14F-4D97-AF65-F5344CB8AC3E}">
        <p14:creationId xmlns:p14="http://schemas.microsoft.com/office/powerpoint/2010/main" val="1455603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0" y="2286000"/>
            <a:ext cx="4495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3AC4A-3A64-493B-BF15-469E8C2943B1}" type="datetimeFigureOut">
              <a:rPr lang="en-US" smtClean="0"/>
              <a:t>3/31/2023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741CD-DF7A-45E6-A49D-D1448C6A459C}" type="slidenum">
              <a:rPr lang="en-US" smtClean="0"/>
              <a:t>‹#›</a:t>
            </a:fld>
            <a:endParaRPr lang="en-US" dirty="0"/>
          </a:p>
        </p:txBody>
      </p:sp>
      <p:sp>
        <p:nvSpPr>
          <p:cNvPr id="7" name="Subtitle 2"/>
          <p:cNvSpPr txBox="1">
            <a:spLocks/>
          </p:cNvSpPr>
          <p:nvPr/>
        </p:nvSpPr>
        <p:spPr>
          <a:xfrm>
            <a:off x="3810000" y="3886200"/>
            <a:ext cx="4343400" cy="5921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None/>
            </a:pPr>
            <a:r>
              <a:rPr lang="en-US" sz="2800" dirty="0">
                <a:solidFill>
                  <a:srgbClr val="7F7F7F"/>
                </a:solidFill>
              </a:rPr>
              <a:t>Staff name, title/program</a:t>
            </a:r>
          </a:p>
        </p:txBody>
      </p:sp>
      <p:sp>
        <p:nvSpPr>
          <p:cNvPr id="8" name="Rectangle 7"/>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solidFill>
                  <a:schemeClr val="bg1"/>
                </a:solidFill>
                <a:latin typeface="Arial" charset="0"/>
              </a:rPr>
              <a:t>MAINE DEPARTMENT OF ENVIRONMENTAL PROTECTION</a:t>
            </a:r>
          </a:p>
          <a:p>
            <a:pPr algn="ctr" eaLnBrk="1" hangingPunct="1"/>
            <a:endParaRPr lang="en-US" sz="800" i="1" dirty="0">
              <a:solidFill>
                <a:schemeClr val="bg1"/>
              </a:solidFill>
              <a:latin typeface="Arial" charset="0"/>
            </a:endParaRPr>
          </a:p>
          <a:p>
            <a:pPr algn="ctr" eaLnBrk="1" hangingPunct="1"/>
            <a:r>
              <a:rPr lang="en-US" sz="1600" i="1" dirty="0">
                <a:solidFill>
                  <a:schemeClr val="bg1"/>
                </a:solidFill>
                <a:latin typeface="Arial" charset="0"/>
              </a:rPr>
              <a:t>Protecting Maine’s Air, Land and Water</a:t>
            </a:r>
          </a:p>
        </p:txBody>
      </p:sp>
      <p:cxnSp>
        <p:nvCxnSpPr>
          <p:cNvPr id="11" name="Straight Connector 10"/>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pic>
        <p:nvPicPr>
          <p:cNvPr id="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52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352123"/>
      </p:ext>
    </p:extLst>
  </p:cSld>
  <p:clrMap bg1="lt1" tx1="dk1" bg2="lt2" tx2="dk2" accent1="accent1" accent2="accent2" accent3="accent3" accent4="accent4" accent5="accent5" accent6="accent6" hlink="hlink" folHlink="folHlink"/>
  <p:txStyles>
    <p:titleStyle>
      <a:lvl1pPr algn="r" defTabSz="914400" rtl="0" eaLnBrk="1" latinLnBrk="0" hangingPunct="1">
        <a:spcBef>
          <a:spcPct val="0"/>
        </a:spcBef>
        <a:buNone/>
        <a:defRPr sz="4400" kern="1200">
          <a:solidFill>
            <a:schemeClr val="accent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00" y="152400"/>
            <a:ext cx="6553200" cy="6381800"/>
          </a:xfrm>
          <a:prstGeom prst="rect">
            <a:avLst/>
          </a:prstGeom>
          <a:effectLst>
            <a:softEdge rad="635000"/>
          </a:effectLst>
        </p:spPr>
      </p:pic>
      <p:sp>
        <p:nvSpPr>
          <p:cNvPr id="8" name="Title 1"/>
          <p:cNvSpPr txBox="1">
            <a:spLocks/>
          </p:cNvSpPr>
          <p:nvPr/>
        </p:nvSpPr>
        <p:spPr>
          <a:xfrm>
            <a:off x="3505200" y="3505200"/>
            <a:ext cx="2362200" cy="45720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800" i="1" dirty="0">
                <a:solidFill>
                  <a:schemeClr val="accent1">
                    <a:lumMod val="75000"/>
                  </a:schemeClr>
                </a:solidFill>
                <a:latin typeface="+mn-lt"/>
              </a:rPr>
              <a:t>www.maine.gov/dep</a:t>
            </a:r>
          </a:p>
        </p:txBody>
      </p:sp>
    </p:spTree>
    <p:extLst>
      <p:ext uri="{BB962C8B-B14F-4D97-AF65-F5344CB8AC3E}">
        <p14:creationId xmlns:p14="http://schemas.microsoft.com/office/powerpoint/2010/main" val="2298042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56" r:id="rId4"/>
    <p:sldLayoutId id="2147483653" r:id="rId5"/>
    <p:sldLayoutId id="214748367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3AC4A-3A64-493B-BF15-469E8C2943B1}" type="datetimeFigureOut">
              <a:rPr lang="en-US" smtClean="0"/>
              <a:t>3/31/2023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741CD-DF7A-45E6-A49D-D1448C6A459C}" type="slidenum">
              <a:rPr lang="en-US" smtClean="0"/>
              <a:t>‹#›</a:t>
            </a:fld>
            <a:endParaRPr lang="en-US" dirty="0"/>
          </a:p>
        </p:txBody>
      </p:sp>
    </p:spTree>
    <p:extLst>
      <p:ext uri="{BB962C8B-B14F-4D97-AF65-F5344CB8AC3E}">
        <p14:creationId xmlns:p14="http://schemas.microsoft.com/office/powerpoint/2010/main" val="20873851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salon.com/writer/marina-schauffler" TargetMode="External"/><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repository.library.noaa.gov/view/noaa/31574" TargetMode="External"/><Relationship Id="rId2" Type="http://schemas.openxmlformats.org/officeDocument/2006/relationships/image" Target="../media/image2.gif"/><Relationship Id="rId1" Type="http://schemas.openxmlformats.org/officeDocument/2006/relationships/slideLayout" Target="../slideLayouts/slideLayout10.xml"/><Relationship Id="rId5" Type="http://schemas.openxmlformats.org/officeDocument/2006/relationships/hyperlink" Target="https://www.ncbi.nlm.nih.gov/pmc/articles/PMC5387409/" TargetMode="External"/><Relationship Id="rId4" Type="http://schemas.openxmlformats.org/officeDocument/2006/relationships/hyperlink" Target="https://celebrating200years.noaa.gov/magazine/globec/map_gulfofmain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3538" y="755513"/>
            <a:ext cx="6248400" cy="2743200"/>
          </a:xfrm>
        </p:spPr>
        <p:txBody>
          <a:bodyPr rtlCol="0">
            <a:noAutofit/>
          </a:bodyPr>
          <a:lstStyle/>
          <a:p>
            <a:pPr eaLnBrk="1" fontAlgn="auto" hangingPunct="1">
              <a:spcBef>
                <a:spcPts val="1200"/>
              </a:spcBef>
              <a:spcAft>
                <a:spcPts val="600"/>
              </a:spcAft>
              <a:defRPr/>
            </a:pPr>
            <a:r>
              <a:rPr lang="en-US" b="1" dirty="0">
                <a:solidFill>
                  <a:schemeClr val="tx2">
                    <a:lumMod val="50000"/>
                  </a:schemeClr>
                </a:solidFill>
                <a:cs typeface="Arial" pitchFamily="34" charset="0"/>
              </a:rPr>
              <a:t>Maine Department of Environmental Protection </a:t>
            </a:r>
            <a:br>
              <a:rPr lang="en-US" b="1" dirty="0">
                <a:solidFill>
                  <a:schemeClr val="tx2">
                    <a:lumMod val="50000"/>
                  </a:schemeClr>
                </a:solidFill>
                <a:cs typeface="Arial" pitchFamily="34" charset="0"/>
              </a:rPr>
            </a:br>
            <a:r>
              <a:rPr lang="en-US" b="1" dirty="0">
                <a:solidFill>
                  <a:schemeClr val="tx2">
                    <a:lumMod val="50000"/>
                  </a:schemeClr>
                </a:solidFill>
                <a:cs typeface="Arial" pitchFamily="34" charset="0"/>
              </a:rPr>
              <a:t>Response Services</a:t>
            </a:r>
            <a:endParaRPr lang="en-US" sz="3200" b="1" dirty="0">
              <a:solidFill>
                <a:schemeClr val="tx2">
                  <a:lumMod val="50000"/>
                </a:schemeClr>
              </a:solidFill>
              <a:cs typeface="Arial" pitchFamily="34" charset="0"/>
            </a:endParaRPr>
          </a:p>
        </p:txBody>
      </p:sp>
      <p:sp>
        <p:nvSpPr>
          <p:cNvPr id="2051" name="Subtitle 2"/>
          <p:cNvSpPr>
            <a:spLocks noGrp="1"/>
          </p:cNvSpPr>
          <p:nvPr>
            <p:ph type="subTitle" idx="1"/>
          </p:nvPr>
        </p:nvSpPr>
        <p:spPr>
          <a:xfrm>
            <a:off x="510381" y="3897493"/>
            <a:ext cx="8142287" cy="445907"/>
          </a:xfrm>
        </p:spPr>
        <p:txBody>
          <a:bodyPr>
            <a:noAutofit/>
          </a:bodyPr>
          <a:lstStyle/>
          <a:p>
            <a:pPr algn="l" eaLnBrk="1" hangingPunct="1">
              <a:spcBef>
                <a:spcPts val="0"/>
              </a:spcBef>
            </a:pPr>
            <a:r>
              <a:rPr lang="en-US" sz="2000" b="1" dirty="0">
                <a:solidFill>
                  <a:srgbClr val="FF0000"/>
                </a:solidFill>
              </a:rPr>
              <a:t>AFFF and PFAS emerging awareness of impacts to the Aquatic environment</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solidFill>
                  <a:schemeClr val="bg1"/>
                </a:solidFill>
                <a:latin typeface="Arial" charset="0"/>
              </a:rPr>
              <a:t>MAINE DEPARTMENT OF ENVIRONMENTAL PROTECTION</a:t>
            </a:r>
          </a:p>
          <a:p>
            <a:pPr algn="ctr" eaLnBrk="1" hangingPunct="1"/>
            <a:endParaRPr lang="en-US" sz="800" i="1" dirty="0">
              <a:solidFill>
                <a:schemeClr val="bg1"/>
              </a:solidFill>
              <a:latin typeface="Arial" charset="0"/>
            </a:endParaRPr>
          </a:p>
          <a:p>
            <a:pPr algn="ctr" eaLnBrk="1" hangingPunct="1"/>
            <a:r>
              <a:rPr 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pic>
        <p:nvPicPr>
          <p:cNvPr id="205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910" y="488813"/>
            <a:ext cx="2552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12" name="TextBox 11">
            <a:extLst>
              <a:ext uri="{FF2B5EF4-FFF2-40B4-BE49-F238E27FC236}">
                <a16:creationId xmlns:a16="http://schemas.microsoft.com/office/drawing/2014/main" id="{A11711CE-224B-404D-8EDB-39A9ACA8FF3D}"/>
              </a:ext>
            </a:extLst>
          </p:cNvPr>
          <p:cNvSpPr txBox="1"/>
          <p:nvPr/>
        </p:nvSpPr>
        <p:spPr>
          <a:xfrm>
            <a:off x="304800" y="2016839"/>
            <a:ext cx="8382000" cy="4247317"/>
          </a:xfrm>
          <a:prstGeom prst="rect">
            <a:avLst/>
          </a:prstGeom>
          <a:noFill/>
        </p:spPr>
        <p:txBody>
          <a:bodyPr wrap="square">
            <a:spAutoFit/>
          </a:bodyPr>
          <a:lstStyle/>
          <a:p>
            <a:r>
              <a:rPr lang="en-US" dirty="0"/>
              <a:t>Toxicity tests are generally conducted on a variety of organisms that represent key links in the food chain. In aquatic environments such tests are conducted on algae, protozoa, crustacea, and fish. The toxicity effects of fire fighting foams to aquatic organisms are usually due to the surfactants they contain, depleting the ability of water to carry oxygen for aquatic organisms (McDonald et al. 1996; Poulton n.d.). Although many of the test organisms, such as aquatic invertebrates, are considered to be of low economical and recreational importance, they are critical to the function of the food chain that supports higher trophic levels such as birds and fish, and eventually humans.</a:t>
            </a:r>
          </a:p>
          <a:p>
            <a:endParaRPr lang="en-US" dirty="0"/>
          </a:p>
          <a:p>
            <a:r>
              <a:rPr lang="en-US" dirty="0"/>
              <a:t>AFFF foams decompose in the environment to a certain extent, however, the surfactants used in AFFF always leave behind a residue of fluorosurfactants (fluorinated carbon chains) (Moody &amp; Field 2000). These fluorosurfactants have been found to persist in soil and in ground water around sites where AFFF has been used on grass or soil surfaces, with the possibility of these substances transporting/leaching to areas surrounding the contaminated sites</a:t>
            </a:r>
          </a:p>
        </p:txBody>
      </p:sp>
      <p:sp>
        <p:nvSpPr>
          <p:cNvPr id="13" name="TextBox 12">
            <a:extLst>
              <a:ext uri="{FF2B5EF4-FFF2-40B4-BE49-F238E27FC236}">
                <a16:creationId xmlns:a16="http://schemas.microsoft.com/office/drawing/2014/main" id="{3C4918E0-B8EF-48BF-A9D8-A526E299412E}"/>
              </a:ext>
            </a:extLst>
          </p:cNvPr>
          <p:cNvSpPr txBox="1"/>
          <p:nvPr/>
        </p:nvSpPr>
        <p:spPr>
          <a:xfrm>
            <a:off x="304800" y="1433979"/>
            <a:ext cx="8382000" cy="646331"/>
          </a:xfrm>
          <a:prstGeom prst="rect">
            <a:avLst/>
          </a:prstGeom>
          <a:noFill/>
        </p:spPr>
        <p:txBody>
          <a:bodyPr wrap="square">
            <a:spAutoFit/>
          </a:bodyPr>
          <a:lstStyle/>
          <a:p>
            <a:r>
              <a:rPr lang="en-US" b="1" dirty="0"/>
              <a:t>Contamination of Australian Defence Force facilities and other Commonwealth, state and territory sites in Australia May 2003</a:t>
            </a:r>
          </a:p>
        </p:txBody>
      </p:sp>
      <p:sp>
        <p:nvSpPr>
          <p:cNvPr id="14" name="Title 4">
            <a:extLst>
              <a:ext uri="{FF2B5EF4-FFF2-40B4-BE49-F238E27FC236}">
                <a16:creationId xmlns:a16="http://schemas.microsoft.com/office/drawing/2014/main" id="{83DC889A-D97A-49E0-8ACE-01471EB42D3F}"/>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t>Tidbits to consider from research on the effects to marine life (continued)</a:t>
            </a:r>
          </a:p>
        </p:txBody>
      </p:sp>
    </p:spTree>
    <p:extLst>
      <p:ext uri="{BB962C8B-B14F-4D97-AF65-F5344CB8AC3E}">
        <p14:creationId xmlns:p14="http://schemas.microsoft.com/office/powerpoint/2010/main" val="77669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304800"/>
            <a:ext cx="4267200" cy="4020234"/>
          </a:xfrm>
          <a:prstGeom prst="rect">
            <a:avLst/>
          </a:prstGeom>
          <a:effectLst>
            <a:softEdge rad="635000"/>
          </a:effectLst>
        </p:spPr>
      </p:pic>
      <p:sp>
        <p:nvSpPr>
          <p:cNvPr id="3" name="TextBox 2"/>
          <p:cNvSpPr txBox="1"/>
          <p:nvPr/>
        </p:nvSpPr>
        <p:spPr>
          <a:xfrm>
            <a:off x="2671075" y="4419600"/>
            <a:ext cx="3801850" cy="830997"/>
          </a:xfrm>
          <a:prstGeom prst="rect">
            <a:avLst/>
          </a:prstGeom>
          <a:noFill/>
        </p:spPr>
        <p:txBody>
          <a:bodyPr wrap="square" rtlCol="0">
            <a:spAutoFit/>
          </a:bodyPr>
          <a:lstStyle/>
          <a:p>
            <a:pPr algn="ctr"/>
            <a:r>
              <a:rPr lang="en-US" sz="4800"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12" name="TextBox 11">
            <a:extLst>
              <a:ext uri="{FF2B5EF4-FFF2-40B4-BE49-F238E27FC236}">
                <a16:creationId xmlns:a16="http://schemas.microsoft.com/office/drawing/2014/main" id="{BF24EC23-E23C-4837-8250-0E75B57C0A64}"/>
              </a:ext>
            </a:extLst>
          </p:cNvPr>
          <p:cNvSpPr txBox="1"/>
          <p:nvPr/>
        </p:nvSpPr>
        <p:spPr>
          <a:xfrm>
            <a:off x="457200" y="2482492"/>
            <a:ext cx="8229600" cy="2031325"/>
          </a:xfrm>
          <a:prstGeom prst="rect">
            <a:avLst/>
          </a:prstGeom>
          <a:noFill/>
        </p:spPr>
        <p:txBody>
          <a:bodyPr wrap="square">
            <a:spAutoFit/>
          </a:bodyPr>
          <a:lstStyle/>
          <a:p>
            <a:r>
              <a:rPr lang="en-US" dirty="0"/>
              <a:t>The Division of Response Services was notified of a release of PHOS fire fighting foam to two storm drains. Approximately 10 gallons was released from a firetruck. Response Services was able to pump the foam / water mixture from the collection point in the storm drain to a salvage drum.</a:t>
            </a:r>
          </a:p>
          <a:p>
            <a:endParaRPr lang="en-US" dirty="0"/>
          </a:p>
          <a:p>
            <a:r>
              <a:rPr lang="en-US" dirty="0"/>
              <a:t>Division of Response Services labeled the drum and ensured transport to the public works facility for storage in the garage until disposed.</a:t>
            </a:r>
          </a:p>
        </p:txBody>
      </p:sp>
      <p:sp>
        <p:nvSpPr>
          <p:cNvPr id="13" name="TextBox 12">
            <a:extLst>
              <a:ext uri="{FF2B5EF4-FFF2-40B4-BE49-F238E27FC236}">
                <a16:creationId xmlns:a16="http://schemas.microsoft.com/office/drawing/2014/main" id="{FDF9C430-28DC-465B-B1DB-0BCAB90680F4}"/>
              </a:ext>
            </a:extLst>
          </p:cNvPr>
          <p:cNvSpPr txBox="1"/>
          <p:nvPr/>
        </p:nvSpPr>
        <p:spPr>
          <a:xfrm>
            <a:off x="876301" y="1692276"/>
            <a:ext cx="8229599" cy="369332"/>
          </a:xfrm>
          <a:prstGeom prst="rect">
            <a:avLst/>
          </a:prstGeom>
          <a:noFill/>
        </p:spPr>
        <p:txBody>
          <a:bodyPr wrap="square" rtlCol="0">
            <a:spAutoFit/>
          </a:bodyPr>
          <a:lstStyle/>
          <a:p>
            <a:r>
              <a:rPr lang="en-US" b="1" dirty="0">
                <a:solidFill>
                  <a:srgbClr val="FF0000"/>
                </a:solidFill>
              </a:rPr>
              <a:t>Madawaska fire Department AFFF discharge to St. John River September 21, 2022 </a:t>
            </a:r>
          </a:p>
        </p:txBody>
      </p:sp>
      <p:sp>
        <p:nvSpPr>
          <p:cNvPr id="14" name="Title 4">
            <a:extLst>
              <a:ext uri="{FF2B5EF4-FFF2-40B4-BE49-F238E27FC236}">
                <a16:creationId xmlns:a16="http://schemas.microsoft.com/office/drawing/2014/main" id="{A1B0550A-69AB-4644-A767-1C4363065F49}"/>
              </a:ext>
            </a:extLst>
          </p:cNvPr>
          <p:cNvSpPr>
            <a:spLocks noGrp="1"/>
          </p:cNvSpPr>
          <p:nvPr>
            <p:ph type="title"/>
          </p:nvPr>
        </p:nvSpPr>
        <p:spPr>
          <a:xfrm>
            <a:off x="457200" y="274638"/>
            <a:ext cx="8229600" cy="1143000"/>
          </a:xfrm>
        </p:spPr>
        <p:txBody>
          <a:bodyPr>
            <a:normAutofit fontScale="90000"/>
          </a:bodyPr>
          <a:lstStyle/>
          <a:p>
            <a:r>
              <a:rPr lang="en-US" dirty="0"/>
              <a:t>Recent Responses with AFFF discharges to water</a:t>
            </a:r>
          </a:p>
        </p:txBody>
      </p:sp>
    </p:spTree>
    <p:extLst>
      <p:ext uri="{BB962C8B-B14F-4D97-AF65-F5344CB8AC3E}">
        <p14:creationId xmlns:p14="http://schemas.microsoft.com/office/powerpoint/2010/main" val="211920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5" name="Title 4">
            <a:extLst>
              <a:ext uri="{FF2B5EF4-FFF2-40B4-BE49-F238E27FC236}">
                <a16:creationId xmlns:a16="http://schemas.microsoft.com/office/drawing/2014/main" id="{65E44C48-1838-40F5-B1F8-34F39D78B867}"/>
              </a:ext>
            </a:extLst>
          </p:cNvPr>
          <p:cNvSpPr>
            <a:spLocks noGrp="1"/>
          </p:cNvSpPr>
          <p:nvPr>
            <p:ph type="title"/>
          </p:nvPr>
        </p:nvSpPr>
        <p:spPr/>
        <p:txBody>
          <a:bodyPr>
            <a:normAutofit fontScale="90000"/>
          </a:bodyPr>
          <a:lstStyle/>
          <a:p>
            <a:r>
              <a:rPr lang="en-US" dirty="0"/>
              <a:t>Recent Responses with AFFF discharges to water</a:t>
            </a:r>
          </a:p>
        </p:txBody>
      </p:sp>
      <p:pic>
        <p:nvPicPr>
          <p:cNvPr id="3" name="Picture 2">
            <a:extLst>
              <a:ext uri="{FF2B5EF4-FFF2-40B4-BE49-F238E27FC236}">
                <a16:creationId xmlns:a16="http://schemas.microsoft.com/office/drawing/2014/main" id="{37777C34-6FB1-4FE4-A3EA-A0AC404F3E9B}"/>
              </a:ext>
            </a:extLst>
          </p:cNvPr>
          <p:cNvPicPr>
            <a:picLocks noChangeAspect="1"/>
          </p:cNvPicPr>
          <p:nvPr/>
        </p:nvPicPr>
        <p:blipFill>
          <a:blip r:embed="rId3"/>
          <a:stretch>
            <a:fillRect/>
          </a:stretch>
        </p:blipFill>
        <p:spPr>
          <a:xfrm>
            <a:off x="100315" y="1485808"/>
            <a:ext cx="6000750" cy="4584989"/>
          </a:xfrm>
          <a:prstGeom prst="rect">
            <a:avLst/>
          </a:prstGeom>
          <a:ln w="19050">
            <a:solidFill>
              <a:schemeClr val="tx1"/>
            </a:solidFill>
          </a:ln>
        </p:spPr>
      </p:pic>
      <p:pic>
        <p:nvPicPr>
          <p:cNvPr id="12" name="Picture 11" descr="A body of water with a dock and a boat in it&#10;&#10;Description automatically generated with medium confidence">
            <a:extLst>
              <a:ext uri="{FF2B5EF4-FFF2-40B4-BE49-F238E27FC236}">
                <a16:creationId xmlns:a16="http://schemas.microsoft.com/office/drawing/2014/main" id="{B4DA8000-ED40-468F-B799-90EB44785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554" y="2639446"/>
            <a:ext cx="3149600" cy="2362200"/>
          </a:xfrm>
          <a:prstGeom prst="rect">
            <a:avLst/>
          </a:prstGeom>
          <a:ln w="25400">
            <a:solidFill>
              <a:schemeClr val="tx1"/>
            </a:solidFill>
          </a:ln>
        </p:spPr>
      </p:pic>
      <p:sp>
        <p:nvSpPr>
          <p:cNvPr id="13" name="TextBox 12">
            <a:extLst>
              <a:ext uri="{FF2B5EF4-FFF2-40B4-BE49-F238E27FC236}">
                <a16:creationId xmlns:a16="http://schemas.microsoft.com/office/drawing/2014/main" id="{7AC1B708-1269-4593-9BC0-0F780096922B}"/>
              </a:ext>
            </a:extLst>
          </p:cNvPr>
          <p:cNvSpPr txBox="1"/>
          <p:nvPr/>
        </p:nvSpPr>
        <p:spPr>
          <a:xfrm>
            <a:off x="6331131" y="1439123"/>
            <a:ext cx="2712554" cy="923330"/>
          </a:xfrm>
          <a:prstGeom prst="rect">
            <a:avLst/>
          </a:prstGeom>
          <a:noFill/>
        </p:spPr>
        <p:txBody>
          <a:bodyPr wrap="square" rtlCol="0">
            <a:spAutoFit/>
          </a:bodyPr>
          <a:lstStyle/>
          <a:p>
            <a:r>
              <a:rPr lang="en-US" b="1" dirty="0">
                <a:solidFill>
                  <a:srgbClr val="FF0000"/>
                </a:solidFill>
              </a:rPr>
              <a:t>Sprague Terminal AFFF discharge to Fore River January 5, 2023 </a:t>
            </a:r>
          </a:p>
        </p:txBody>
      </p:sp>
    </p:spTree>
    <p:extLst>
      <p:ext uri="{BB962C8B-B14F-4D97-AF65-F5344CB8AC3E}">
        <p14:creationId xmlns:p14="http://schemas.microsoft.com/office/powerpoint/2010/main" val="316693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5" name="Title 4">
            <a:extLst>
              <a:ext uri="{FF2B5EF4-FFF2-40B4-BE49-F238E27FC236}">
                <a16:creationId xmlns:a16="http://schemas.microsoft.com/office/drawing/2014/main" id="{65E44C48-1838-40F5-B1F8-34F39D78B867}"/>
              </a:ext>
            </a:extLst>
          </p:cNvPr>
          <p:cNvSpPr>
            <a:spLocks noGrp="1"/>
          </p:cNvSpPr>
          <p:nvPr>
            <p:ph type="title"/>
          </p:nvPr>
        </p:nvSpPr>
        <p:spPr/>
        <p:txBody>
          <a:bodyPr>
            <a:normAutofit fontScale="90000"/>
          </a:bodyPr>
          <a:lstStyle/>
          <a:p>
            <a:r>
              <a:rPr lang="en-US" dirty="0"/>
              <a:t>Recent Responses with AFFF discharges to water</a:t>
            </a:r>
          </a:p>
        </p:txBody>
      </p:sp>
      <p:pic>
        <p:nvPicPr>
          <p:cNvPr id="3" name="Picture 2" descr="A building that has been destroyed&#10;&#10;Description automatically generated with low confidence">
            <a:extLst>
              <a:ext uri="{FF2B5EF4-FFF2-40B4-BE49-F238E27FC236}">
                <a16:creationId xmlns:a16="http://schemas.microsoft.com/office/drawing/2014/main" id="{0450BE17-4BC8-41FC-844E-3908FDF85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 y="2438400"/>
            <a:ext cx="4318000" cy="3238500"/>
          </a:xfrm>
          <a:prstGeom prst="rect">
            <a:avLst/>
          </a:prstGeom>
          <a:ln w="15875">
            <a:solidFill>
              <a:schemeClr val="tx1"/>
            </a:solidFill>
          </a:ln>
        </p:spPr>
      </p:pic>
      <p:pic>
        <p:nvPicPr>
          <p:cNvPr id="12" name="Picture 11">
            <a:extLst>
              <a:ext uri="{FF2B5EF4-FFF2-40B4-BE49-F238E27FC236}">
                <a16:creationId xmlns:a16="http://schemas.microsoft.com/office/drawing/2014/main" id="{34524465-55E6-4108-AE6B-5A2192D94FC2}"/>
              </a:ext>
            </a:extLst>
          </p:cNvPr>
          <p:cNvPicPr>
            <a:picLocks noChangeAspect="1"/>
          </p:cNvPicPr>
          <p:nvPr/>
        </p:nvPicPr>
        <p:blipFill>
          <a:blip r:embed="rId5"/>
          <a:stretch>
            <a:fillRect/>
          </a:stretch>
        </p:blipFill>
        <p:spPr>
          <a:xfrm>
            <a:off x="4320177" y="2438400"/>
            <a:ext cx="4682733" cy="2642487"/>
          </a:xfrm>
          <a:prstGeom prst="rect">
            <a:avLst/>
          </a:prstGeom>
          <a:ln w="15875">
            <a:solidFill>
              <a:schemeClr val="tx1"/>
            </a:solidFill>
          </a:ln>
        </p:spPr>
      </p:pic>
      <p:sp>
        <p:nvSpPr>
          <p:cNvPr id="13" name="TextBox 12">
            <a:extLst>
              <a:ext uri="{FF2B5EF4-FFF2-40B4-BE49-F238E27FC236}">
                <a16:creationId xmlns:a16="http://schemas.microsoft.com/office/drawing/2014/main" id="{DD0BEA7B-6992-4920-8CDD-4EDF84747F8D}"/>
              </a:ext>
            </a:extLst>
          </p:cNvPr>
          <p:cNvSpPr txBox="1"/>
          <p:nvPr/>
        </p:nvSpPr>
        <p:spPr>
          <a:xfrm>
            <a:off x="876301" y="1692276"/>
            <a:ext cx="8229599" cy="369332"/>
          </a:xfrm>
          <a:prstGeom prst="rect">
            <a:avLst/>
          </a:prstGeom>
          <a:noFill/>
        </p:spPr>
        <p:txBody>
          <a:bodyPr wrap="square" rtlCol="0">
            <a:spAutoFit/>
          </a:bodyPr>
          <a:lstStyle/>
          <a:p>
            <a:r>
              <a:rPr lang="en-US" b="1" dirty="0">
                <a:solidFill>
                  <a:srgbClr val="FF0000"/>
                </a:solidFill>
              </a:rPr>
              <a:t>Phippsburg Fire Department AFFF discharge to Sebasco Harbor February 3, 2022 </a:t>
            </a:r>
          </a:p>
        </p:txBody>
      </p:sp>
    </p:spTree>
    <p:extLst>
      <p:ext uri="{BB962C8B-B14F-4D97-AF65-F5344CB8AC3E}">
        <p14:creationId xmlns:p14="http://schemas.microsoft.com/office/powerpoint/2010/main" val="252074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5" name="Title 4">
            <a:extLst>
              <a:ext uri="{FF2B5EF4-FFF2-40B4-BE49-F238E27FC236}">
                <a16:creationId xmlns:a16="http://schemas.microsoft.com/office/drawing/2014/main" id="{65E44C48-1838-40F5-B1F8-34F39D78B867}"/>
              </a:ext>
            </a:extLst>
          </p:cNvPr>
          <p:cNvSpPr>
            <a:spLocks noGrp="1"/>
          </p:cNvSpPr>
          <p:nvPr>
            <p:ph type="title"/>
          </p:nvPr>
        </p:nvSpPr>
        <p:spPr/>
        <p:txBody>
          <a:bodyPr>
            <a:noAutofit/>
          </a:bodyPr>
          <a:lstStyle/>
          <a:p>
            <a:r>
              <a:rPr lang="en-US" sz="2400" b="1" dirty="0"/>
              <a:t>38 MRSA </a:t>
            </a:r>
            <a:r>
              <a:rPr lang="en-US" sz="2400" b="1" i="0" dirty="0">
                <a:solidFill>
                  <a:srgbClr val="000000"/>
                </a:solidFill>
                <a:effectLst/>
              </a:rPr>
              <a:t>§424-C. Perfluoroalkyl and polyfluoroalkyl substances in firefighting or fire-suppressing foam</a:t>
            </a:r>
            <a:br>
              <a:rPr lang="en-US" sz="2400" b="1" i="0" dirty="0">
                <a:solidFill>
                  <a:srgbClr val="000000"/>
                </a:solidFill>
                <a:effectLst/>
                <a:latin typeface="Roboto Condensed" panose="02000000000000000000" pitchFamily="2" charset="0"/>
              </a:rPr>
            </a:br>
            <a:endParaRPr lang="en-US" sz="2400" dirty="0"/>
          </a:p>
        </p:txBody>
      </p:sp>
      <p:sp>
        <p:nvSpPr>
          <p:cNvPr id="12" name="TextBox 11">
            <a:extLst>
              <a:ext uri="{FF2B5EF4-FFF2-40B4-BE49-F238E27FC236}">
                <a16:creationId xmlns:a16="http://schemas.microsoft.com/office/drawing/2014/main" id="{D3529AF3-02E7-4990-8132-CA2FEB1CDE9B}"/>
              </a:ext>
            </a:extLst>
          </p:cNvPr>
          <p:cNvSpPr txBox="1"/>
          <p:nvPr/>
        </p:nvSpPr>
        <p:spPr>
          <a:xfrm>
            <a:off x="21771" y="1302421"/>
            <a:ext cx="9144000" cy="4470455"/>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mj-lt"/>
              </a:rPr>
              <a:t>2.  Discharge prohibited.  </a:t>
            </a:r>
            <a:r>
              <a:rPr lang="en-US" b="0" i="0" dirty="0">
                <a:solidFill>
                  <a:srgbClr val="000000"/>
                </a:solidFill>
                <a:effectLst/>
                <a:latin typeface="+mj-lt"/>
              </a:rPr>
              <a:t>Beginning January 1, 2022, a person may not discharge or cause to be discharged for testing or training purposes a firefighting or fire-suppressing foam to which PFAS have been intentionally added unless the foam is entirely collected by the person for proper disposal.  </a:t>
            </a:r>
          </a:p>
          <a:p>
            <a:pPr algn="just">
              <a:spcBef>
                <a:spcPts val="600"/>
              </a:spcBef>
              <a:spcAft>
                <a:spcPts val="600"/>
              </a:spcAft>
            </a:pPr>
            <a:r>
              <a:rPr lang="en-US" b="0" i="0" dirty="0">
                <a:solidFill>
                  <a:srgbClr val="000000"/>
                </a:solidFill>
                <a:effectLst/>
                <a:latin typeface="+mj-lt"/>
              </a:rPr>
              <a:t>Nothing in this subsection prohibits a person from discharging or causing to be discharged in an emergency situation to protect life or property a firefighting or fire-suppressing foam to which PFAS have been intentionally added.  </a:t>
            </a:r>
          </a:p>
          <a:p>
            <a:pPr algn="l">
              <a:spcBef>
                <a:spcPts val="300"/>
              </a:spcBef>
            </a:pPr>
            <a:r>
              <a:rPr lang="en-US" sz="1000" b="0" i="0" dirty="0">
                <a:solidFill>
                  <a:srgbClr val="000000"/>
                </a:solidFill>
                <a:effectLst/>
                <a:latin typeface="+mj-lt"/>
              </a:rPr>
              <a:t>[PL 2021, c. 449, §1 (NEW).]</a:t>
            </a:r>
            <a:endParaRPr lang="en-US" b="0" i="0" dirty="0">
              <a:solidFill>
                <a:srgbClr val="000000"/>
              </a:solidFill>
              <a:effectLst/>
              <a:latin typeface="+mj-lt"/>
            </a:endParaRPr>
          </a:p>
          <a:p>
            <a:pPr algn="just">
              <a:spcBef>
                <a:spcPts val="600"/>
              </a:spcBef>
              <a:spcAft>
                <a:spcPts val="600"/>
              </a:spcAft>
            </a:pPr>
            <a:r>
              <a:rPr lang="en-US" b="1" i="0" dirty="0">
                <a:solidFill>
                  <a:srgbClr val="000000"/>
                </a:solidFill>
                <a:effectLst/>
                <a:latin typeface="+mj-lt"/>
              </a:rPr>
              <a:t>3.  Discharge reporting.  </a:t>
            </a:r>
            <a:r>
              <a:rPr lang="en-US" b="0" i="0" dirty="0">
                <a:solidFill>
                  <a:srgbClr val="000000"/>
                </a:solidFill>
                <a:effectLst/>
                <a:latin typeface="+mj-lt"/>
              </a:rPr>
              <a:t>A person that discharges or causes to be discharged firefighting or fire-suppressing foam to which PFAS have been intentionally added into or upon any coastal waters, estuary, tidal flat, beach or land adjoining the seacoast of the State or into or upon any lake, pond, river, stream, sewer, surface water drainage, groundwater or other waters of the State or any public or private water supply or onto land adjacent to, on or over such waters of the State shall report the discharge to the department as soon as practicable, but no later than 24 hours after the discharge occurs. </a:t>
            </a:r>
          </a:p>
        </p:txBody>
      </p:sp>
    </p:spTree>
    <p:extLst>
      <p:ext uri="{BB962C8B-B14F-4D97-AF65-F5344CB8AC3E}">
        <p14:creationId xmlns:p14="http://schemas.microsoft.com/office/powerpoint/2010/main" val="123651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5" name="Title 4">
            <a:extLst>
              <a:ext uri="{FF2B5EF4-FFF2-40B4-BE49-F238E27FC236}">
                <a16:creationId xmlns:a16="http://schemas.microsoft.com/office/drawing/2014/main" id="{65E44C48-1838-40F5-B1F8-34F39D78B867}"/>
              </a:ext>
            </a:extLst>
          </p:cNvPr>
          <p:cNvSpPr>
            <a:spLocks noGrp="1"/>
          </p:cNvSpPr>
          <p:nvPr>
            <p:ph type="title"/>
          </p:nvPr>
        </p:nvSpPr>
        <p:spPr/>
        <p:txBody>
          <a:bodyPr/>
          <a:lstStyle/>
          <a:p>
            <a:r>
              <a:rPr lang="en-US" dirty="0"/>
              <a:t>AFFF Overview</a:t>
            </a:r>
          </a:p>
        </p:txBody>
      </p:sp>
      <p:sp>
        <p:nvSpPr>
          <p:cNvPr id="17" name="TextBox 16">
            <a:extLst>
              <a:ext uri="{FF2B5EF4-FFF2-40B4-BE49-F238E27FC236}">
                <a16:creationId xmlns:a16="http://schemas.microsoft.com/office/drawing/2014/main" id="{74922AA8-80B3-4463-B6B8-C956DE99288D}"/>
              </a:ext>
            </a:extLst>
          </p:cNvPr>
          <p:cNvSpPr txBox="1"/>
          <p:nvPr/>
        </p:nvSpPr>
        <p:spPr>
          <a:xfrm>
            <a:off x="452846" y="1108457"/>
            <a:ext cx="8229600" cy="1477328"/>
          </a:xfrm>
          <a:prstGeom prst="rect">
            <a:avLst/>
          </a:prstGeom>
          <a:noFill/>
        </p:spPr>
        <p:txBody>
          <a:bodyPr wrap="square">
            <a:spAutoFit/>
          </a:bodyPr>
          <a:lstStyle/>
          <a:p>
            <a:pPr algn="l" fontAlgn="base">
              <a:buFont typeface="+mj-lt"/>
              <a:buAutoNum type="arabicPeriod"/>
            </a:pPr>
            <a:r>
              <a:rPr lang="en-US" b="1" i="0" dirty="0">
                <a:solidFill>
                  <a:srgbClr val="353535"/>
                </a:solidFill>
                <a:effectLst/>
                <a:latin typeface="+mj-lt"/>
              </a:rPr>
              <a:t>Class A Foam</a:t>
            </a:r>
            <a:r>
              <a:rPr lang="en-US" b="0" i="0" dirty="0">
                <a:solidFill>
                  <a:srgbClr val="353535"/>
                </a:solidFill>
                <a:effectLst/>
                <a:latin typeface="+mj-lt"/>
              </a:rPr>
              <a:t>: Used to extinguish Class A materials, such as wood, paper, and brush (wildland), is widely used by many fire departments for structural firefighting using compressed air foam systems.</a:t>
            </a:r>
          </a:p>
          <a:p>
            <a:pPr algn="l" fontAlgn="base">
              <a:buFont typeface="+mj-lt"/>
              <a:buAutoNum type="arabicPeriod" startAt="2"/>
            </a:pPr>
            <a:r>
              <a:rPr lang="en-US" b="1" i="0" dirty="0">
                <a:solidFill>
                  <a:srgbClr val="353535"/>
                </a:solidFill>
                <a:effectLst/>
                <a:latin typeface="+mj-lt"/>
              </a:rPr>
              <a:t>Class B Foam (also called AFFF)</a:t>
            </a:r>
            <a:r>
              <a:rPr lang="en-US" b="0" i="0" dirty="0">
                <a:solidFill>
                  <a:srgbClr val="353535"/>
                </a:solidFill>
                <a:effectLst/>
                <a:latin typeface="+mj-lt"/>
              </a:rPr>
              <a:t>: Used to extinguish Class B materials, which include gasoline, oil, and jet fuel.</a:t>
            </a:r>
          </a:p>
        </p:txBody>
      </p:sp>
      <p:sp>
        <p:nvSpPr>
          <p:cNvPr id="18" name="TextBox 17">
            <a:extLst>
              <a:ext uri="{FF2B5EF4-FFF2-40B4-BE49-F238E27FC236}">
                <a16:creationId xmlns:a16="http://schemas.microsoft.com/office/drawing/2014/main" id="{AE6264EE-6E10-41B9-B1B2-A1F02D3AEB7F}"/>
              </a:ext>
            </a:extLst>
          </p:cNvPr>
          <p:cNvSpPr txBox="1"/>
          <p:nvPr/>
        </p:nvSpPr>
        <p:spPr>
          <a:xfrm>
            <a:off x="396407" y="2585785"/>
            <a:ext cx="8725822" cy="3416320"/>
          </a:xfrm>
          <a:prstGeom prst="rect">
            <a:avLst/>
          </a:prstGeom>
          <a:noFill/>
        </p:spPr>
        <p:txBody>
          <a:bodyPr wrap="square">
            <a:spAutoFit/>
          </a:bodyPr>
          <a:lstStyle/>
          <a:p>
            <a:pPr algn="l" fontAlgn="base"/>
            <a:r>
              <a:rPr lang="en-US" b="1" i="0" dirty="0">
                <a:solidFill>
                  <a:srgbClr val="161818"/>
                </a:solidFill>
                <a:effectLst/>
                <a:latin typeface="+mj-lt"/>
              </a:rPr>
              <a:t>What we know and don't know about fluorine-free AFFF</a:t>
            </a:r>
          </a:p>
          <a:p>
            <a:pPr algn="l" fontAlgn="base"/>
            <a:r>
              <a:rPr lang="en-US" b="0" i="0" dirty="0">
                <a:solidFill>
                  <a:srgbClr val="353535"/>
                </a:solidFill>
                <a:effectLst/>
                <a:latin typeface="+mj-lt"/>
              </a:rPr>
              <a:t>Three main information gaps need to be filled to characterize fluorine-free foams in order to promote them as safer alternatives to fluorinated foams:</a:t>
            </a:r>
          </a:p>
          <a:p>
            <a:pPr marL="742950" lvl="1" indent="-285750" algn="l" fontAlgn="base">
              <a:buFont typeface="+mj-lt"/>
              <a:buAutoNum type="arabicPeriod"/>
            </a:pPr>
            <a:r>
              <a:rPr lang="en-US" b="0" i="0" dirty="0">
                <a:solidFill>
                  <a:srgbClr val="353535"/>
                </a:solidFill>
                <a:effectLst/>
                <a:latin typeface="+mj-lt"/>
              </a:rPr>
              <a:t>Current performance data is uncertain and/or lacking.</a:t>
            </a:r>
          </a:p>
          <a:p>
            <a:pPr marL="742950" lvl="1" indent="-285750" algn="l" fontAlgn="base">
              <a:buFont typeface="+mj-lt"/>
              <a:buAutoNum type="arabicPeriod"/>
            </a:pPr>
            <a:r>
              <a:rPr lang="en-US" b="0" i="0" dirty="0">
                <a:solidFill>
                  <a:srgbClr val="353535"/>
                </a:solidFill>
                <a:effectLst/>
                <a:latin typeface="+mj-lt"/>
              </a:rPr>
              <a:t>The makeup of foams is incomplete as many ingredients are protected as confidential business information.  Many researchers and those in the firefighting foam industries have raised a concern about whether foams are truly fluorine-free or not.</a:t>
            </a:r>
          </a:p>
          <a:p>
            <a:pPr marL="742950" lvl="1" indent="-285750" algn="l" fontAlgn="base">
              <a:buFont typeface="+mj-lt"/>
              <a:buAutoNum type="arabicPeriod"/>
            </a:pPr>
            <a:r>
              <a:rPr lang="en-US" b="0" i="0" dirty="0">
                <a:solidFill>
                  <a:srgbClr val="353535"/>
                </a:solidFill>
                <a:effectLst/>
                <a:latin typeface="+mj-lt"/>
              </a:rPr>
              <a:t>The ecotoxicity and impacts on human health of most fluorine-free foams and their ingredients have not been characterized or assessed.</a:t>
            </a:r>
          </a:p>
          <a:p>
            <a:pPr marL="742950" lvl="1" indent="-285750" algn="l" fontAlgn="base">
              <a:buFont typeface="+mj-lt"/>
              <a:buAutoNum type="arabicPeriod"/>
            </a:pPr>
            <a:endParaRPr lang="en-US" dirty="0">
              <a:solidFill>
                <a:srgbClr val="353535"/>
              </a:solidFill>
              <a:latin typeface="+mj-lt"/>
            </a:endParaRPr>
          </a:p>
          <a:p>
            <a:pPr lvl="1" algn="ctr" fontAlgn="base"/>
            <a:r>
              <a:rPr lang="en-US" b="1" i="0" dirty="0">
                <a:solidFill>
                  <a:srgbClr val="FF0000"/>
                </a:solidFill>
                <a:effectLst/>
                <a:latin typeface="+mj-lt"/>
              </a:rPr>
              <a:t>Maine DEP’s current view is that no AFFF is completely PFAS free</a:t>
            </a:r>
          </a:p>
        </p:txBody>
      </p:sp>
    </p:spTree>
    <p:extLst>
      <p:ext uri="{BB962C8B-B14F-4D97-AF65-F5344CB8AC3E}">
        <p14:creationId xmlns:p14="http://schemas.microsoft.com/office/powerpoint/2010/main" val="282130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5" name="Title 4">
            <a:extLst>
              <a:ext uri="{FF2B5EF4-FFF2-40B4-BE49-F238E27FC236}">
                <a16:creationId xmlns:a16="http://schemas.microsoft.com/office/drawing/2014/main" id="{65E44C48-1838-40F5-B1F8-34F39D78B867}"/>
              </a:ext>
            </a:extLst>
          </p:cNvPr>
          <p:cNvSpPr>
            <a:spLocks noGrp="1"/>
          </p:cNvSpPr>
          <p:nvPr>
            <p:ph type="title"/>
          </p:nvPr>
        </p:nvSpPr>
        <p:spPr/>
        <p:txBody>
          <a:bodyPr/>
          <a:lstStyle/>
          <a:p>
            <a:r>
              <a:rPr lang="en-US" dirty="0"/>
              <a:t>Breakdown of PFAS terms</a:t>
            </a:r>
          </a:p>
        </p:txBody>
      </p:sp>
      <p:sp>
        <p:nvSpPr>
          <p:cNvPr id="12" name="TextBox 11">
            <a:extLst>
              <a:ext uri="{FF2B5EF4-FFF2-40B4-BE49-F238E27FC236}">
                <a16:creationId xmlns:a16="http://schemas.microsoft.com/office/drawing/2014/main" id="{5BC678E8-8518-4412-9074-706D369BEE5D}"/>
              </a:ext>
            </a:extLst>
          </p:cNvPr>
          <p:cNvSpPr txBox="1"/>
          <p:nvPr/>
        </p:nvSpPr>
        <p:spPr>
          <a:xfrm>
            <a:off x="457200" y="1235776"/>
            <a:ext cx="8382000" cy="3416320"/>
          </a:xfrm>
          <a:prstGeom prst="rect">
            <a:avLst/>
          </a:prstGeom>
          <a:noFill/>
        </p:spPr>
        <p:txBody>
          <a:bodyPr wrap="square">
            <a:spAutoFit/>
          </a:bodyPr>
          <a:lstStyle/>
          <a:p>
            <a:r>
              <a:rPr lang="en-US" b="0" i="0" dirty="0">
                <a:solidFill>
                  <a:srgbClr val="000000"/>
                </a:solidFill>
                <a:effectLst/>
                <a:latin typeface="+mj-lt"/>
              </a:rPr>
              <a:t>Per- and polyfluoroalkyl substances (PFAS) are a large family of man-made chemical compounds found in a wide range of consumer products such as nonstick products, polishes, waxes, paints and cleaning products. </a:t>
            </a:r>
          </a:p>
          <a:p>
            <a:endParaRPr lang="en-US" dirty="0">
              <a:solidFill>
                <a:srgbClr val="000000"/>
              </a:solidFill>
              <a:latin typeface="+mj-lt"/>
            </a:endParaRPr>
          </a:p>
          <a:p>
            <a:r>
              <a:rPr lang="en-US" b="0" i="0" dirty="0">
                <a:solidFill>
                  <a:srgbClr val="000000"/>
                </a:solidFill>
                <a:effectLst/>
                <a:latin typeface="+mj-lt"/>
              </a:rPr>
              <a:t>Two PFAS compounds: perfluorooctane acid (</a:t>
            </a:r>
            <a:r>
              <a:rPr lang="en-US" b="1" i="0" dirty="0">
                <a:solidFill>
                  <a:srgbClr val="FF0000"/>
                </a:solidFill>
                <a:effectLst/>
                <a:latin typeface="+mj-lt"/>
              </a:rPr>
              <a:t>PFOA</a:t>
            </a:r>
            <a:r>
              <a:rPr lang="en-US" b="0" i="0" dirty="0">
                <a:solidFill>
                  <a:srgbClr val="000000"/>
                </a:solidFill>
                <a:effectLst/>
                <a:latin typeface="+mj-lt"/>
              </a:rPr>
              <a:t>) and perfluorooctanesulfonic acid (</a:t>
            </a:r>
            <a:r>
              <a:rPr lang="en-US" b="1" i="0" dirty="0">
                <a:solidFill>
                  <a:srgbClr val="FF0000"/>
                </a:solidFill>
                <a:effectLst/>
                <a:latin typeface="+mj-lt"/>
              </a:rPr>
              <a:t>PFOS</a:t>
            </a:r>
            <a:r>
              <a:rPr lang="en-US" b="0" i="0" dirty="0">
                <a:solidFill>
                  <a:srgbClr val="000000"/>
                </a:solidFill>
                <a:effectLst/>
                <a:latin typeface="+mj-lt"/>
              </a:rPr>
              <a:t>), may be present in firefighting aqueous film forming foam (AFFF) solutions.</a:t>
            </a:r>
          </a:p>
          <a:p>
            <a:endParaRPr lang="en-US" dirty="0">
              <a:solidFill>
                <a:srgbClr val="000000"/>
              </a:solidFill>
              <a:latin typeface="+mj-lt"/>
            </a:endParaRPr>
          </a:p>
          <a:p>
            <a:r>
              <a:rPr lang="en-US" b="1" dirty="0">
                <a:solidFill>
                  <a:srgbClr val="000000"/>
                </a:solidFill>
                <a:latin typeface="+mj-lt"/>
              </a:rPr>
              <a:t>Human effects</a:t>
            </a:r>
            <a:r>
              <a:rPr lang="en-US" dirty="0">
                <a:solidFill>
                  <a:srgbClr val="000000"/>
                </a:solidFill>
                <a:latin typeface="+mj-lt"/>
              </a:rPr>
              <a:t>: </a:t>
            </a:r>
            <a:r>
              <a:rPr lang="en-US" b="0" i="0" dirty="0">
                <a:solidFill>
                  <a:srgbClr val="000000"/>
                </a:solidFill>
                <a:effectLst/>
                <a:latin typeface="+mj-lt"/>
              </a:rPr>
              <a:t>PFAS can accumulate and stay in the human body for long periods of time. Long-term exposure to PFAS/PFOA/PFOS, in high concentrations, causes a buildup in the body. This buildup may have negative health effects like a risk of thyroid disease and several types of cancer.</a:t>
            </a:r>
          </a:p>
          <a:p>
            <a:endParaRPr lang="en-US" dirty="0">
              <a:solidFill>
                <a:srgbClr val="000000"/>
              </a:solidFill>
              <a:latin typeface="system-ui"/>
            </a:endParaRPr>
          </a:p>
        </p:txBody>
      </p:sp>
    </p:spTree>
    <p:extLst>
      <p:ext uri="{BB962C8B-B14F-4D97-AF65-F5344CB8AC3E}">
        <p14:creationId xmlns:p14="http://schemas.microsoft.com/office/powerpoint/2010/main" val="24557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5" name="Title 4">
            <a:extLst>
              <a:ext uri="{FF2B5EF4-FFF2-40B4-BE49-F238E27FC236}">
                <a16:creationId xmlns:a16="http://schemas.microsoft.com/office/drawing/2014/main" id="{65E44C48-1838-40F5-B1F8-34F39D78B867}"/>
              </a:ext>
            </a:extLst>
          </p:cNvPr>
          <p:cNvSpPr>
            <a:spLocks noGrp="1"/>
          </p:cNvSpPr>
          <p:nvPr>
            <p:ph type="title"/>
          </p:nvPr>
        </p:nvSpPr>
        <p:spPr/>
        <p:txBody>
          <a:bodyPr>
            <a:normAutofit fontScale="90000"/>
          </a:bodyPr>
          <a:lstStyle/>
          <a:p>
            <a:r>
              <a:rPr lang="en-US" dirty="0"/>
              <a:t>Tidbits to consider from research on the effects to marine life</a:t>
            </a:r>
          </a:p>
        </p:txBody>
      </p:sp>
      <p:sp>
        <p:nvSpPr>
          <p:cNvPr id="12" name="TextBox 11">
            <a:extLst>
              <a:ext uri="{FF2B5EF4-FFF2-40B4-BE49-F238E27FC236}">
                <a16:creationId xmlns:a16="http://schemas.microsoft.com/office/drawing/2014/main" id="{9586384B-B769-4A6B-BB2D-6F23D1151E30}"/>
              </a:ext>
            </a:extLst>
          </p:cNvPr>
          <p:cNvSpPr txBox="1"/>
          <p:nvPr/>
        </p:nvSpPr>
        <p:spPr>
          <a:xfrm>
            <a:off x="457200" y="1650123"/>
            <a:ext cx="8458200" cy="3693319"/>
          </a:xfrm>
          <a:prstGeom prst="rect">
            <a:avLst/>
          </a:prstGeom>
          <a:noFill/>
        </p:spPr>
        <p:txBody>
          <a:bodyPr wrap="square">
            <a:spAutoFit/>
          </a:bodyPr>
          <a:lstStyle/>
          <a:p>
            <a:pPr algn="l"/>
            <a:r>
              <a:rPr lang="en-US" b="1" i="0" dirty="0">
                <a:solidFill>
                  <a:srgbClr val="000000"/>
                </a:solidFill>
                <a:effectLst/>
                <a:latin typeface="+mj-lt"/>
              </a:rPr>
              <a:t>Tracing the flow of "forever chemicals" into waterways and wildlife</a:t>
            </a:r>
          </a:p>
          <a:p>
            <a:pPr algn="l"/>
            <a:r>
              <a:rPr lang="en-US" b="0" i="0" dirty="0">
                <a:solidFill>
                  <a:srgbClr val="6B6B6B"/>
                </a:solidFill>
                <a:effectLst/>
                <a:latin typeface="+mj-lt"/>
              </a:rPr>
              <a:t>In Maine, PFAS compounds in surface water and groundwater have reached the sea, and are turning up in marine life</a:t>
            </a:r>
          </a:p>
          <a:p>
            <a:r>
              <a:rPr lang="en-US" b="1" i="0" cap="all" dirty="0">
                <a:solidFill>
                  <a:srgbClr val="6B6B6B"/>
                </a:solidFill>
                <a:effectLst/>
                <a:latin typeface="+mj-lt"/>
              </a:rPr>
              <a:t>PUBLISHED JANUARY 25, 2023 7:45AM (EST)  -  </a:t>
            </a:r>
            <a:r>
              <a:rPr lang="en-US" b="0" i="0" cap="all" dirty="0">
                <a:solidFill>
                  <a:srgbClr val="000000"/>
                </a:solidFill>
                <a:effectLst/>
                <a:latin typeface="+mj-lt"/>
              </a:rPr>
              <a:t>By </a:t>
            </a:r>
            <a:r>
              <a:rPr lang="en-US" b="1" i="0" u="none" strike="noStrike" cap="all" dirty="0">
                <a:solidFill>
                  <a:srgbClr val="E42A1D"/>
                </a:solidFill>
                <a:effectLst/>
                <a:latin typeface="+mj-lt"/>
                <a:hlinkClick r:id="rId3"/>
              </a:rPr>
              <a:t>MARINA SCHAUFFLER</a:t>
            </a:r>
            <a:endParaRPr lang="en-US" b="1" i="0" cap="all" dirty="0">
              <a:solidFill>
                <a:srgbClr val="000000"/>
              </a:solidFill>
              <a:effectLst/>
              <a:latin typeface="+mj-lt"/>
            </a:endParaRPr>
          </a:p>
          <a:p>
            <a:pPr algn="l"/>
            <a:endParaRPr lang="en-US" b="1" i="0" cap="all" dirty="0">
              <a:solidFill>
                <a:srgbClr val="6B6B6B"/>
              </a:solidFill>
              <a:effectLst/>
              <a:latin typeface="+mj-lt"/>
            </a:endParaRPr>
          </a:p>
          <a:p>
            <a:pPr algn="l"/>
            <a:r>
              <a:rPr lang="en-US" b="1" cap="all" dirty="0">
                <a:solidFill>
                  <a:srgbClr val="6B6B6B"/>
                </a:solidFill>
                <a:latin typeface="+mj-lt"/>
              </a:rPr>
              <a:t>Key points:</a:t>
            </a:r>
          </a:p>
          <a:p>
            <a:pPr marL="285750" indent="-285750" algn="l">
              <a:buFont typeface="Arial" panose="020B0604020202020204" pitchFamily="34" charset="0"/>
              <a:buChar char="•"/>
            </a:pPr>
            <a:r>
              <a:rPr lang="en-US" b="0" i="0" dirty="0">
                <a:solidFill>
                  <a:srgbClr val="222222"/>
                </a:solidFill>
                <a:effectLst/>
                <a:latin typeface="+mj-lt"/>
              </a:rPr>
              <a:t>PFAS is highly mobile and more water soluble than traditional pollutants, </a:t>
            </a:r>
          </a:p>
          <a:p>
            <a:pPr algn="l"/>
            <a:r>
              <a:rPr lang="en-US" dirty="0">
                <a:solidFill>
                  <a:srgbClr val="222222"/>
                </a:solidFill>
                <a:latin typeface="+mj-lt"/>
              </a:rPr>
              <a:t>     </a:t>
            </a:r>
            <a:r>
              <a:rPr lang="en-US" b="0" i="0" dirty="0">
                <a:solidFill>
                  <a:srgbClr val="222222"/>
                </a:solidFill>
                <a:effectLst/>
                <a:latin typeface="+mj-lt"/>
              </a:rPr>
              <a:t>compounds distribute mainly through rivers and groundwater</a:t>
            </a:r>
          </a:p>
          <a:p>
            <a:pPr algn="l"/>
            <a:r>
              <a:rPr lang="en-US" b="0" i="0" dirty="0">
                <a:solidFill>
                  <a:srgbClr val="222222"/>
                </a:solidFill>
                <a:effectLst/>
                <a:latin typeface="+mj-lt"/>
              </a:rPr>
              <a:t> </a:t>
            </a:r>
          </a:p>
          <a:p>
            <a:pPr marL="285750" indent="-285750" algn="l">
              <a:buFont typeface="Arial" panose="020B0604020202020204" pitchFamily="34" charset="0"/>
              <a:buChar char="•"/>
            </a:pPr>
            <a:r>
              <a:rPr lang="en-US" b="0" i="0" dirty="0">
                <a:solidFill>
                  <a:srgbClr val="222222"/>
                </a:solidFill>
                <a:effectLst/>
                <a:latin typeface="+mj-lt"/>
              </a:rPr>
              <a:t>Bigelow Laboratory for Ocean Sciences in East Boothbay testing blue mussels for 30 different PFAS compounds concluded that</a:t>
            </a:r>
            <a:r>
              <a:rPr lang="en-US" dirty="0">
                <a:solidFill>
                  <a:srgbClr val="222222"/>
                </a:solidFill>
                <a:latin typeface="+mj-lt"/>
              </a:rPr>
              <a:t> </a:t>
            </a:r>
            <a:r>
              <a:rPr lang="en-US" b="0" i="0" dirty="0">
                <a:solidFill>
                  <a:srgbClr val="222222"/>
                </a:solidFill>
                <a:effectLst/>
                <a:latin typeface="+mj-lt"/>
              </a:rPr>
              <a:t>PFASs are taken up by quite a lot of marine organisms, bottom-dwelling ones and those in the water column.</a:t>
            </a:r>
          </a:p>
          <a:p>
            <a:pPr marL="285750" indent="-285750" algn="l">
              <a:buFont typeface="Arial" panose="020B0604020202020204" pitchFamily="34" charset="0"/>
              <a:buChar char="•"/>
            </a:pPr>
            <a:endParaRPr lang="en-US" b="1" i="0" cap="all" dirty="0">
              <a:solidFill>
                <a:srgbClr val="6B6B6B"/>
              </a:solidFill>
              <a:effectLst/>
              <a:latin typeface="Helvetica" panose="020B0604020202020204" pitchFamily="34" charset="0"/>
            </a:endParaRPr>
          </a:p>
        </p:txBody>
      </p:sp>
    </p:spTree>
    <p:extLst>
      <p:ext uri="{BB962C8B-B14F-4D97-AF65-F5344CB8AC3E}">
        <p14:creationId xmlns:p14="http://schemas.microsoft.com/office/powerpoint/2010/main" val="148782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9" name="Title 4">
            <a:extLst>
              <a:ext uri="{FF2B5EF4-FFF2-40B4-BE49-F238E27FC236}">
                <a16:creationId xmlns:a16="http://schemas.microsoft.com/office/drawing/2014/main" id="{561E2C5D-9540-4E02-BEB1-5A29CC9ECFFC}"/>
              </a:ext>
            </a:extLst>
          </p:cNvPr>
          <p:cNvSpPr>
            <a:spLocks noGrp="1"/>
          </p:cNvSpPr>
          <p:nvPr>
            <p:ph type="title"/>
          </p:nvPr>
        </p:nvSpPr>
        <p:spPr>
          <a:xfrm>
            <a:off x="457200" y="274638"/>
            <a:ext cx="8229600" cy="1143000"/>
          </a:xfrm>
        </p:spPr>
        <p:txBody>
          <a:bodyPr>
            <a:normAutofit fontScale="90000"/>
          </a:bodyPr>
          <a:lstStyle/>
          <a:p>
            <a:r>
              <a:rPr lang="en-US" dirty="0"/>
              <a:t>Tidbits to consider from research on the effects to marine life (continued)</a:t>
            </a:r>
          </a:p>
        </p:txBody>
      </p:sp>
      <p:sp>
        <p:nvSpPr>
          <p:cNvPr id="12" name="TextBox 11">
            <a:extLst>
              <a:ext uri="{FF2B5EF4-FFF2-40B4-BE49-F238E27FC236}">
                <a16:creationId xmlns:a16="http://schemas.microsoft.com/office/drawing/2014/main" id="{7C8D3905-1DC0-486F-A43E-0B866FB03FE6}"/>
              </a:ext>
            </a:extLst>
          </p:cNvPr>
          <p:cNvSpPr txBox="1"/>
          <p:nvPr/>
        </p:nvSpPr>
        <p:spPr>
          <a:xfrm>
            <a:off x="422366" y="1572055"/>
            <a:ext cx="8229600" cy="535531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222222"/>
                </a:solidFill>
                <a:effectLst/>
                <a:latin typeface="+mn-lt"/>
              </a:rPr>
              <a:t>Organisms at the bottom end of the marine food web, like shellfish and plankton, appear to have lower accumulations, but the species that feed on those organisms </a:t>
            </a:r>
            <a:r>
              <a:rPr lang="en-US" dirty="0">
                <a:solidFill>
                  <a:srgbClr val="222222"/>
                </a:solidFill>
                <a:latin typeface="+mn-lt"/>
              </a:rPr>
              <a:t>have significantly more PFAS</a:t>
            </a:r>
          </a:p>
          <a:p>
            <a:pPr marL="285750" indent="-285750">
              <a:buFont typeface="Arial" panose="020B0604020202020204" pitchFamily="34" charset="0"/>
              <a:buChar char="•"/>
            </a:pPr>
            <a:endParaRPr lang="en-US" dirty="0">
              <a:solidFill>
                <a:srgbClr val="222222"/>
              </a:solidFill>
              <a:latin typeface="+mn-lt"/>
            </a:endParaRPr>
          </a:p>
          <a:p>
            <a:pPr marL="285750" indent="-285750">
              <a:buFont typeface="Arial" panose="020B0604020202020204" pitchFamily="34" charset="0"/>
              <a:buChar char="•"/>
            </a:pPr>
            <a:r>
              <a:rPr lang="en-US" dirty="0">
                <a:solidFill>
                  <a:srgbClr val="222222"/>
                </a:solidFill>
                <a:latin typeface="+mn-lt"/>
              </a:rPr>
              <a:t>Testing of ribbed muscles have detected PFOS presence near the head of a tidal cove of Casco bay closest to the former Brunswick Naval Air Base where a brook from the former brook empties into the bay. In a 2020 sampling the PFOS levels were higher in the mussels closest to the base than those further out in the bay that were sampled in 2014 &amp; 2016. </a:t>
            </a:r>
          </a:p>
          <a:p>
            <a:pPr marL="285750" indent="-285750">
              <a:buFont typeface="Arial" panose="020B0604020202020204" pitchFamily="34" charset="0"/>
              <a:buChar char="•"/>
            </a:pPr>
            <a:endParaRPr lang="en-US" dirty="0">
              <a:solidFill>
                <a:srgbClr val="222222"/>
              </a:solidFill>
              <a:latin typeface="+mn-lt"/>
            </a:endParaRPr>
          </a:p>
          <a:p>
            <a:pPr marL="285750" indent="-285750">
              <a:buFont typeface="Arial" panose="020B0604020202020204" pitchFamily="34" charset="0"/>
              <a:buChar char="•"/>
            </a:pPr>
            <a:r>
              <a:rPr lang="en-US" b="0" i="0" dirty="0">
                <a:solidFill>
                  <a:srgbClr val="222222"/>
                </a:solidFill>
                <a:effectLst/>
                <a:latin typeface="+mn-lt"/>
              </a:rPr>
              <a:t>A </a:t>
            </a:r>
            <a:r>
              <a:rPr lang="en-US" b="0" i="0" u="none" strike="noStrike" dirty="0">
                <a:solidFill>
                  <a:srgbClr val="E42A1D"/>
                </a:solidFill>
                <a:effectLst/>
                <a:latin typeface="+mn-lt"/>
                <a:hlinkClick r:id="rId3"/>
              </a:rPr>
              <a:t>recent analysis</a:t>
            </a:r>
            <a:r>
              <a:rPr lang="en-US" b="0" i="0" dirty="0">
                <a:solidFill>
                  <a:srgbClr val="222222"/>
                </a:solidFill>
                <a:effectLst/>
                <a:latin typeface="+mn-lt"/>
              </a:rPr>
              <a:t> done for NOAA's National Centers for Coastal Ocean Science assessed mussels throughout the </a:t>
            </a:r>
            <a:r>
              <a:rPr lang="en-US" b="0" i="0" u="none" strike="noStrike" dirty="0">
                <a:solidFill>
                  <a:srgbClr val="E42A1D"/>
                </a:solidFill>
                <a:effectLst/>
                <a:latin typeface="+mn-lt"/>
                <a:hlinkClick r:id="rId4"/>
              </a:rPr>
              <a:t>Gulf of </a:t>
            </a:r>
            <a:r>
              <a:rPr lang="en-US" b="0" i="0" u="none" strike="noStrike" dirty="0">
                <a:solidFill>
                  <a:srgbClr val="E42A1D"/>
                </a:solidFill>
                <a:effectLst/>
                <a:latin typeface="+mn-lt"/>
              </a:rPr>
              <a:t>Maine, The</a:t>
            </a:r>
            <a:r>
              <a:rPr lang="en-US" b="0" i="0" dirty="0">
                <a:solidFill>
                  <a:srgbClr val="222222"/>
                </a:solidFill>
                <a:effectLst/>
                <a:latin typeface="+mn-lt"/>
              </a:rPr>
              <a:t> study tested for 12 PFASs at 40 sites and found three compounds: PFOA and PFOS, both at less than 3 percent of sample sites, and PFOSA, a less well studied </a:t>
            </a:r>
            <a:r>
              <a:rPr lang="en-US" b="0" i="0" u="none" strike="noStrike" dirty="0">
                <a:solidFill>
                  <a:srgbClr val="E42A1D"/>
                </a:solidFill>
                <a:effectLst/>
                <a:latin typeface="+mn-lt"/>
                <a:hlinkClick r:id="rId5"/>
              </a:rPr>
              <a:t>breakdown product</a:t>
            </a:r>
            <a:r>
              <a:rPr lang="en-US" b="0" i="0" dirty="0">
                <a:solidFill>
                  <a:srgbClr val="222222"/>
                </a:solidFill>
                <a:effectLst/>
                <a:latin typeface="+mn-lt"/>
              </a:rPr>
              <a:t>, at 40 percent of sites</a:t>
            </a:r>
            <a:endParaRPr lang="en-US" dirty="0">
              <a:latin typeface="+mn-lt"/>
            </a:endParaRPr>
          </a:p>
          <a:p>
            <a:pPr marL="285750" indent="-285750">
              <a:buFont typeface="Arial" panose="020B0604020202020204" pitchFamily="34" charset="0"/>
              <a:buChar char="•"/>
            </a:pPr>
            <a:endParaRPr lang="en-US" dirty="0">
              <a:solidFill>
                <a:srgbClr val="222222"/>
              </a:solidFill>
              <a:latin typeface="Helvetica" panose="020B0604020202020204" pitchFamily="34" charset="0"/>
            </a:endParaRPr>
          </a:p>
          <a:p>
            <a:pPr marL="285750" indent="-285750">
              <a:buFont typeface="Arial" panose="020B0604020202020204" pitchFamily="34" charset="0"/>
              <a:buChar char="•"/>
            </a:pPr>
            <a:endParaRPr lang="en-US" dirty="0">
              <a:solidFill>
                <a:srgbClr val="222222"/>
              </a:solidFill>
              <a:latin typeface="Helvetica" panose="020B0604020202020204" pitchFamily="34" charset="0"/>
            </a:endParaRPr>
          </a:p>
          <a:p>
            <a:pPr marL="285750" indent="-285750">
              <a:buFont typeface="Arial" panose="020B0604020202020204" pitchFamily="34" charset="0"/>
              <a:buChar char="•"/>
            </a:pPr>
            <a:endParaRPr lang="en-US" dirty="0">
              <a:solidFill>
                <a:srgbClr val="222222"/>
              </a:solidFill>
              <a:latin typeface="Helvetica"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67107186"/>
      </p:ext>
    </p:extLst>
  </p:cSld>
  <p:clrMapOvr>
    <a:masterClrMapping/>
  </p:clrMapOvr>
</p:sld>
</file>

<file path=ppt/theme/theme1.xml><?xml version="1.0" encoding="utf-8"?>
<a:theme xmlns:a="http://schemas.openxmlformats.org/drawingml/2006/main" name="DEP PowerPoint Template">
  <a:themeElements>
    <a:clrScheme name="DEP Colors">
      <a:dk1>
        <a:sysClr val="windowText" lastClr="000000"/>
      </a:dk1>
      <a:lt1>
        <a:sysClr val="window" lastClr="FFFFFF"/>
      </a:lt1>
      <a:dk2>
        <a:srgbClr val="17375E"/>
      </a:dk2>
      <a:lt2>
        <a:srgbClr val="7F7F7F"/>
      </a:lt2>
      <a:accent1>
        <a:srgbClr val="17375E"/>
      </a:accent1>
      <a:accent2>
        <a:srgbClr val="82C6E2"/>
      </a:accent2>
      <a:accent3>
        <a:srgbClr val="4EBE83"/>
      </a:accent3>
      <a:accent4>
        <a:srgbClr val="99E5B2"/>
      </a:accent4>
      <a:accent5>
        <a:srgbClr val="0072C6"/>
      </a:accent5>
      <a:accent6>
        <a:srgbClr val="008751"/>
      </a:accent6>
      <a:hlink>
        <a:srgbClr val="0072C6"/>
      </a:hlink>
      <a:folHlink>
        <a:srgbClr val="82C6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130994-dd16-4791-ab9e-f8de59ded8f0">
      <Terms xmlns="http://schemas.microsoft.com/office/infopath/2007/PartnerControls"/>
    </lcf76f155ced4ddcb4097134ff3c332f>
    <TaxCatchAll xmlns="48f9e615-80b6-4dd8-9600-e9b269cb757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6D20FC1D706042901F8EEC7C441CF4" ma:contentTypeVersion="14" ma:contentTypeDescription="Create a new document." ma:contentTypeScope="" ma:versionID="620ccff5e6546e1056b8bac6a37bc9df">
  <xsd:schema xmlns:xsd="http://www.w3.org/2001/XMLSchema" xmlns:xs="http://www.w3.org/2001/XMLSchema" xmlns:p="http://schemas.microsoft.com/office/2006/metadata/properties" xmlns:ns2="9c130994-dd16-4791-ab9e-f8de59ded8f0" xmlns:ns3="48f9e615-80b6-4dd8-9600-e9b269cb7578" targetNamespace="http://schemas.microsoft.com/office/2006/metadata/properties" ma:root="true" ma:fieldsID="afea4e5827f25cee9b1b60ce194dfaf1" ns2:_="" ns3:_="">
    <xsd:import namespace="9c130994-dd16-4791-ab9e-f8de59ded8f0"/>
    <xsd:import namespace="48f9e615-80b6-4dd8-9600-e9b269cb75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30994-dd16-4791-ab9e-f8de59ded8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0711c0e-4245-4ab7-b236-62d0b6835c85" ma:termSetId="09814cd3-568e-fe90-9814-8d621ff8fb84" ma:anchorId="fba54fb3-c3e1-fe81-a776-ca4b69148c4d" ma:open="true" ma:isKeyword="false">
      <xsd:complexType>
        <xsd:sequence>
          <xsd:element ref="pc:Terms" minOccurs="0" maxOccurs="1"/>
        </xsd:sequence>
      </xsd:complex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f9e615-80b6-4dd8-9600-e9b269cb757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1814aa1-7366-49f9-a5aa-a72acbf86ce6}" ma:internalName="TaxCatchAll" ma:showField="CatchAllData" ma:web="48f9e615-80b6-4dd8-9600-e9b269cb757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87D5FC-D32A-4258-B3DA-73458ADAC1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C138B0-E6CC-4462-8E79-B294C5D24827}"/>
</file>

<file path=customXml/itemProps3.xml><?xml version="1.0" encoding="utf-8"?>
<ds:datastoreItem xmlns:ds="http://schemas.openxmlformats.org/officeDocument/2006/customXml" ds:itemID="{C427945B-AD92-4FED-AEE2-61ECAFE050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 PowerPoint Template</Template>
  <TotalTime>5741</TotalTime>
  <Words>1664</Words>
  <Application>Microsoft Office PowerPoint</Application>
  <PresentationFormat>On-screen Show (4:3)</PresentationFormat>
  <Paragraphs>83</Paragraphs>
  <Slides>11</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Courier New</vt:lpstr>
      <vt:lpstr>Helvetica</vt:lpstr>
      <vt:lpstr>Kreon</vt:lpstr>
      <vt:lpstr>Roboto Condensed</vt:lpstr>
      <vt:lpstr>system-ui</vt:lpstr>
      <vt:lpstr>DEP PowerPoint Template</vt:lpstr>
      <vt:lpstr>1_Custom Design</vt:lpstr>
      <vt:lpstr>Office Theme</vt:lpstr>
      <vt:lpstr>Maine Department of Environmental Protection  Response Services</vt:lpstr>
      <vt:lpstr>Recent Responses with AFFF discharges to water</vt:lpstr>
      <vt:lpstr>Recent Responses with AFFF discharges to water</vt:lpstr>
      <vt:lpstr>Recent Responses with AFFF discharges to water</vt:lpstr>
      <vt:lpstr>38 MRSA §424-C. Perfluoroalkyl and polyfluoroalkyl substances in firefighting or fire-suppressing foam </vt:lpstr>
      <vt:lpstr>AFFF Overview</vt:lpstr>
      <vt:lpstr>Breakdown of PFAS terms</vt:lpstr>
      <vt:lpstr>Tidbits to consider from research on the effects to marine life</vt:lpstr>
      <vt:lpstr>Tidbits to consider from research on the effects to marine life (continued)</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Hemenway, Ann E</dc:creator>
  <cp:lastModifiedBy>Hopper, Christopher</cp:lastModifiedBy>
  <cp:revision>261</cp:revision>
  <cp:lastPrinted>2016-01-06T14:57:10Z</cp:lastPrinted>
  <dcterms:created xsi:type="dcterms:W3CDTF">2013-05-28T19:38:07Z</dcterms:created>
  <dcterms:modified xsi:type="dcterms:W3CDTF">2023-03-31T17:23:22Z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0x010100966D20FC1D706042901F8EEC7C441CF4</vt:lpwstr>
  </property>
</Properties>
</file>