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6"/>
  </p:notesMasterIdLst>
  <p:sldIdLst>
    <p:sldId id="256" r:id="rId5"/>
    <p:sldId id="350" r:id="rId6"/>
    <p:sldId id="351" r:id="rId7"/>
    <p:sldId id="322" r:id="rId8"/>
    <p:sldId id="336" r:id="rId9"/>
    <p:sldId id="352" r:id="rId10"/>
    <p:sldId id="353" r:id="rId11"/>
    <p:sldId id="323" r:id="rId12"/>
    <p:sldId id="345" r:id="rId13"/>
    <p:sldId id="348"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wford, Jeff S" initials="CJS" lastIdx="2" clrIdx="0">
    <p:extLst>
      <p:ext uri="{19B8F6BF-5375-455C-9EA6-DF929625EA0E}">
        <p15:presenceInfo xmlns:p15="http://schemas.microsoft.com/office/powerpoint/2012/main" userId="S::Jeff.S.Crawford@maine.gov::2f10a517-1416-48ab-9329-2da06613ef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37" autoAdjust="0"/>
    <p:restoredTop sz="61905" autoAdjust="0"/>
  </p:normalViewPr>
  <p:slideViewPr>
    <p:cSldViewPr snapToGrid="0">
      <p:cViewPr varScale="1">
        <p:scale>
          <a:sx n="61" d="100"/>
          <a:sy n="61" d="100"/>
        </p:scale>
        <p:origin x="48" y="300"/>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1C3503-96B4-4CD0-A458-BC09AE8AFDB3}" type="datetimeFigureOut">
              <a:rPr lang="en-US" smtClean="0"/>
              <a:t>3/2/2022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038AA9-F656-4780-86AD-E6DB656853A6}" type="slidenum">
              <a:rPr lang="en-US" smtClean="0"/>
              <a:t>‹#›</a:t>
            </a:fld>
            <a:endParaRPr lang="en-US" dirty="0"/>
          </a:p>
        </p:txBody>
      </p:sp>
    </p:spTree>
    <p:extLst>
      <p:ext uri="{BB962C8B-B14F-4D97-AF65-F5344CB8AC3E}">
        <p14:creationId xmlns:p14="http://schemas.microsoft.com/office/powerpoint/2010/main" val="3529408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286B44-9F3C-4703-8A16-77A994477D98}"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427233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286B44-9F3C-4703-8A16-77A994477D98}"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3312909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286B44-9F3C-4703-8A16-77A994477D98}"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15805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286B44-9F3C-4703-8A16-77A994477D98}" type="slidenum">
              <a:rPr lang="en-US" smtClean="0"/>
              <a:t>4</a:t>
            </a:fld>
            <a:endParaRPr lang="en-US" dirty="0"/>
          </a:p>
        </p:txBody>
      </p:sp>
    </p:spTree>
    <p:extLst>
      <p:ext uri="{BB962C8B-B14F-4D97-AF65-F5344CB8AC3E}">
        <p14:creationId xmlns:p14="http://schemas.microsoft.com/office/powerpoint/2010/main" val="252642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286B44-9F3C-4703-8A16-77A994477D98}"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1091327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038AA9-F656-4780-86AD-E6DB656853A6}" type="slidenum">
              <a:rPr lang="en-US" smtClean="0"/>
              <a:t>8</a:t>
            </a:fld>
            <a:endParaRPr lang="en-US" dirty="0"/>
          </a:p>
        </p:txBody>
      </p:sp>
    </p:spTree>
    <p:extLst>
      <p:ext uri="{BB962C8B-B14F-4D97-AF65-F5344CB8AC3E}">
        <p14:creationId xmlns:p14="http://schemas.microsoft.com/office/powerpoint/2010/main" val="1813765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2286B44-9F3C-4703-8A16-77A994477D98}" type="slidenum">
              <a:rPr kumimoji="0" lang="en-US" sz="1200" b="0" i="0" u="none" strike="noStrike" kern="1200" cap="none" spc="0" normalizeH="0" baseline="0" noProof="0" smtClean="0">
                <a:ln>
                  <a:noFill/>
                </a:ln>
                <a:solidFill>
                  <a:prstClr val="black"/>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35429494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1676400"/>
            <a:ext cx="4953000" cy="1927225"/>
          </a:xfrm>
        </p:spPr>
        <p:txBody>
          <a:bodyPr/>
          <a:lstStyle>
            <a:lvl1pPr algn="r">
              <a:defRPr b="0">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3544084" y="3733800"/>
            <a:ext cx="4914115" cy="1752600"/>
          </a:xfrm>
        </p:spPr>
        <p:txBody>
          <a:bodyPr/>
          <a:lstStyle>
            <a:lvl1pPr marL="0" indent="0" algn="r">
              <a:buNone/>
              <a:defRPr sz="2800" baseline="0">
                <a:solidFill>
                  <a:schemeClr val="tx1">
                    <a:tint val="75000"/>
                  </a:schemeClr>
                </a:solidFill>
                <a:latin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Staff Name </a:t>
            </a:r>
            <a:br>
              <a:rPr lang="en-US" dirty="0"/>
            </a:br>
            <a:r>
              <a:rPr lang="en-US" dirty="0"/>
              <a:t>Title/Program </a:t>
            </a:r>
          </a:p>
        </p:txBody>
      </p:sp>
      <p:pic>
        <p:nvPicPr>
          <p:cNvPr id="2051"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200" y="1556084"/>
            <a:ext cx="2554287" cy="2554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347" y="6019800"/>
            <a:ext cx="91694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userDrawn="1"/>
        </p:nvPicPr>
        <p:blipFill>
          <a:blip r:embed="rId4"/>
          <a:stretch>
            <a:fillRect/>
          </a:stretch>
        </p:blipFill>
        <p:spPr>
          <a:xfrm>
            <a:off x="-6263" y="-4610"/>
            <a:ext cx="9144000" cy="328309"/>
          </a:xfrm>
          <a:prstGeom prst="rect">
            <a:avLst/>
          </a:prstGeom>
        </p:spPr>
      </p:pic>
    </p:spTree>
    <p:extLst>
      <p:ext uri="{BB962C8B-B14F-4D97-AF65-F5344CB8AC3E}">
        <p14:creationId xmlns:p14="http://schemas.microsoft.com/office/powerpoint/2010/main" val="48186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b="1">
                <a:effectLst/>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p:cNvPicPr>
            <a:picLocks noChangeAspect="1"/>
          </p:cNvPicPr>
          <p:nvPr userDrawn="1"/>
        </p:nvPicPr>
        <p:blipFill>
          <a:blip r:embed="rId2"/>
          <a:stretch>
            <a:fillRect/>
          </a:stretch>
        </p:blipFill>
        <p:spPr>
          <a:xfrm>
            <a:off x="-6263" y="-4610"/>
            <a:ext cx="9144000" cy="328309"/>
          </a:xfrm>
          <a:prstGeom prst="rect">
            <a:avLst/>
          </a:prstGeom>
        </p:spPr>
      </p:pic>
    </p:spTree>
    <p:extLst>
      <p:ext uri="{BB962C8B-B14F-4D97-AF65-F5344CB8AC3E}">
        <p14:creationId xmlns:p14="http://schemas.microsoft.com/office/powerpoint/2010/main" val="3619158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Content Placeholder 2"/>
          <p:cNvSpPr>
            <a:spLocks noGrp="1"/>
          </p:cNvSpPr>
          <p:nvPr>
            <p:ph idx="1"/>
          </p:nvPr>
        </p:nvSpPr>
        <p:spPr>
          <a:xfrm>
            <a:off x="457200" y="1600200"/>
            <a:ext cx="8229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457200" y="274638"/>
            <a:ext cx="8229600" cy="1143000"/>
          </a:xfrm>
        </p:spPr>
        <p:txBody>
          <a:bodyPr/>
          <a:lstStyle>
            <a:lvl1pPr>
              <a:defRPr sz="4000" b="1">
                <a:effectLst/>
              </a:defRPr>
            </a:lvl1p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F502C29-6255-4BF1-8853-6D87703BED30}" type="slidenum">
              <a:rPr lang="en-US" smtClean="0"/>
              <a:pPr>
                <a:defRPr/>
              </a:pPr>
              <a:t>‹#›</a:t>
            </a:fld>
            <a:endParaRPr lang="en-US" dirty="0"/>
          </a:p>
        </p:txBody>
      </p:sp>
      <p:pic>
        <p:nvPicPr>
          <p:cNvPr id="10" name="Picture 9"/>
          <p:cNvPicPr>
            <a:picLocks noChangeAspect="1"/>
          </p:cNvPicPr>
          <p:nvPr userDrawn="1"/>
        </p:nvPicPr>
        <p:blipFill>
          <a:blip r:embed="rId2"/>
          <a:stretch>
            <a:fillRect/>
          </a:stretch>
        </p:blipFill>
        <p:spPr>
          <a:xfrm>
            <a:off x="-6263" y="-4610"/>
            <a:ext cx="9144000" cy="328309"/>
          </a:xfrm>
          <a:prstGeom prst="rect">
            <a:avLst/>
          </a:prstGeom>
        </p:spPr>
      </p:pic>
    </p:spTree>
    <p:extLst>
      <p:ext uri="{BB962C8B-B14F-4D97-AF65-F5344CB8AC3E}">
        <p14:creationId xmlns:p14="http://schemas.microsoft.com/office/powerpoint/2010/main" val="72536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p:cNvPicPr>
            <a:picLocks noChangeAspect="1"/>
          </p:cNvPicPr>
          <p:nvPr userDrawn="1"/>
        </p:nvPicPr>
        <p:blipFill>
          <a:blip r:embed="rId2"/>
          <a:stretch>
            <a:fillRect/>
          </a:stretch>
        </p:blipFill>
        <p:spPr>
          <a:xfrm>
            <a:off x="-6263" y="-4610"/>
            <a:ext cx="9144000" cy="328309"/>
          </a:xfrm>
          <a:prstGeom prst="rect">
            <a:avLst/>
          </a:prstGeom>
        </p:spPr>
      </p:pic>
    </p:spTree>
    <p:extLst>
      <p:ext uri="{BB962C8B-B14F-4D97-AF65-F5344CB8AC3E}">
        <p14:creationId xmlns:p14="http://schemas.microsoft.com/office/powerpoint/2010/main" val="348957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93D7E75-82E5-4227-A723-7DC309C4A2C1}" type="slidenum">
              <a:rPr lang="en-US"/>
              <a:pPr>
                <a:defRPr/>
              </a:pPr>
              <a:t>‹#›</a:t>
            </a:fld>
            <a:endParaRPr lang="en-US" dirty="0"/>
          </a:p>
        </p:txBody>
      </p:sp>
      <p:pic>
        <p:nvPicPr>
          <p:cNvPr id="8" name="Picture Placeholder 1"/>
          <p:cNvPicPr>
            <a:picLocks noChangeAspect="1"/>
          </p:cNvPicPr>
          <p:nvPr userDrawn="1"/>
        </p:nvPicPr>
        <p:blipFill>
          <a:blip r:embed="rId2">
            <a:extLst>
              <a:ext uri="{28A0092B-C50C-407E-A947-70E740481C1C}">
                <a14:useLocalDpi xmlns:a14="http://schemas.microsoft.com/office/drawing/2010/main" val="0"/>
              </a:ext>
            </a:extLst>
          </a:blip>
          <a:srcRect l="-5875" t="-1201" r="-455" b="-697"/>
          <a:stretch>
            <a:fillRect/>
          </a:stretch>
        </p:blipFill>
        <p:spPr bwMode="auto">
          <a:xfrm>
            <a:off x="3159125" y="762000"/>
            <a:ext cx="28257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789362" y="3593861"/>
            <a:ext cx="1565275" cy="400110"/>
          </a:xfrm>
          <a:prstGeom prst="rect">
            <a:avLst/>
          </a:prstGeom>
          <a:noFill/>
        </p:spPr>
        <p:txBody>
          <a:bodyPr wrap="square" rtlCol="0">
            <a:spAutoFit/>
          </a:bodyPr>
          <a:lstStyle/>
          <a:p>
            <a:pPr algn="ctr"/>
            <a:r>
              <a:rPr lang="en-US" sz="2000" dirty="0">
                <a:solidFill>
                  <a:srgbClr val="254061"/>
                </a:solidFill>
                <a:latin typeface="Arial" panose="020B0604020202020204" pitchFamily="34" charset="0"/>
                <a:cs typeface="Arial" panose="020B0604020202020204" pitchFamily="34" charset="0"/>
              </a:rPr>
              <a:t>Contact:</a:t>
            </a:r>
          </a:p>
        </p:txBody>
      </p:sp>
      <p:sp>
        <p:nvSpPr>
          <p:cNvPr id="10" name="Rectangle 9"/>
          <p:cNvSpPr/>
          <p:nvPr userDrawn="1"/>
        </p:nvSpPr>
        <p:spPr>
          <a:xfrm>
            <a:off x="3374684" y="5494099"/>
            <a:ext cx="2394630" cy="369332"/>
          </a:xfrm>
          <a:prstGeom prst="rect">
            <a:avLst/>
          </a:prstGeom>
        </p:spPr>
        <p:txBody>
          <a:bodyPr wrap="none">
            <a:spAutoFit/>
          </a:bodyPr>
          <a:lstStyle/>
          <a:p>
            <a:pPr lvl="0"/>
            <a:r>
              <a:rPr kumimoji="0" lang="en-US" sz="1800" b="1" i="1" u="none" strike="noStrike" kern="1200" cap="none" spc="0" normalizeH="0" baseline="0" noProof="0" dirty="0">
                <a:ln>
                  <a:noFill/>
                </a:ln>
                <a:solidFill>
                  <a:srgbClr val="4F81BD">
                    <a:lumMod val="50000"/>
                  </a:srgbClr>
                </a:solidFill>
                <a:effectLst/>
                <a:uLnTx/>
                <a:uFillTx/>
                <a:latin typeface="Arial" pitchFamily="34" charset="0"/>
                <a:ea typeface="+mn-ea"/>
                <a:cs typeface="Arial" pitchFamily="34" charset="0"/>
              </a:rPr>
              <a:t>www.maine.gov/dep</a:t>
            </a:r>
            <a:endParaRPr lang="en-US" dirty="0"/>
          </a:p>
        </p:txBody>
      </p:sp>
      <p:pic>
        <p:nvPicPr>
          <p:cNvPr id="9" name="Picture 8"/>
          <p:cNvPicPr>
            <a:picLocks noChangeAspect="1"/>
          </p:cNvPicPr>
          <p:nvPr userDrawn="1"/>
        </p:nvPicPr>
        <p:blipFill>
          <a:blip r:embed="rId3"/>
          <a:stretch>
            <a:fillRect/>
          </a:stretch>
        </p:blipFill>
        <p:spPr>
          <a:xfrm>
            <a:off x="-6263" y="-4610"/>
            <a:ext cx="9144000" cy="328309"/>
          </a:xfrm>
          <a:prstGeom prst="rect">
            <a:avLst/>
          </a:prstGeom>
        </p:spPr>
      </p:pic>
      <p:sp>
        <p:nvSpPr>
          <p:cNvPr id="11" name="Text Placeholder 10"/>
          <p:cNvSpPr>
            <a:spLocks noGrp="1"/>
          </p:cNvSpPr>
          <p:nvPr>
            <p:ph type="body" sz="quarter" idx="13"/>
          </p:nvPr>
        </p:nvSpPr>
        <p:spPr>
          <a:xfrm>
            <a:off x="2432137" y="4172535"/>
            <a:ext cx="4267200" cy="1143000"/>
          </a:xfrm>
        </p:spPr>
        <p:txBody>
          <a:bodyPr/>
          <a:lstStyle>
            <a:lvl5pPr marL="0" indent="0" algn="ctr">
              <a:buFontTx/>
              <a:buNone/>
              <a:defRPr>
                <a:solidFill>
                  <a:srgbClr val="254061"/>
                </a:solidFill>
                <a:latin typeface="Arial" panose="020B0604020202020204" pitchFamily="34" charset="0"/>
                <a:cs typeface="Arial" panose="020B0604020202020204" pitchFamily="34" charset="0"/>
              </a:defRPr>
            </a:lvl5pPr>
          </a:lstStyle>
          <a:p>
            <a:pPr lvl="0"/>
            <a:r>
              <a:rPr lang="en-US"/>
              <a:t>Edit Master text styles</a:t>
            </a:r>
          </a:p>
        </p:txBody>
      </p:sp>
    </p:spTree>
    <p:extLst>
      <p:ext uri="{BB962C8B-B14F-4D97-AF65-F5344CB8AC3E}">
        <p14:creationId xmlns:p14="http://schemas.microsoft.com/office/powerpoint/2010/main" val="2269066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en-US" altLang="en-US"/>
              <a:t>Click to edit Master title style</a:t>
            </a:r>
            <a:endParaRPr lang="en-US" alt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F502C29-6255-4BF1-8853-6D87703BED30}" type="slidenum">
              <a:rPr lang="en-US"/>
              <a:pPr>
                <a:defRPr/>
              </a:pPr>
              <a:t>‹#›</a:t>
            </a:fld>
            <a:endParaRPr lang="en-US" dirty="0"/>
          </a:p>
        </p:txBody>
      </p:sp>
      <p:pic>
        <p:nvPicPr>
          <p:cNvPr id="1028" name="Picture 4"/>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6096000"/>
            <a:ext cx="9717088"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31340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hdr="0" ftr="0" dt="0"/>
  <p:txStyles>
    <p:titleStyle>
      <a:lvl1pPr algn="ctr" rtl="0" eaLnBrk="1" fontAlgn="base" hangingPunct="1">
        <a:spcBef>
          <a:spcPct val="0"/>
        </a:spcBef>
        <a:spcAft>
          <a:spcPct val="0"/>
        </a:spcAft>
        <a:defRPr sz="4000" b="1" i="0" u="none" kern="1200">
          <a:solidFill>
            <a:schemeClr val="tx2">
              <a:lumMod val="75000"/>
            </a:schemeClr>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Andy.Johnson@maine.gov"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6.gif"/></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93806" y="1944688"/>
            <a:ext cx="5016794" cy="1628775"/>
          </a:xfrm>
        </p:spPr>
        <p:txBody>
          <a:bodyPr rtlCol="0">
            <a:normAutofit fontScale="90000"/>
          </a:bodyPr>
          <a:lstStyle/>
          <a:p>
            <a:pPr fontAlgn="auto">
              <a:spcAft>
                <a:spcPts val="0"/>
              </a:spcAft>
              <a:defRPr/>
            </a:pPr>
            <a:br>
              <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br>
            <a:br>
              <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br>
            <a:r>
              <a:rPr lang="en-US" dirty="0" err="1">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SoPo</a:t>
            </a:r>
            <a:r>
              <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/Po VOC Project Update for BAQ Annual  Air Monitoring Planning Meeting </a:t>
            </a:r>
            <a:br>
              <a:rPr lang="en-US" sz="1100"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br>
            <a:r>
              <a:rPr lang="en-US" sz="2000"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March 2</a:t>
            </a:r>
            <a:r>
              <a:rPr lang="en-US" sz="2000" dirty="0">
                <a:solidFill>
                  <a:schemeClr val="tx2">
                    <a:lumMod val="50000"/>
                  </a:schemeClr>
                </a:solidFill>
              </a:rPr>
              <a:t>, 2022</a:t>
            </a:r>
            <a:br>
              <a:rPr lang="en-US" sz="2000" dirty="0">
                <a:solidFill>
                  <a:schemeClr val="tx2">
                    <a:lumMod val="50000"/>
                  </a:schemeClr>
                </a:solidFill>
              </a:rPr>
            </a:br>
            <a:endPar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0" y="5943600"/>
            <a:ext cx="9144000" cy="90328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56" name="TextBox 14"/>
          <p:cNvSpPr txBox="1">
            <a:spLocks noChangeArrowheads="1"/>
          </p:cNvSpPr>
          <p:nvPr/>
        </p:nvSpPr>
        <p:spPr bwMode="auto">
          <a:xfrm>
            <a:off x="11113" y="6059488"/>
            <a:ext cx="91408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prstClr val="white"/>
                </a:solidFill>
                <a:effectLst/>
                <a:uLnTx/>
                <a:uFillTx/>
                <a:latin typeface="Arial" charset="0"/>
                <a:ea typeface="+mn-ea"/>
                <a:cs typeface="Arial" charset="0"/>
              </a:rPr>
              <a:t>MAINE DEPARTMENT OF ENVIRONMENTAL PROTECTION</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800" b="0" i="1" u="none" strike="noStrike" kern="1200" cap="none" spc="0" normalizeH="0" baseline="0" noProof="0" dirty="0">
              <a:ln>
                <a:noFill/>
              </a:ln>
              <a:solidFill>
                <a:prstClr val="white"/>
              </a:solidFill>
              <a:effectLst/>
              <a:uLnTx/>
              <a:uFillTx/>
              <a:latin typeface="Arial" charset="0"/>
              <a:ea typeface="+mn-ea"/>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600" b="0" i="1" u="none" strike="noStrike" kern="1200" cap="none" spc="0" normalizeH="0" baseline="0" noProof="0" dirty="0">
                <a:ln>
                  <a:noFill/>
                </a:ln>
                <a:solidFill>
                  <a:prstClr val="white"/>
                </a:solidFill>
                <a:effectLst/>
                <a:uLnTx/>
                <a:uFillTx/>
                <a:latin typeface="Arial" charset="0"/>
                <a:ea typeface="+mn-ea"/>
                <a:cs typeface="Arial" charset="0"/>
              </a:rPr>
              <a:t>Protecting Maine’s Air, Land and Water</a:t>
            </a:r>
          </a:p>
        </p:txBody>
      </p:sp>
      <p:cxnSp>
        <p:nvCxnSpPr>
          <p:cNvPr id="17" name="Straight Connector 16"/>
          <p:cNvCxnSpPr/>
          <p:nvPr/>
        </p:nvCxnSpPr>
        <p:spPr>
          <a:xfrm>
            <a:off x="1181100" y="6427788"/>
            <a:ext cx="6781800" cy="0"/>
          </a:xfrm>
          <a:prstGeom prst="line">
            <a:avLst/>
          </a:prstGeom>
          <a:ln>
            <a:solidFill>
              <a:schemeClr val="tx1">
                <a:lumMod val="50000"/>
                <a:lumOff val="50000"/>
              </a:schemeClr>
            </a:solidFill>
          </a:ln>
        </p:spPr>
        <p:style>
          <a:lnRef idx="2">
            <a:schemeClr val="accent3"/>
          </a:lnRef>
          <a:fillRef idx="0">
            <a:schemeClr val="accent3"/>
          </a:fillRef>
          <a:effectRef idx="1">
            <a:schemeClr val="accent3"/>
          </a:effectRef>
          <a:fontRef idx="minor">
            <a:schemeClr val="tx1"/>
          </a:fontRef>
        </p:style>
      </p:cxnSp>
      <p:sp>
        <p:nvSpPr>
          <p:cNvPr id="3" name="Subtitle 2"/>
          <p:cNvSpPr>
            <a:spLocks noGrp="1"/>
          </p:cNvSpPr>
          <p:nvPr>
            <p:ph type="subTitle" idx="1"/>
          </p:nvPr>
        </p:nvSpPr>
        <p:spPr>
          <a:xfrm>
            <a:off x="1371600" y="4572000"/>
            <a:ext cx="7391399" cy="1303338"/>
          </a:xfrm>
        </p:spPr>
        <p:txBody>
          <a:bodyPr/>
          <a:lstStyle/>
          <a:p>
            <a:r>
              <a:rPr lang="en-US" sz="2400" dirty="0"/>
              <a:t>Andrew Johnson, Director</a:t>
            </a:r>
          </a:p>
          <a:p>
            <a:r>
              <a:rPr lang="en-US" sz="2400" dirty="0"/>
              <a:t>Division of Air Quality Assessment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EE093-65E0-4BF0-ACC8-6CFDF416A38B}"/>
              </a:ext>
            </a:extLst>
          </p:cNvPr>
          <p:cNvSpPr>
            <a:spLocks noGrp="1"/>
          </p:cNvSpPr>
          <p:nvPr>
            <p:ph type="title"/>
          </p:nvPr>
        </p:nvSpPr>
        <p:spPr/>
        <p:txBody>
          <a:bodyPr>
            <a:normAutofit/>
          </a:bodyPr>
          <a:lstStyle/>
          <a:p>
            <a:r>
              <a:rPr lang="en-US" sz="3200" dirty="0"/>
              <a:t>Next Steps: DEP-BAQ</a:t>
            </a:r>
          </a:p>
        </p:txBody>
      </p:sp>
      <p:sp>
        <p:nvSpPr>
          <p:cNvPr id="3" name="Content Placeholder 2">
            <a:extLst>
              <a:ext uri="{FF2B5EF4-FFF2-40B4-BE49-F238E27FC236}">
                <a16:creationId xmlns:a16="http://schemas.microsoft.com/office/drawing/2014/main" id="{BE8165DD-E9F5-4765-94B4-3B56262C3A75}"/>
              </a:ext>
            </a:extLst>
          </p:cNvPr>
          <p:cNvSpPr>
            <a:spLocks noGrp="1"/>
          </p:cNvSpPr>
          <p:nvPr>
            <p:ph idx="1"/>
          </p:nvPr>
        </p:nvSpPr>
        <p:spPr>
          <a:xfrm>
            <a:off x="457200" y="1268783"/>
            <a:ext cx="8229600" cy="4708525"/>
          </a:xfrm>
        </p:spPr>
        <p:txBody>
          <a:bodyPr/>
          <a:lstStyle/>
          <a:p>
            <a:pPr>
              <a:spcAft>
                <a:spcPts val="600"/>
              </a:spcAft>
            </a:pPr>
            <a:r>
              <a:rPr lang="en-US" sz="1800" dirty="0">
                <a:latin typeface="Arial" panose="020B0604020202020204" pitchFamily="34" charset="0"/>
                <a:cs typeface="Arial" panose="020B0604020202020204" pitchFamily="34" charset="0"/>
              </a:rPr>
              <a:t>Continue monitoring local air quality in South Portland and Portland to assess impact of odor controls on ambient air quality</a:t>
            </a:r>
          </a:p>
          <a:p>
            <a:pPr>
              <a:spcAft>
                <a:spcPts val="600"/>
              </a:spcAft>
            </a:pPr>
            <a:r>
              <a:rPr lang="en-US" sz="1800" dirty="0">
                <a:latin typeface="Arial" panose="020B0604020202020204" pitchFamily="34" charset="0"/>
                <a:cs typeface="Arial" panose="020B0604020202020204" pitchFamily="34" charset="0"/>
              </a:rPr>
              <a:t>Propose revisions to Department’s Chapter 111 Petroleum Liquid Storage Vapor Control rule to require monthly leak detection and repair using FLIR camera.</a:t>
            </a:r>
          </a:p>
          <a:p>
            <a:pPr>
              <a:spcAft>
                <a:spcPts val="600"/>
              </a:spcAft>
            </a:pPr>
            <a:r>
              <a:rPr lang="en-US" sz="1800" dirty="0">
                <a:latin typeface="Arial" panose="020B0604020202020204" pitchFamily="34" charset="0"/>
                <a:cs typeface="Arial" panose="020B0604020202020204" pitchFamily="34" charset="0"/>
              </a:rPr>
              <a:t>Propose revisions to Department’s Chapter 112 Bulk Terminal Petroleum Liquid Transfer Requirements rule to prohibit switch loading</a:t>
            </a:r>
          </a:p>
          <a:p>
            <a:pPr>
              <a:spcAft>
                <a:spcPts val="600"/>
              </a:spcAft>
            </a:pPr>
            <a:r>
              <a:rPr lang="en-US" sz="1800" dirty="0">
                <a:latin typeface="Arial" panose="020B0604020202020204" pitchFamily="34" charset="0"/>
                <a:cs typeface="Arial" panose="020B0604020202020204" pitchFamily="34" charset="0"/>
              </a:rPr>
              <a:t>Evaluate effectiveness of mist eliminators and carbon adsorption odor control equipment in reducing VOC emissions. If technology is proven effective, require as  Best Practical Treatment to control VOC emissions from heated petroleum storage tanks.</a:t>
            </a:r>
          </a:p>
          <a:p>
            <a:pPr>
              <a:spcAft>
                <a:spcPts val="600"/>
              </a:spcAft>
            </a:pPr>
            <a:r>
              <a:rPr lang="en-US" sz="1800" dirty="0">
                <a:latin typeface="Arial" panose="020B0604020202020204" pitchFamily="34" charset="0"/>
                <a:cs typeface="Arial" panose="020B0604020202020204" pitchFamily="34" charset="0"/>
              </a:rPr>
              <a:t>Investigate elevated levels of acrolein and naphthalene at other sites in Maine, including Presque Isle</a:t>
            </a:r>
          </a:p>
          <a:p>
            <a:pPr>
              <a:spcAft>
                <a:spcPts val="600"/>
              </a:spcAft>
            </a:pPr>
            <a:r>
              <a:rPr lang="en-US" sz="1800" dirty="0">
                <a:latin typeface="Arial" panose="020B0604020202020204" pitchFamily="34" charset="0"/>
                <a:cs typeface="Arial" panose="020B0604020202020204" pitchFamily="34" charset="0"/>
              </a:rPr>
              <a:t>Implement other terminal initiatives through the air licensing process </a:t>
            </a:r>
          </a:p>
          <a:p>
            <a:endParaRPr lang="en-US" sz="2000" dirty="0"/>
          </a:p>
          <a:p>
            <a:r>
              <a:rPr lang="en-US" sz="2000" dirty="0">
                <a:solidFill>
                  <a:srgbClr val="FF0000"/>
                </a:solidFill>
              </a:rPr>
              <a:t> </a:t>
            </a:r>
          </a:p>
          <a:p>
            <a:endParaRPr lang="en-US" dirty="0"/>
          </a:p>
        </p:txBody>
      </p:sp>
    </p:spTree>
    <p:extLst>
      <p:ext uri="{BB962C8B-B14F-4D97-AF65-F5344CB8AC3E}">
        <p14:creationId xmlns:p14="http://schemas.microsoft.com/office/powerpoint/2010/main" val="2883488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1828800" y="3505200"/>
            <a:ext cx="5486400" cy="1954819"/>
          </a:xfrm>
        </p:spPr>
        <p:txBody>
          <a:bodyPr anchor="ctr">
            <a:noAutofit/>
          </a:bodyPr>
          <a:lstStyle/>
          <a:p>
            <a:pPr algn="ctr" eaLnBrk="1" hangingPunct="1">
              <a:defRPr/>
            </a:pPr>
            <a:br>
              <a:rPr lang="en-US" sz="2000" b="0" dirty="0">
                <a:solidFill>
                  <a:schemeClr val="accent1">
                    <a:lumMod val="50000"/>
                  </a:schemeClr>
                </a:solidFill>
                <a:latin typeface="Arial" pitchFamily="34" charset="0"/>
                <a:cs typeface="Arial" pitchFamily="34" charset="0"/>
              </a:rPr>
            </a:br>
            <a:r>
              <a:rPr lang="en-US" sz="2000" b="0" dirty="0">
                <a:solidFill>
                  <a:schemeClr val="accent1">
                    <a:lumMod val="50000"/>
                  </a:schemeClr>
                </a:solidFill>
                <a:latin typeface="Arial" pitchFamily="34" charset="0"/>
                <a:cs typeface="Arial" pitchFamily="34" charset="0"/>
              </a:rPr>
              <a:t>Andrew Johnson</a:t>
            </a:r>
            <a:br>
              <a:rPr lang="en-US" sz="2000" b="0" dirty="0">
                <a:solidFill>
                  <a:schemeClr val="accent1">
                    <a:lumMod val="50000"/>
                  </a:schemeClr>
                </a:solidFill>
                <a:latin typeface="Arial" pitchFamily="34" charset="0"/>
                <a:cs typeface="Arial" pitchFamily="34" charset="0"/>
              </a:rPr>
            </a:br>
            <a:r>
              <a:rPr lang="en-US" sz="2000" b="0" dirty="0">
                <a:solidFill>
                  <a:schemeClr val="accent1">
                    <a:lumMod val="50000"/>
                  </a:schemeClr>
                </a:solidFill>
                <a:hlinkClick r:id="rId3"/>
              </a:rPr>
              <a:t>Andy.Johnson@maine.gov</a:t>
            </a:r>
            <a:br>
              <a:rPr lang="en-US" sz="2000" b="0" dirty="0">
                <a:solidFill>
                  <a:schemeClr val="accent1">
                    <a:lumMod val="50000"/>
                  </a:schemeClr>
                </a:solidFill>
              </a:rPr>
            </a:br>
            <a:r>
              <a:rPr lang="en-US" sz="2000" b="0" dirty="0">
                <a:solidFill>
                  <a:schemeClr val="accent1">
                    <a:lumMod val="50000"/>
                  </a:schemeClr>
                </a:solidFill>
              </a:rPr>
              <a:t>(207) 480-0906</a:t>
            </a:r>
            <a:endParaRPr lang="en-US" sz="2000" b="0" dirty="0">
              <a:solidFill>
                <a:schemeClr val="accent1">
                  <a:lumMod val="50000"/>
                </a:schemeClr>
              </a:solidFill>
              <a:latin typeface="Arial" pitchFamily="34" charset="0"/>
              <a:cs typeface="Arial" pitchFamily="34" charset="0"/>
            </a:endParaRPr>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Arial" pitchFamily="34" charset="0"/>
                <a:ea typeface="+mn-ea"/>
                <a:cs typeface="Arial" pitchFamily="34" charset="0"/>
              </a:rPr>
              <a:t>                  			</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Slide Number Placeholder 1">
            <a:extLst>
              <a:ext uri="{FF2B5EF4-FFF2-40B4-BE49-F238E27FC236}">
                <a16:creationId xmlns:a16="http://schemas.microsoft.com/office/drawing/2014/main" id="{175BE946-A467-4CBE-AE91-FF0E66B7CA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3D7E75-82E5-4227-A723-7DC309C4A2C1}"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463299"/>
            <a:ext cx="9144000" cy="718730"/>
          </a:xfrm>
        </p:spPr>
        <p:txBody>
          <a:bodyPr rtlCol="0" anchor="ctr">
            <a:noAutofit/>
          </a:bodyPr>
          <a:lstStyle/>
          <a:p>
            <a:pPr algn="ctr" eaLnBrk="1" fontAlgn="auto" hangingPunct="1">
              <a:spcAft>
                <a:spcPts val="0"/>
              </a:spcAft>
              <a:defRPr/>
            </a:pPr>
            <a:r>
              <a:rPr lang="en-US" sz="3600" cap="none" dirty="0">
                <a:solidFill>
                  <a:schemeClr val="accent1">
                    <a:lumMod val="50000"/>
                  </a:schemeClr>
                </a:solidFill>
                <a:latin typeface="Arial" pitchFamily="34" charset="0"/>
                <a:cs typeface="Arial" pitchFamily="34" charset="0"/>
              </a:rPr>
              <a:t>Timeline of Significant Events for 2021</a:t>
            </a:r>
          </a:p>
        </p:txBody>
      </p:sp>
      <p:sp>
        <p:nvSpPr>
          <p:cNvPr id="9" name="Text Placeholder 8"/>
          <p:cNvSpPr>
            <a:spLocks noGrp="1"/>
          </p:cNvSpPr>
          <p:nvPr>
            <p:ph type="body" idx="4294967295"/>
          </p:nvPr>
        </p:nvSpPr>
        <p:spPr>
          <a:xfrm>
            <a:off x="412595" y="1452112"/>
            <a:ext cx="8274205" cy="4353051"/>
          </a:xfrm>
        </p:spPr>
        <p:txBody>
          <a:bodyPr numCol="1" rtlCol="0" anchor="t">
            <a:noAutofit/>
          </a:bodyPr>
          <a:lstStyle/>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Feb. 9:	     Received </a:t>
            </a:r>
            <a:r>
              <a:rPr lang="en-US" sz="2400" dirty="0" err="1">
                <a:solidFill>
                  <a:schemeClr val="accent1">
                    <a:lumMod val="50000"/>
                  </a:schemeClr>
                </a:solidFill>
                <a:latin typeface="Arial" panose="020B0604020202020204" pitchFamily="34" charset="0"/>
                <a:cs typeface="Arial" panose="020B0604020202020204" pitchFamily="34" charset="0"/>
              </a:rPr>
              <a:t>SoPo</a:t>
            </a:r>
            <a:r>
              <a:rPr lang="en-US" sz="2400" dirty="0">
                <a:solidFill>
                  <a:schemeClr val="accent1">
                    <a:lumMod val="50000"/>
                  </a:schemeClr>
                </a:solidFill>
                <a:latin typeface="Arial" panose="020B0604020202020204" pitchFamily="34" charset="0"/>
                <a:cs typeface="Arial" panose="020B0604020202020204" pitchFamily="34" charset="0"/>
              </a:rPr>
              <a:t>/CAAC Recommended Site 		     			        Relocations Request</a:t>
            </a:r>
          </a:p>
          <a:p>
            <a:pPr fontAlgn="auto">
              <a:spcAft>
                <a:spcPts val="0"/>
              </a:spcAft>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Feb. 24:                            </a:t>
            </a:r>
            <a:r>
              <a:rPr lang="en-US" sz="2400" dirty="0" err="1">
                <a:solidFill>
                  <a:schemeClr val="accent1">
                    <a:lumMod val="50000"/>
                  </a:schemeClr>
                </a:solidFill>
                <a:latin typeface="Arial" panose="020B0604020202020204" pitchFamily="34" charset="0"/>
                <a:cs typeface="Arial" panose="020B0604020202020204" pitchFamily="34" charset="0"/>
              </a:rPr>
              <a:t>SoPo</a:t>
            </a:r>
            <a:r>
              <a:rPr lang="en-US" sz="2400" dirty="0">
                <a:solidFill>
                  <a:schemeClr val="accent1">
                    <a:lumMod val="50000"/>
                  </a:schemeClr>
                </a:solidFill>
                <a:latin typeface="Arial" panose="020B0604020202020204" pitchFamily="34" charset="0"/>
                <a:cs typeface="Arial" panose="020B0604020202020204" pitchFamily="34" charset="0"/>
              </a:rPr>
              <a:t>/Po Stakeholders Meeting </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Mar. 17 / 23:		        SPCR ends / SPMS begins</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Apr. 19:         	         Sent Reply to </a:t>
            </a:r>
            <a:r>
              <a:rPr lang="en-US" sz="2400" dirty="0" err="1">
                <a:solidFill>
                  <a:schemeClr val="accent1">
                    <a:lumMod val="50000"/>
                  </a:schemeClr>
                </a:solidFill>
                <a:latin typeface="Arial" panose="020B0604020202020204" pitchFamily="34" charset="0"/>
                <a:cs typeface="Arial" panose="020B0604020202020204" pitchFamily="34" charset="0"/>
              </a:rPr>
              <a:t>SoPo</a:t>
            </a:r>
            <a:r>
              <a:rPr lang="en-US" sz="2400" dirty="0">
                <a:solidFill>
                  <a:schemeClr val="accent1">
                    <a:lumMod val="50000"/>
                  </a:schemeClr>
                </a:solidFill>
                <a:latin typeface="Arial" panose="020B0604020202020204" pitchFamily="34" charset="0"/>
                <a:cs typeface="Arial" panose="020B0604020202020204" pitchFamily="34" charset="0"/>
              </a:rPr>
              <a:t> City Manager 		         Responding to Site Relocations Request</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May – Dec.:	Deployment of some </a:t>
            </a:r>
            <a:r>
              <a:rPr lang="en-US" sz="2400" dirty="0" err="1">
                <a:solidFill>
                  <a:schemeClr val="accent1">
                    <a:lumMod val="50000"/>
                  </a:schemeClr>
                </a:solidFill>
                <a:latin typeface="Arial" panose="020B0604020202020204" pitchFamily="34" charset="0"/>
                <a:cs typeface="Arial" panose="020B0604020202020204" pitchFamily="34" charset="0"/>
              </a:rPr>
              <a:t>RainWise</a:t>
            </a:r>
            <a:r>
              <a:rPr lang="en-US" sz="2400" dirty="0">
                <a:solidFill>
                  <a:schemeClr val="accent1">
                    <a:lumMod val="50000"/>
                  </a:schemeClr>
                </a:solidFill>
                <a:latin typeface="Arial" panose="020B0604020202020204" pitchFamily="34" charset="0"/>
                <a:cs typeface="Arial" panose="020B0604020202020204" pitchFamily="34" charset="0"/>
              </a:rPr>
              <a:t> Units at 			 Sites Proposed for Relocation </a:t>
            </a:r>
            <a:r>
              <a:rPr lang="en-US" sz="2400" u="sng" dirty="0">
                <a:solidFill>
                  <a:schemeClr val="accent1">
                    <a:lumMod val="50000"/>
                  </a:schemeClr>
                </a:solidFill>
                <a:latin typeface="Arial" panose="020B0604020202020204" pitchFamily="34" charset="0"/>
                <a:cs typeface="Arial" panose="020B0604020202020204" pitchFamily="34" charset="0"/>
              </a:rPr>
              <a:t>Delayed</a:t>
            </a:r>
          </a:p>
          <a:p>
            <a:pPr marL="0" indent="0" fontAlgn="auto">
              <a:spcAft>
                <a:spcPts val="0"/>
              </a:spcAft>
              <a:buNone/>
              <a:defRPr/>
            </a:pPr>
            <a:r>
              <a:rPr lang="en-US" sz="1000" dirty="0">
                <a:solidFill>
                  <a:schemeClr val="accent1">
                    <a:lumMod val="50000"/>
                  </a:schemeClr>
                </a:solidFill>
                <a:latin typeface="Arial" panose="020B0604020202020204" pitchFamily="34" charset="0"/>
                <a:cs typeface="Arial" panose="020B0604020202020204" pitchFamily="34" charset="0"/>
              </a:rPr>
              <a:t> </a:t>
            </a:r>
          </a:p>
          <a:p>
            <a:pPr fontAlgn="auto">
              <a:spcAft>
                <a:spcPts val="0"/>
              </a:spcAft>
              <a:defRPr/>
            </a:pPr>
            <a:endParaRPr lang="en-US" sz="700" dirty="0">
              <a:solidFill>
                <a:schemeClr val="accent1">
                  <a:lumMod val="50000"/>
                </a:schemeClr>
              </a:solidFill>
              <a:latin typeface="Arial" panose="020B0604020202020204" pitchFamily="34" charset="0"/>
              <a:cs typeface="Arial" panose="020B0604020202020204" pitchFamily="34" charset="0"/>
            </a:endParaRPr>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                  MAINE DEPARTMENT OF ENVIRONMENTAL PROTECTION                              www.maine.gov/dep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2" name="Slide Number Placeholder 1">
            <a:extLst>
              <a:ext uri="{FF2B5EF4-FFF2-40B4-BE49-F238E27FC236}">
                <a16:creationId xmlns:a16="http://schemas.microsoft.com/office/drawing/2014/main" id="{B5B82147-9278-49B0-BDC0-E27B9866B9B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502C29-6255-4BF1-8853-6D87703BED30}"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341083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463299"/>
            <a:ext cx="9144000" cy="914400"/>
          </a:xfrm>
        </p:spPr>
        <p:txBody>
          <a:bodyPr rtlCol="0" anchor="ctr">
            <a:noAutofit/>
          </a:bodyPr>
          <a:lstStyle/>
          <a:p>
            <a:pPr algn="ctr" eaLnBrk="1" fontAlgn="auto" hangingPunct="1">
              <a:spcAft>
                <a:spcPts val="0"/>
              </a:spcAft>
              <a:defRPr/>
            </a:pPr>
            <a:r>
              <a:rPr lang="en-US" sz="3600" cap="none" dirty="0">
                <a:solidFill>
                  <a:schemeClr val="accent1">
                    <a:lumMod val="50000"/>
                  </a:schemeClr>
                </a:solidFill>
                <a:latin typeface="Arial" pitchFamily="34" charset="0"/>
                <a:cs typeface="Arial" pitchFamily="34" charset="0"/>
              </a:rPr>
              <a:t>Timeline of Significant Events for 2021</a:t>
            </a:r>
            <a:br>
              <a:rPr lang="en-US" sz="3600" cap="none" dirty="0">
                <a:solidFill>
                  <a:schemeClr val="accent1">
                    <a:lumMod val="50000"/>
                  </a:schemeClr>
                </a:solidFill>
                <a:latin typeface="Arial" pitchFamily="34" charset="0"/>
                <a:cs typeface="Arial" pitchFamily="34" charset="0"/>
              </a:rPr>
            </a:br>
            <a:r>
              <a:rPr lang="en-US" sz="2000" cap="none" dirty="0">
                <a:solidFill>
                  <a:schemeClr val="accent1">
                    <a:lumMod val="50000"/>
                  </a:schemeClr>
                </a:solidFill>
                <a:latin typeface="Arial" pitchFamily="34" charset="0"/>
                <a:cs typeface="Arial" pitchFamily="34" charset="0"/>
              </a:rPr>
              <a:t>(continued)</a:t>
            </a:r>
          </a:p>
        </p:txBody>
      </p:sp>
      <p:sp>
        <p:nvSpPr>
          <p:cNvPr id="9" name="Text Placeholder 8"/>
          <p:cNvSpPr>
            <a:spLocks noGrp="1"/>
          </p:cNvSpPr>
          <p:nvPr>
            <p:ph type="body" idx="4294967295"/>
          </p:nvPr>
        </p:nvSpPr>
        <p:spPr>
          <a:xfrm>
            <a:off x="412595" y="1377700"/>
            <a:ext cx="8274205" cy="4601068"/>
          </a:xfrm>
        </p:spPr>
        <p:txBody>
          <a:bodyPr numCol="1" rtlCol="0" anchor="t">
            <a:noAutofit/>
          </a:bodyPr>
          <a:lstStyle/>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Spring – Fall:	    Deployment of the PSP at 6 Different 					       Residential Locations</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Spring – Fall:		 </a:t>
            </a:r>
            <a:r>
              <a:rPr lang="en-US" sz="2400" dirty="0" err="1">
                <a:solidFill>
                  <a:schemeClr val="accent1">
                    <a:lumMod val="50000"/>
                  </a:schemeClr>
                </a:solidFill>
                <a:latin typeface="Arial" panose="020B0604020202020204" pitchFamily="34" charset="0"/>
                <a:cs typeface="Arial" panose="020B0604020202020204" pitchFamily="34" charset="0"/>
              </a:rPr>
              <a:t>PurpleAir</a:t>
            </a:r>
            <a:r>
              <a:rPr lang="en-US" sz="2400" dirty="0">
                <a:solidFill>
                  <a:schemeClr val="accent1">
                    <a:lumMod val="50000"/>
                  </a:schemeClr>
                </a:solidFill>
                <a:latin typeface="Arial" panose="020B0604020202020204" pitchFamily="34" charset="0"/>
                <a:cs typeface="Arial" panose="020B0604020202020204" pitchFamily="34" charset="0"/>
              </a:rPr>
              <a:t> PM Sensors in Use at 				       SPMS (Apr.) &amp; SPCC (Sep.)</a:t>
            </a:r>
          </a:p>
          <a:p>
            <a:pPr fontAlgn="auto">
              <a:spcAft>
                <a:spcPts val="0"/>
              </a:spcAft>
              <a:defRPr/>
            </a:pPr>
            <a:endParaRPr lang="en-US" sz="7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Nov. 1:	    Completed 2</a:t>
            </a:r>
            <a:r>
              <a:rPr lang="en-US" sz="2400" baseline="30000" dirty="0">
                <a:solidFill>
                  <a:schemeClr val="accent1">
                    <a:lumMod val="50000"/>
                  </a:schemeClr>
                </a:solidFill>
                <a:latin typeface="Arial" panose="020B0604020202020204" pitchFamily="34" charset="0"/>
                <a:cs typeface="Arial" panose="020B0604020202020204" pitchFamily="34" charset="0"/>
              </a:rPr>
              <a:t>nd</a:t>
            </a:r>
            <a:r>
              <a:rPr lang="en-US" sz="2400" dirty="0">
                <a:solidFill>
                  <a:schemeClr val="accent1">
                    <a:lumMod val="50000"/>
                  </a:schemeClr>
                </a:solidFill>
                <a:latin typeface="Arial" panose="020B0604020202020204" pitchFamily="34" charset="0"/>
                <a:cs typeface="Arial" panose="020B0604020202020204" pitchFamily="34" charset="0"/>
              </a:rPr>
              <a:t> 12-month period of sampling</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Winter:			   PSP Deployed at Cash Corner 							 Fire Station</a:t>
            </a:r>
          </a:p>
          <a:p>
            <a:pPr marL="0" indent="0" fontAlgn="auto">
              <a:spcAft>
                <a:spcPts val="0"/>
              </a:spcAft>
              <a:buNone/>
              <a:defRPr/>
            </a:pPr>
            <a:endParaRPr lang="en-US" sz="1000" dirty="0">
              <a:solidFill>
                <a:schemeClr val="accent1">
                  <a:lumMod val="50000"/>
                </a:schemeClr>
              </a:solidFill>
              <a:latin typeface="Arial" panose="020B0604020202020204" pitchFamily="34" charset="0"/>
              <a:cs typeface="Arial" panose="020B0604020202020204" pitchFamily="34" charset="0"/>
            </a:endParaRPr>
          </a:p>
          <a:p>
            <a:pPr fontAlgn="auto">
              <a:spcAft>
                <a:spcPts val="0"/>
              </a:spcAft>
              <a:defRPr/>
            </a:pPr>
            <a:r>
              <a:rPr lang="en-US" sz="2400" dirty="0">
                <a:solidFill>
                  <a:schemeClr val="accent1">
                    <a:lumMod val="50000"/>
                  </a:schemeClr>
                </a:solidFill>
                <a:latin typeface="Arial" panose="020B0604020202020204" pitchFamily="34" charset="0"/>
                <a:cs typeface="Arial" panose="020B0604020202020204" pitchFamily="34" charset="0"/>
              </a:rPr>
              <a:t>Ongoing:	          Configuration &amp; Testing of GC Analytical 						   System for PAHs</a:t>
            </a:r>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                  MAINE DEPARTMENT OF ENVIRONMENTAL PROTECTION                              www.maine.gov/dep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2" name="Slide Number Placeholder 1">
            <a:extLst>
              <a:ext uri="{FF2B5EF4-FFF2-40B4-BE49-F238E27FC236}">
                <a16:creationId xmlns:a16="http://schemas.microsoft.com/office/drawing/2014/main" id="{B5B82147-9278-49B0-BDC0-E27B9866B9B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502C29-6255-4BF1-8853-6D87703BED30}"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1991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79AF8-6D8E-4B7E-AFFD-1CFB8FB39D2D}"/>
              </a:ext>
            </a:extLst>
          </p:cNvPr>
          <p:cNvSpPr>
            <a:spLocks noGrp="1"/>
          </p:cNvSpPr>
          <p:nvPr>
            <p:ph type="title"/>
          </p:nvPr>
        </p:nvSpPr>
        <p:spPr>
          <a:xfrm>
            <a:off x="0" y="196683"/>
            <a:ext cx="9144000" cy="868362"/>
          </a:xfrm>
        </p:spPr>
        <p:txBody>
          <a:bodyPr>
            <a:normAutofit/>
          </a:bodyPr>
          <a:lstStyle/>
          <a:p>
            <a:r>
              <a:rPr lang="en-US" sz="3200" dirty="0"/>
              <a:t>Map of 24-hour Sampling Site Locations</a:t>
            </a:r>
          </a:p>
        </p:txBody>
      </p:sp>
      <p:sp>
        <p:nvSpPr>
          <p:cNvPr id="3" name="Content Placeholder 2">
            <a:extLst>
              <a:ext uri="{FF2B5EF4-FFF2-40B4-BE49-F238E27FC236}">
                <a16:creationId xmlns:a16="http://schemas.microsoft.com/office/drawing/2014/main" id="{AD60F1C7-BFD5-4A9B-AC6C-E19705DFE191}"/>
              </a:ext>
            </a:extLst>
          </p:cNvPr>
          <p:cNvSpPr>
            <a:spLocks noGrp="1"/>
          </p:cNvSpPr>
          <p:nvPr>
            <p:ph idx="1"/>
          </p:nvPr>
        </p:nvSpPr>
        <p:spPr/>
        <p:txBody>
          <a:bodyPr/>
          <a:lstStyle/>
          <a:p>
            <a:endParaRPr lang="en-US" dirty="0"/>
          </a:p>
          <a:p>
            <a:endParaRPr lang="en-US" dirty="0"/>
          </a:p>
          <a:p>
            <a:endParaRPr lang="en-US" dirty="0"/>
          </a:p>
        </p:txBody>
      </p:sp>
      <p:pic>
        <p:nvPicPr>
          <p:cNvPr id="5" name="Picture 4">
            <a:extLst>
              <a:ext uri="{FF2B5EF4-FFF2-40B4-BE49-F238E27FC236}">
                <a16:creationId xmlns:a16="http://schemas.microsoft.com/office/drawing/2014/main" id="{4ECF25A1-ACCD-469F-8CF6-BBF9141E36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5302" y="933854"/>
            <a:ext cx="6813395" cy="5264895"/>
          </a:xfrm>
          <a:prstGeom prst="rect">
            <a:avLst/>
          </a:prstGeom>
        </p:spPr>
      </p:pic>
    </p:spTree>
    <p:extLst>
      <p:ext uri="{BB962C8B-B14F-4D97-AF65-F5344CB8AC3E}">
        <p14:creationId xmlns:p14="http://schemas.microsoft.com/office/powerpoint/2010/main" val="1415977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4D593-E802-4C5C-9E28-6359A771C098}"/>
              </a:ext>
            </a:extLst>
          </p:cNvPr>
          <p:cNvSpPr>
            <a:spLocks noGrp="1"/>
          </p:cNvSpPr>
          <p:nvPr>
            <p:ph type="title"/>
          </p:nvPr>
        </p:nvSpPr>
        <p:spPr>
          <a:xfrm>
            <a:off x="342900" y="228600"/>
            <a:ext cx="8458200" cy="1143000"/>
          </a:xfrm>
        </p:spPr>
        <p:txBody>
          <a:bodyPr>
            <a:normAutofit/>
          </a:bodyPr>
          <a:lstStyle/>
          <a:p>
            <a:r>
              <a:rPr lang="en-US" sz="3200" dirty="0"/>
              <a:t>Collaborating with Our Maine CDC Colleagues</a:t>
            </a:r>
          </a:p>
        </p:txBody>
      </p:sp>
      <p:sp>
        <p:nvSpPr>
          <p:cNvPr id="11" name="TextBox 10">
            <a:extLst>
              <a:ext uri="{FF2B5EF4-FFF2-40B4-BE49-F238E27FC236}">
                <a16:creationId xmlns:a16="http://schemas.microsoft.com/office/drawing/2014/main" id="{515ED5F4-AAAB-481C-AD6B-5B21E0368BCA}"/>
              </a:ext>
            </a:extLst>
          </p:cNvPr>
          <p:cNvSpPr txBox="1"/>
          <p:nvPr/>
        </p:nvSpPr>
        <p:spPr>
          <a:xfrm>
            <a:off x="476250" y="5803605"/>
            <a:ext cx="8191500" cy="369332"/>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itchFamily="34" charset="0"/>
                <a:ea typeface="+mn-ea"/>
                <a:cs typeface="Arial" charset="0"/>
              </a:rPr>
              <a:t>January 2021 VOC analytical data was delivered to Maine CDC on February 22, 2021 </a:t>
            </a:r>
          </a:p>
        </p:txBody>
      </p:sp>
      <p:pic>
        <p:nvPicPr>
          <p:cNvPr id="5" name="Content Placeholder 4">
            <a:extLst>
              <a:ext uri="{FF2B5EF4-FFF2-40B4-BE49-F238E27FC236}">
                <a16:creationId xmlns:a16="http://schemas.microsoft.com/office/drawing/2014/main" id="{7E1E5475-75BC-4C24-9B25-AEAD06CD8856}"/>
              </a:ext>
            </a:extLst>
          </p:cNvPr>
          <p:cNvPicPr>
            <a:picLocks noGrp="1" noChangeAspect="1"/>
          </p:cNvPicPr>
          <p:nvPr>
            <p:ph idx="1"/>
          </p:nvPr>
        </p:nvPicPr>
        <p:blipFill rotWithShape="1">
          <a:blip r:embed="rId3"/>
          <a:srcRect l="26361" t="5051" r="26360" b="-5051"/>
          <a:stretch/>
        </p:blipFill>
        <p:spPr>
          <a:xfrm>
            <a:off x="2860158" y="1371601"/>
            <a:ext cx="3423684" cy="4348715"/>
          </a:xfrm>
          <a:prstGeom prst="rect">
            <a:avLst/>
          </a:prstGeom>
          <a:ln>
            <a:solidFill>
              <a:schemeClr val="tx1"/>
            </a:solidFill>
          </a:ln>
        </p:spPr>
      </p:pic>
      <p:sp>
        <p:nvSpPr>
          <p:cNvPr id="3" name="Oval 2">
            <a:extLst>
              <a:ext uri="{FF2B5EF4-FFF2-40B4-BE49-F238E27FC236}">
                <a16:creationId xmlns:a16="http://schemas.microsoft.com/office/drawing/2014/main" id="{D476605A-80FE-435E-BD7D-201E96F02EDA}"/>
              </a:ext>
            </a:extLst>
          </p:cNvPr>
          <p:cNvSpPr/>
          <p:nvPr/>
        </p:nvSpPr>
        <p:spPr>
          <a:xfrm>
            <a:off x="3730082" y="3724506"/>
            <a:ext cx="1683835" cy="49065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0849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35F48-61FB-486A-BB24-43DD4AD2A721}"/>
              </a:ext>
            </a:extLst>
          </p:cNvPr>
          <p:cNvSpPr>
            <a:spLocks noGrp="1"/>
          </p:cNvSpPr>
          <p:nvPr>
            <p:ph type="title"/>
          </p:nvPr>
        </p:nvSpPr>
        <p:spPr/>
        <p:txBody>
          <a:bodyPr>
            <a:normAutofit/>
          </a:bodyPr>
          <a:lstStyle/>
          <a:p>
            <a:r>
              <a:rPr lang="en-US" sz="2800" b="0" i="0" u="none" strike="noStrike" baseline="0" dirty="0">
                <a:solidFill>
                  <a:srgbClr val="112278"/>
                </a:solidFill>
                <a:latin typeface="Calibri,Regular"/>
              </a:rPr>
              <a:t>Acrolein - Average 24-hour sampling results</a:t>
            </a:r>
            <a:br>
              <a:rPr lang="en-US" sz="2800" b="0" i="0" u="none" strike="noStrike" baseline="0" dirty="0">
                <a:solidFill>
                  <a:srgbClr val="112278"/>
                </a:solidFill>
                <a:latin typeface="Calibri,Regular"/>
              </a:rPr>
            </a:br>
            <a:r>
              <a:rPr lang="en-US" sz="2800" b="0" i="0" u="none" strike="noStrike" baseline="0" dirty="0">
                <a:solidFill>
                  <a:srgbClr val="112278"/>
                </a:solidFill>
                <a:latin typeface="Calibri,Regular"/>
              </a:rPr>
              <a:t> with 95% confidence interval by station (Dec 2021)</a:t>
            </a:r>
            <a:endParaRPr lang="en-US" sz="2800" dirty="0"/>
          </a:p>
        </p:txBody>
      </p:sp>
      <p:pic>
        <p:nvPicPr>
          <p:cNvPr id="5" name="Content Placeholder 4">
            <a:extLst>
              <a:ext uri="{FF2B5EF4-FFF2-40B4-BE49-F238E27FC236}">
                <a16:creationId xmlns:a16="http://schemas.microsoft.com/office/drawing/2014/main" id="{4FA78351-F3B0-46CC-9515-90F9980FB454}"/>
              </a:ext>
            </a:extLst>
          </p:cNvPr>
          <p:cNvPicPr>
            <a:picLocks noGrp="1" noChangeAspect="1"/>
          </p:cNvPicPr>
          <p:nvPr>
            <p:ph idx="1"/>
          </p:nvPr>
        </p:nvPicPr>
        <p:blipFill rotWithShape="1">
          <a:blip r:embed="rId2"/>
          <a:srcRect l="9654" t="8007" r="11965" b="29165"/>
          <a:stretch/>
        </p:blipFill>
        <p:spPr>
          <a:xfrm>
            <a:off x="194030" y="1396769"/>
            <a:ext cx="8755939" cy="4386572"/>
          </a:xfrm>
        </p:spPr>
      </p:pic>
    </p:spTree>
    <p:extLst>
      <p:ext uri="{BB962C8B-B14F-4D97-AF65-F5344CB8AC3E}">
        <p14:creationId xmlns:p14="http://schemas.microsoft.com/office/powerpoint/2010/main" val="131517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35F48-61FB-486A-BB24-43DD4AD2A721}"/>
              </a:ext>
            </a:extLst>
          </p:cNvPr>
          <p:cNvSpPr>
            <a:spLocks noGrp="1"/>
          </p:cNvSpPr>
          <p:nvPr>
            <p:ph type="title"/>
          </p:nvPr>
        </p:nvSpPr>
        <p:spPr/>
        <p:txBody>
          <a:bodyPr>
            <a:normAutofit/>
          </a:bodyPr>
          <a:lstStyle/>
          <a:p>
            <a:r>
              <a:rPr lang="en-US" sz="2800" b="0" i="0" u="none" strike="noStrike" baseline="0" dirty="0">
                <a:solidFill>
                  <a:srgbClr val="112278"/>
                </a:solidFill>
                <a:latin typeface="Calibri,Regular"/>
              </a:rPr>
              <a:t>Naphthalene - Average 24-hour sampling results</a:t>
            </a:r>
            <a:br>
              <a:rPr lang="en-US" sz="2800" b="0" i="0" u="none" strike="noStrike" baseline="0" dirty="0">
                <a:solidFill>
                  <a:srgbClr val="112278"/>
                </a:solidFill>
                <a:latin typeface="Calibri,Regular"/>
              </a:rPr>
            </a:br>
            <a:r>
              <a:rPr lang="en-US" sz="2800" b="0" i="0" u="none" strike="noStrike" baseline="0" dirty="0">
                <a:solidFill>
                  <a:srgbClr val="112278"/>
                </a:solidFill>
                <a:latin typeface="Calibri,Regular"/>
              </a:rPr>
              <a:t> with 95% confidence interval by station (Dec 2021)</a:t>
            </a:r>
            <a:endParaRPr lang="en-US" sz="2800" dirty="0"/>
          </a:p>
        </p:txBody>
      </p:sp>
      <p:pic>
        <p:nvPicPr>
          <p:cNvPr id="9" name="Content Placeholder 8">
            <a:extLst>
              <a:ext uri="{FF2B5EF4-FFF2-40B4-BE49-F238E27FC236}">
                <a16:creationId xmlns:a16="http://schemas.microsoft.com/office/drawing/2014/main" id="{A9446417-EB39-41E0-A640-2D45797C17BD}"/>
              </a:ext>
            </a:extLst>
          </p:cNvPr>
          <p:cNvPicPr>
            <a:picLocks noGrp="1" noChangeAspect="1"/>
          </p:cNvPicPr>
          <p:nvPr>
            <p:ph idx="1"/>
          </p:nvPr>
        </p:nvPicPr>
        <p:blipFill rotWithShape="1">
          <a:blip r:embed="rId2"/>
          <a:srcRect l="9809" t="8254" r="12427" b="29905"/>
          <a:stretch/>
        </p:blipFill>
        <p:spPr>
          <a:xfrm>
            <a:off x="231415" y="1417638"/>
            <a:ext cx="8702178" cy="4325240"/>
          </a:xfrm>
        </p:spPr>
      </p:pic>
    </p:spTree>
    <p:extLst>
      <p:ext uri="{BB962C8B-B14F-4D97-AF65-F5344CB8AC3E}">
        <p14:creationId xmlns:p14="http://schemas.microsoft.com/office/powerpoint/2010/main" val="399683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F066-3368-4927-9CC3-56287F80E129}"/>
              </a:ext>
            </a:extLst>
          </p:cNvPr>
          <p:cNvSpPr>
            <a:spLocks noGrp="1"/>
          </p:cNvSpPr>
          <p:nvPr>
            <p:ph type="title"/>
          </p:nvPr>
        </p:nvSpPr>
        <p:spPr>
          <a:xfrm>
            <a:off x="457200" y="274638"/>
            <a:ext cx="8229600" cy="1020762"/>
          </a:xfrm>
        </p:spPr>
        <p:txBody>
          <a:bodyPr>
            <a:normAutofit/>
          </a:bodyPr>
          <a:lstStyle/>
          <a:p>
            <a:r>
              <a:rPr lang="en-US" sz="3200" dirty="0"/>
              <a:t>Quantifying the Effort to Date</a:t>
            </a:r>
            <a:br>
              <a:rPr lang="en-US" sz="3200" dirty="0"/>
            </a:br>
            <a:r>
              <a:rPr lang="en-US" sz="1800" dirty="0"/>
              <a:t>(as of December 31, 2021)</a:t>
            </a:r>
            <a:br>
              <a:rPr lang="en-US" sz="1800" dirty="0"/>
            </a:br>
            <a:endParaRPr lang="en-US" sz="900" dirty="0"/>
          </a:p>
        </p:txBody>
      </p:sp>
      <p:sp>
        <p:nvSpPr>
          <p:cNvPr id="3" name="Content Placeholder 2">
            <a:extLst>
              <a:ext uri="{FF2B5EF4-FFF2-40B4-BE49-F238E27FC236}">
                <a16:creationId xmlns:a16="http://schemas.microsoft.com/office/drawing/2014/main" id="{60E7AB9D-84DA-4CD7-98B0-14322383E7F3}"/>
              </a:ext>
            </a:extLst>
          </p:cNvPr>
          <p:cNvSpPr>
            <a:spLocks noGrp="1"/>
          </p:cNvSpPr>
          <p:nvPr>
            <p:ph idx="1"/>
          </p:nvPr>
        </p:nvSpPr>
        <p:spPr>
          <a:xfrm>
            <a:off x="371475" y="1295399"/>
            <a:ext cx="5562600" cy="4714875"/>
          </a:xfrm>
        </p:spPr>
        <p:txBody>
          <a:bodyPr/>
          <a:lstStyle/>
          <a:p>
            <a:pPr>
              <a:spcBef>
                <a:spcPts val="0"/>
              </a:spcBef>
            </a:pPr>
            <a:r>
              <a:rPr lang="en-US" sz="1600" dirty="0">
                <a:latin typeface="Arial" panose="020B0604020202020204" pitchFamily="34" charset="0"/>
                <a:cs typeface="Arial" panose="020B0604020202020204" pitchFamily="34" charset="0"/>
              </a:rPr>
              <a:t>The 7 new VOC air monitoring sites in South Portland/Portland exceed the number of other VOC sites (5) operating across the State</a:t>
            </a:r>
          </a:p>
          <a:p>
            <a:pPr marL="0" indent="0">
              <a:spcBef>
                <a:spcPts val="0"/>
              </a:spcBef>
              <a:buNone/>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9 canister sampling systems = ~$20,000</a:t>
            </a:r>
          </a:p>
          <a:p>
            <a:pPr lvl="1">
              <a:spcBef>
                <a:spcPts val="0"/>
              </a:spcBef>
            </a:pPr>
            <a:r>
              <a:rPr lang="en-US" sz="1600" dirty="0">
                <a:latin typeface="Arial" panose="020B0604020202020204" pitchFamily="34" charset="0"/>
                <a:cs typeface="Arial" panose="020B0604020202020204" pitchFamily="34" charset="0"/>
              </a:rPr>
              <a:t>Includes “portable” and backup/spare systems</a:t>
            </a:r>
          </a:p>
          <a:p>
            <a:pPr marL="457200" lvl="1" indent="0">
              <a:spcBef>
                <a:spcPts val="0"/>
              </a:spcBef>
              <a:buNone/>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48 canisters = ~$31,200</a:t>
            </a:r>
          </a:p>
          <a:p>
            <a:pPr>
              <a:spcBef>
                <a:spcPts val="0"/>
              </a:spcBef>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9 meteorological sensors units = ~$18,000</a:t>
            </a:r>
          </a:p>
          <a:p>
            <a:pPr>
              <a:spcBef>
                <a:spcPts val="0"/>
              </a:spcBef>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Analytical costs = ~$685,290</a:t>
            </a:r>
          </a:p>
          <a:p>
            <a:pPr>
              <a:spcBef>
                <a:spcPts val="0"/>
              </a:spcBef>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Total to date ~$754,490</a:t>
            </a:r>
          </a:p>
          <a:p>
            <a:pPr marL="0" indent="0">
              <a:spcBef>
                <a:spcPts val="0"/>
              </a:spcBef>
              <a:buNone/>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Stakeholders’ contributions $30,000</a:t>
            </a:r>
          </a:p>
          <a:p>
            <a:pPr>
              <a:spcBef>
                <a:spcPts val="0"/>
              </a:spcBef>
            </a:pP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In-kind staff time to plan and implement project – “priceless”!</a:t>
            </a:r>
          </a:p>
        </p:txBody>
      </p:sp>
      <p:pic>
        <p:nvPicPr>
          <p:cNvPr id="5" name="Picture 4">
            <a:extLst>
              <a:ext uri="{FF2B5EF4-FFF2-40B4-BE49-F238E27FC236}">
                <a16:creationId xmlns:a16="http://schemas.microsoft.com/office/drawing/2014/main" id="{5EFB88E3-2CA2-442B-B38E-8CF81EE15CE7}"/>
              </a:ext>
            </a:extLst>
          </p:cNvPr>
          <p:cNvPicPr>
            <a:picLocks noChangeAspect="1"/>
          </p:cNvPicPr>
          <p:nvPr/>
        </p:nvPicPr>
        <p:blipFill>
          <a:blip r:embed="rId3"/>
          <a:stretch>
            <a:fillRect/>
          </a:stretch>
        </p:blipFill>
        <p:spPr>
          <a:xfrm>
            <a:off x="5493147" y="1247219"/>
            <a:ext cx="3521863" cy="4632586"/>
          </a:xfrm>
          <a:prstGeom prst="rect">
            <a:avLst/>
          </a:prstGeom>
        </p:spPr>
      </p:pic>
    </p:spTree>
    <p:extLst>
      <p:ext uri="{BB962C8B-B14F-4D97-AF65-F5344CB8AC3E}">
        <p14:creationId xmlns:p14="http://schemas.microsoft.com/office/powerpoint/2010/main" val="721441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FCF33-1024-4E4E-9A0E-1F6EEBBDD280}"/>
              </a:ext>
            </a:extLst>
          </p:cNvPr>
          <p:cNvSpPr>
            <a:spLocks noGrp="1"/>
          </p:cNvSpPr>
          <p:nvPr>
            <p:ph type="title"/>
          </p:nvPr>
        </p:nvSpPr>
        <p:spPr>
          <a:xfrm>
            <a:off x="457200" y="269358"/>
            <a:ext cx="8229600" cy="1020762"/>
          </a:xfrm>
        </p:spPr>
        <p:txBody>
          <a:bodyPr>
            <a:normAutofit/>
          </a:bodyPr>
          <a:lstStyle/>
          <a:p>
            <a:r>
              <a:rPr lang="en-US" sz="3200" dirty="0"/>
              <a:t>Next Steps: Air Monitoring</a:t>
            </a:r>
          </a:p>
        </p:txBody>
      </p:sp>
      <p:sp>
        <p:nvSpPr>
          <p:cNvPr id="3" name="Content Placeholder 2">
            <a:extLst>
              <a:ext uri="{FF2B5EF4-FFF2-40B4-BE49-F238E27FC236}">
                <a16:creationId xmlns:a16="http://schemas.microsoft.com/office/drawing/2014/main" id="{6F5EE83D-B51F-4454-A9DE-0A36DB02938C}"/>
              </a:ext>
            </a:extLst>
          </p:cNvPr>
          <p:cNvSpPr>
            <a:spLocks noGrp="1"/>
          </p:cNvSpPr>
          <p:nvPr>
            <p:ph idx="1"/>
          </p:nvPr>
        </p:nvSpPr>
        <p:spPr>
          <a:xfrm>
            <a:off x="457200" y="1109366"/>
            <a:ext cx="8229600" cy="5334000"/>
          </a:xfrm>
        </p:spPr>
        <p:txBody>
          <a:bodyPr/>
          <a:lstStyle/>
          <a:p>
            <a:pPr>
              <a:spcAft>
                <a:spcPts val="600"/>
              </a:spcAft>
            </a:pPr>
            <a:r>
              <a:rPr lang="en-US" sz="1800" dirty="0">
                <a:latin typeface="Arial" panose="020B0604020202020204" pitchFamily="34" charset="0"/>
                <a:cs typeface="Arial" panose="020B0604020202020204" pitchFamily="34" charset="0"/>
              </a:rPr>
              <a:t>Continue to install and operate meteorological sensors units at all 24-hour canister sampling sites</a:t>
            </a:r>
          </a:p>
          <a:p>
            <a:pPr>
              <a:spcAft>
                <a:spcPts val="600"/>
              </a:spcAft>
            </a:pPr>
            <a:r>
              <a:rPr lang="en-US" sz="1800" dirty="0">
                <a:latin typeface="Arial" panose="020B0604020202020204" pitchFamily="34" charset="0"/>
                <a:cs typeface="Arial" panose="020B0604020202020204" pitchFamily="34" charset="0"/>
              </a:rPr>
              <a:t>Deploy portable sampling system to confirm “interesting” results and/or locations (i.e. “hot spots”), and explore other project objectives as needed</a:t>
            </a:r>
          </a:p>
          <a:p>
            <a:pPr>
              <a:spcAft>
                <a:spcPts val="600"/>
              </a:spcAft>
            </a:pPr>
            <a:r>
              <a:rPr lang="en-US" sz="1800" dirty="0">
                <a:latin typeface="Arial" panose="020B0604020202020204" pitchFamily="34" charset="0"/>
                <a:cs typeface="Arial" panose="020B0604020202020204" pitchFamily="34" charset="0"/>
              </a:rPr>
              <a:t>Consider and respond to </a:t>
            </a:r>
            <a:r>
              <a:rPr lang="en-US" sz="1800" dirty="0" err="1">
                <a:latin typeface="Arial" panose="020B0604020202020204" pitchFamily="34" charset="0"/>
                <a:cs typeface="Arial" panose="020B0604020202020204" pitchFamily="34" charset="0"/>
              </a:rPr>
              <a:t>SoPo’s</a:t>
            </a:r>
            <a:r>
              <a:rPr lang="en-US" sz="1800" dirty="0">
                <a:latin typeface="Arial" panose="020B0604020202020204" pitchFamily="34" charset="0"/>
                <a:cs typeface="Arial" panose="020B0604020202020204" pitchFamily="34" charset="0"/>
              </a:rPr>
              <a:t> proposed changes to some fixed sites</a:t>
            </a:r>
          </a:p>
          <a:p>
            <a:pPr>
              <a:spcAft>
                <a:spcPts val="600"/>
              </a:spcAft>
            </a:pPr>
            <a:r>
              <a:rPr lang="en-US" sz="1800" dirty="0">
                <a:latin typeface="Arial" panose="020B0604020202020204" pitchFamily="34" charset="0"/>
                <a:cs typeface="Arial" panose="020B0604020202020204" pitchFamily="34" charset="0"/>
              </a:rPr>
              <a:t>Explore other pollutant categories to measure (e.g. hydrogen sulfides, particulate matter, PAHs)</a:t>
            </a:r>
          </a:p>
          <a:p>
            <a:pPr>
              <a:spcAft>
                <a:spcPts val="600"/>
              </a:spcAft>
            </a:pPr>
            <a:r>
              <a:rPr lang="en-US" sz="1800" dirty="0">
                <a:latin typeface="Arial" panose="020B0604020202020204" pitchFamily="34" charset="0"/>
                <a:cs typeface="Arial" panose="020B0604020202020204" pitchFamily="34" charset="0"/>
              </a:rPr>
              <a:t>Re-establish canister sampling at Two Lights State Park</a:t>
            </a:r>
          </a:p>
          <a:p>
            <a:pPr>
              <a:spcAft>
                <a:spcPts val="600"/>
              </a:spcAft>
            </a:pPr>
            <a:r>
              <a:rPr lang="en-US" sz="1800" dirty="0">
                <a:latin typeface="Arial" panose="020B0604020202020204" pitchFamily="34" charset="0"/>
                <a:cs typeface="Arial" panose="020B0604020202020204" pitchFamily="34" charset="0"/>
              </a:rPr>
              <a:t>Continue to share findings and provide periodic updates and reports to the City, and upon request.</a:t>
            </a:r>
          </a:p>
          <a:p>
            <a:pPr>
              <a:spcAft>
                <a:spcPts val="600"/>
              </a:spcAft>
            </a:pPr>
            <a:r>
              <a:rPr lang="en-US" sz="1800" dirty="0">
                <a:latin typeface="Arial" panose="020B0604020202020204" pitchFamily="34" charset="0"/>
                <a:cs typeface="Arial" panose="020B0604020202020204" pitchFamily="34" charset="0"/>
              </a:rPr>
              <a:t>Continue to do further assessments of all sample data and work with Maine CDC on interpreting findings</a:t>
            </a:r>
          </a:p>
          <a:p>
            <a:pPr>
              <a:spcAft>
                <a:spcPts val="600"/>
              </a:spcAft>
            </a:pPr>
            <a:r>
              <a:rPr lang="en-US" sz="1800" dirty="0">
                <a:latin typeface="Arial" panose="020B0604020202020204" pitchFamily="34" charset="0"/>
                <a:cs typeface="Arial" panose="020B0604020202020204" pitchFamily="34" charset="0"/>
              </a:rPr>
              <a:t>Apply for future federal air toxics monitoring grant funding</a:t>
            </a:r>
          </a:p>
          <a:p>
            <a:pPr>
              <a:spcAft>
                <a:spcPts val="600"/>
              </a:spcAft>
            </a:pPr>
            <a:r>
              <a:rPr lang="en-US" sz="1800" dirty="0">
                <a:latin typeface="Arial" panose="020B0604020202020204" pitchFamily="34" charset="0"/>
                <a:cs typeface="Arial" panose="020B0604020202020204" pitchFamily="34" charset="0"/>
              </a:rPr>
              <a:t>Pursue further collaboration with Colby College Chemistry Department</a:t>
            </a:r>
          </a:p>
          <a:p>
            <a:pPr>
              <a:spcAft>
                <a:spcPts val="600"/>
              </a:spcAft>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6235399"/>
      </p:ext>
    </p:extLst>
  </p:cSld>
  <p:clrMapOvr>
    <a:masterClrMapping/>
  </p:clrMapOvr>
</p:sld>
</file>

<file path=ppt/theme/theme1.xml><?xml version="1.0" encoding="utf-8"?>
<a:theme xmlns:a="http://schemas.openxmlformats.org/drawingml/2006/main" name="ME DEP PPP-white background Styl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P power point template 2018.potx" id="{DCDA42C4-06C1-4E35-AC4D-1F561DDA426C}" vid="{0B0FDF93-0F32-4B75-86A7-B69CC3FBBE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7EA37B84CEBD478CA69703C0003DB8" ma:contentTypeVersion="7" ma:contentTypeDescription="Create a new document." ma:contentTypeScope="" ma:versionID="7c7337210687cce6a2388c824df659e5">
  <xsd:schema xmlns:xsd="http://www.w3.org/2001/XMLSchema" xmlns:xs="http://www.w3.org/2001/XMLSchema" xmlns:p="http://schemas.microsoft.com/office/2006/metadata/properties" xmlns:ns3="3209b06a-d757-4be7-b989-09fd90ec5973" xmlns:ns4="b22b5608-3844-4c10-be23-031dea553bf8" targetNamespace="http://schemas.microsoft.com/office/2006/metadata/properties" ma:root="true" ma:fieldsID="53852f143ba3307a927799e3c413fbb2" ns3:_="" ns4:_="">
    <xsd:import namespace="3209b06a-d757-4be7-b989-09fd90ec5973"/>
    <xsd:import namespace="b22b5608-3844-4c10-be23-031dea553bf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09b06a-d757-4be7-b989-09fd90ec59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2b5608-3844-4c10-be23-031dea553bf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CB8F14-87ED-4595-B2C2-6308A53900B0}">
  <ds:schemaRefs>
    <ds:schemaRef ds:uri="http://schemas.microsoft.com/sharepoint/v3/contenttype/forms"/>
  </ds:schemaRefs>
</ds:datastoreItem>
</file>

<file path=customXml/itemProps2.xml><?xml version="1.0" encoding="utf-8"?>
<ds:datastoreItem xmlns:ds="http://schemas.openxmlformats.org/officeDocument/2006/customXml" ds:itemID="{933420F8-4896-4ADE-A556-11CEBB63A51A}">
  <ds:schemaRefs>
    <ds:schemaRef ds:uri="http://schemas.openxmlformats.org/package/2006/metadata/core-properties"/>
    <ds:schemaRef ds:uri="http://purl.org/dc/terms/"/>
    <ds:schemaRef ds:uri="3209b06a-d757-4be7-b989-09fd90ec5973"/>
    <ds:schemaRef ds:uri="http://schemas.microsoft.com/office/infopath/2007/PartnerControls"/>
    <ds:schemaRef ds:uri="http://schemas.microsoft.com/office/2006/documentManagement/types"/>
    <ds:schemaRef ds:uri="b22b5608-3844-4c10-be23-031dea553bf8"/>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88937F57-EFE3-4A56-B9CB-10430095D6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09b06a-d757-4be7-b989-09fd90ec5973"/>
    <ds:schemaRef ds:uri="b22b5608-3844-4c10-be23-031dea553b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8274</TotalTime>
  <Words>727</Words>
  <Application>Microsoft Office PowerPoint</Application>
  <PresentationFormat>On-screen Show (4:3)</PresentationFormat>
  <Paragraphs>84</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Calibri,Regular</vt:lpstr>
      <vt:lpstr>ME DEP PPP-white background Style (2)</vt:lpstr>
      <vt:lpstr>  SoPo/Po VOC Project Update for BAQ Annual  Air Monitoring Planning Meeting  March 2, 2022 </vt:lpstr>
      <vt:lpstr>Timeline of Significant Events for 2021</vt:lpstr>
      <vt:lpstr>Timeline of Significant Events for 2021 (continued)</vt:lpstr>
      <vt:lpstr>Map of 24-hour Sampling Site Locations</vt:lpstr>
      <vt:lpstr>Collaborating with Our Maine CDC Colleagues</vt:lpstr>
      <vt:lpstr>Acrolein - Average 24-hour sampling results  with 95% confidence interval by station (Dec 2021)</vt:lpstr>
      <vt:lpstr>Naphthalene - Average 24-hour sampling results  with 95% confidence interval by station (Dec 2021)</vt:lpstr>
      <vt:lpstr>Quantifying the Effort to Date (as of December 31, 2021) </vt:lpstr>
      <vt:lpstr>Next Steps: Air Monitoring</vt:lpstr>
      <vt:lpstr>Next Steps: DEP-BAQ</vt:lpstr>
      <vt:lpstr> Andrew Johnson Andy.Johnson@maine.gov (207) 480-0906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Emissions from Bulk Petroleum Storage Facilities  February 10, 2021</dc:title>
  <dc:creator>Muzzey, Lynn</dc:creator>
  <cp:lastModifiedBy>Andrew Johnson</cp:lastModifiedBy>
  <cp:revision>77</cp:revision>
  <dcterms:created xsi:type="dcterms:W3CDTF">2021-01-27T12:33:48Z</dcterms:created>
  <dcterms:modified xsi:type="dcterms:W3CDTF">2022-03-02T17:46:37Z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0x0101002E7EA37B84CEBD478CA69703C0003DB8</vt:lpwstr>
  </property>
</Properties>
</file>