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9"/>
  </p:notesMasterIdLst>
  <p:sldIdLst>
    <p:sldId id="256" r:id="rId5"/>
    <p:sldId id="350" r:id="rId6"/>
    <p:sldId id="351" r:id="rId7"/>
    <p:sldId id="352" r:id="rId8"/>
    <p:sldId id="353" r:id="rId9"/>
    <p:sldId id="354" r:id="rId10"/>
    <p:sldId id="259" r:id="rId11"/>
    <p:sldId id="358" r:id="rId12"/>
    <p:sldId id="551" r:id="rId13"/>
    <p:sldId id="552" r:id="rId14"/>
    <p:sldId id="357" r:id="rId15"/>
    <p:sldId id="355" r:id="rId16"/>
    <p:sldId id="35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awford, Jeff S" initials="CJS" lastIdx="2" clrIdx="0">
    <p:extLst>
      <p:ext uri="{19B8F6BF-5375-455C-9EA6-DF929625EA0E}">
        <p15:presenceInfo xmlns:p15="http://schemas.microsoft.com/office/powerpoint/2012/main" userId="S::Jeff.S.Crawford@maine.gov::2f10a517-1416-48ab-9329-2da06613efb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37" autoAdjust="0"/>
    <p:restoredTop sz="61905" autoAdjust="0"/>
  </p:normalViewPr>
  <p:slideViewPr>
    <p:cSldViewPr snapToGrid="0">
      <p:cViewPr varScale="1">
        <p:scale>
          <a:sx n="86" d="100"/>
          <a:sy n="86" d="100"/>
        </p:scale>
        <p:origin x="8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C3503-96B4-4CD0-A458-BC09AE8AFDB3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38AA9-F656-4780-86AD-E6DB656853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40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286B44-9F3C-4703-8A16-77A994477D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3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286B44-9F3C-4703-8A16-77A994477D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949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286B44-9F3C-4703-8A16-77A994477D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909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286B44-9F3C-4703-8A16-77A994477D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641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286B44-9F3C-4703-8A16-77A994477D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07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286B44-9F3C-4703-8A16-77A994477D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29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286B44-9F3C-4703-8A16-77A994477D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11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286B44-9F3C-4703-8A16-77A994477D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65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286B44-9F3C-4703-8A16-77A994477D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99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286B44-9F3C-4703-8A16-77A994477D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5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676400"/>
            <a:ext cx="4953000" cy="1927225"/>
          </a:xfrm>
        </p:spPr>
        <p:txBody>
          <a:bodyPr/>
          <a:lstStyle>
            <a:lvl1pPr algn="r"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44084" y="3733800"/>
            <a:ext cx="4914115" cy="1752600"/>
          </a:xfrm>
        </p:spPr>
        <p:txBody>
          <a:bodyPr/>
          <a:lstStyle>
            <a:lvl1pPr marL="0" indent="0" algn="r">
              <a:buNone/>
              <a:defRPr sz="2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Staff Name </a:t>
            </a:r>
            <a:br>
              <a:rPr lang="en-US" dirty="0"/>
            </a:br>
            <a:r>
              <a:rPr lang="en-US" dirty="0"/>
              <a:t>Title/Program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6084"/>
            <a:ext cx="2554287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7" y="6019800"/>
            <a:ext cx="91694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6263" y="-4610"/>
            <a:ext cx="9144000" cy="32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6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263" y="-4610"/>
            <a:ext cx="9144000" cy="32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5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4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02C29-6255-4BF1-8853-6D87703BED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263" y="-4610"/>
            <a:ext cx="9144000" cy="32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6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263" y="-4610"/>
            <a:ext cx="9144000" cy="32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7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D7E75-82E5-4227-A723-7DC309C4A2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Placeholder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5" t="-1201" r="-455" b="-697"/>
          <a:stretch>
            <a:fillRect/>
          </a:stretch>
        </p:blipFill>
        <p:spPr bwMode="auto">
          <a:xfrm>
            <a:off x="3159125" y="762000"/>
            <a:ext cx="28257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3789362" y="3593861"/>
            <a:ext cx="1565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374684" y="5494099"/>
            <a:ext cx="2394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www.maine.gov/dep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263" y="-4610"/>
            <a:ext cx="9144000" cy="32830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432137" y="4172535"/>
            <a:ext cx="4267200" cy="1143000"/>
          </a:xfrm>
        </p:spPr>
        <p:txBody>
          <a:bodyPr/>
          <a:lstStyle>
            <a:lvl5pPr marL="0" indent="0" algn="ctr">
              <a:buFontTx/>
              <a:buNone/>
              <a:defRPr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0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502C29-6255-4BF1-8853-6D87703BED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717088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13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i="0" u="none" kern="1200">
          <a:solidFill>
            <a:schemeClr val="tx2">
              <a:lumMod val="75000"/>
            </a:schemeClr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ndy.Johnson@maine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3806" y="1944688"/>
            <a:ext cx="5016794" cy="1628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NADP &amp; Aeroallergens Updates for BAQ Annual Air Monitoring Planning Meeting </a:t>
            </a:r>
            <a:br>
              <a:rPr lang="en-US" sz="11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March 2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, 2022</a:t>
            </a:r>
            <a:br>
              <a:rPr lang="en-US" sz="2000" dirty="0">
                <a:solidFill>
                  <a:schemeClr val="tx2">
                    <a:lumMod val="50000"/>
                  </a:schemeClr>
                </a:solidFill>
              </a:rPr>
            </a:b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9144000" cy="903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1113" y="6059488"/>
            <a:ext cx="91408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MAINE DEPARTMENT OF ENVIRONMENTAL PROTECTION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Protecting Maine’s Air, Land and Water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181100" y="6427788"/>
            <a:ext cx="67818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7391399" cy="1303338"/>
          </a:xfrm>
        </p:spPr>
        <p:txBody>
          <a:bodyPr/>
          <a:lstStyle/>
          <a:p>
            <a:r>
              <a:rPr lang="en-US" sz="2400" dirty="0"/>
              <a:t>Andrew Johnson, Director</a:t>
            </a:r>
          </a:p>
          <a:p>
            <a:r>
              <a:rPr lang="en-US" sz="2400" dirty="0"/>
              <a:t>Division of Air Quality Assessment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6CF6F-FFF5-4527-9719-3D4F43A66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ea typeface="+mn-ea"/>
              </a:rPr>
              <a:t>PFAS Wet Deposition – Sampling Started September 2020</a:t>
            </a:r>
            <a:endParaRPr lang="en-US" sz="3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FE65A-F43E-4E42-89AC-25722BE04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058" y="1326359"/>
            <a:ext cx="6141742" cy="46538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F2DB7C-2450-4F58-BDA2-49643F8DC1E5}"/>
              </a:ext>
            </a:extLst>
          </p:cNvPr>
          <p:cNvSpPr txBox="1"/>
          <p:nvPr/>
        </p:nvSpPr>
        <p:spPr>
          <a:xfrm>
            <a:off x="187516" y="1714697"/>
            <a:ext cx="2404203" cy="2862322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Targeted PFAS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       2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yrs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@ 4 sites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           ME-96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           NY-98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           NJ-99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           NC-30 - more detail 	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Working towards collaboration with other state efforts.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Star: 4 Points 5">
            <a:extLst>
              <a:ext uri="{FF2B5EF4-FFF2-40B4-BE49-F238E27FC236}">
                <a16:creationId xmlns:a16="http://schemas.microsoft.com/office/drawing/2014/main" id="{9DA0C01A-5827-4786-BAC3-B6BA695E42A7}"/>
              </a:ext>
            </a:extLst>
          </p:cNvPr>
          <p:cNvSpPr/>
          <p:nvPr/>
        </p:nvSpPr>
        <p:spPr>
          <a:xfrm>
            <a:off x="7449316" y="2877177"/>
            <a:ext cx="189270" cy="314500"/>
          </a:xfrm>
          <a:prstGeom prst="star4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tar: 4 Points 6">
            <a:extLst>
              <a:ext uri="{FF2B5EF4-FFF2-40B4-BE49-F238E27FC236}">
                <a16:creationId xmlns:a16="http://schemas.microsoft.com/office/drawing/2014/main" id="{BE668C1E-449E-41CB-8E46-61E0F3141379}"/>
              </a:ext>
            </a:extLst>
          </p:cNvPr>
          <p:cNvSpPr/>
          <p:nvPr/>
        </p:nvSpPr>
        <p:spPr>
          <a:xfrm>
            <a:off x="7081326" y="2969255"/>
            <a:ext cx="274360" cy="314500"/>
          </a:xfrm>
          <a:prstGeom prst="star4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tar: 4 Points 7">
            <a:extLst>
              <a:ext uri="{FF2B5EF4-FFF2-40B4-BE49-F238E27FC236}">
                <a16:creationId xmlns:a16="http://schemas.microsoft.com/office/drawing/2014/main" id="{6E685427-AD7C-4AA7-855F-5C36C56B4159}"/>
              </a:ext>
            </a:extLst>
          </p:cNvPr>
          <p:cNvSpPr/>
          <p:nvPr/>
        </p:nvSpPr>
        <p:spPr>
          <a:xfrm>
            <a:off x="7099508" y="3433723"/>
            <a:ext cx="256178" cy="281046"/>
          </a:xfrm>
          <a:prstGeom prst="star4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tar: 4 Points 8">
            <a:extLst>
              <a:ext uri="{FF2B5EF4-FFF2-40B4-BE49-F238E27FC236}">
                <a16:creationId xmlns:a16="http://schemas.microsoft.com/office/drawing/2014/main" id="{67A0C14E-A94F-43FC-9780-7AF1C0FE4D10}"/>
              </a:ext>
            </a:extLst>
          </p:cNvPr>
          <p:cNvSpPr/>
          <p:nvPr/>
        </p:nvSpPr>
        <p:spPr>
          <a:xfrm>
            <a:off x="6866083" y="4045373"/>
            <a:ext cx="245027" cy="281046"/>
          </a:xfrm>
          <a:prstGeom prst="star4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81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454933"/>
            <a:ext cx="9144000" cy="891968"/>
          </a:xfrm>
        </p:spPr>
        <p:txBody>
          <a:bodyPr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500" cap="none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Aeroallergens:</a:t>
            </a:r>
            <a:br>
              <a:rPr lang="en-US" sz="3500" cap="none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500" cap="none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Timeline of Significant Events - 1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MAINE DEPARTMENT OF ENVIRONMENTAL PROTECTION                              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B82147-9278-49B0-BDC0-E27B9866B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02C29-6255-4BF1-8853-6D87703BED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9A96136-66A5-46C3-870A-623BE64653FE}"/>
              </a:ext>
            </a:extLst>
          </p:cNvPr>
          <p:cNvSpPr txBox="1">
            <a:spLocks/>
          </p:cNvSpPr>
          <p:nvPr/>
        </p:nvSpPr>
        <p:spPr bwMode="auto">
          <a:xfrm>
            <a:off x="6144322" y="4692031"/>
            <a:ext cx="2999678" cy="150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0" i="0" u="none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fontAlgn="auto">
              <a:spcAft>
                <a:spcPts val="0"/>
              </a:spcAft>
              <a:buFont typeface="Arial" charset="0"/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2B120EB-9352-41BC-9089-8BC2338FCF5C}"/>
              </a:ext>
            </a:extLst>
          </p:cNvPr>
          <p:cNvSpPr txBox="1">
            <a:spLocks/>
          </p:cNvSpPr>
          <p:nvPr/>
        </p:nvSpPr>
        <p:spPr bwMode="auto">
          <a:xfrm>
            <a:off x="231383" y="1564146"/>
            <a:ext cx="8681233" cy="426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0" i="0" u="none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Pollen Summit meetings hosted by CSTE &amp; CDC: 2015 – 2019</a:t>
            </a:r>
          </a:p>
          <a:p>
            <a:pPr marL="0" indent="0" defTabSz="914400" fontAlgn="auto">
              <a:spcAft>
                <a:spcPts val="0"/>
              </a:spcAft>
              <a:buNone/>
              <a:defRPr/>
            </a:pPr>
            <a:endParaRPr lang="en-US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CSTE Position Paper approved &amp; released: 2016</a:t>
            </a:r>
          </a:p>
          <a:p>
            <a:pPr marL="0" indent="0" defTabSz="914400" fontAlgn="auto">
              <a:spcAft>
                <a:spcPts val="0"/>
              </a:spcAft>
              <a:buNone/>
              <a:defRPr/>
            </a:pPr>
            <a:endParaRPr lang="en-US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Aeroallergen Monitoring Science Committee (AMSC) approved by NADP Executive Committee (EC), provisionally for 1 year: 2016</a:t>
            </a:r>
            <a:endParaRPr lang="en-US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auto">
              <a:spcAft>
                <a:spcPts val="0"/>
              </a:spcAft>
              <a:defRPr/>
            </a:pPr>
            <a:endParaRPr lang="en-US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AMSC approved for full 4 years by NADP EC: 2017</a:t>
            </a:r>
          </a:p>
          <a:p>
            <a:pPr marL="0" indent="0" defTabSz="914400" fontAlgn="auto">
              <a:spcAft>
                <a:spcPts val="0"/>
              </a:spcAft>
              <a:buNone/>
              <a:defRPr/>
            </a:pPr>
            <a:endParaRPr lang="en-US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Maine Climate Council report calls for pollen monitoring in all 16 Maine counties: 2020</a:t>
            </a:r>
          </a:p>
          <a:p>
            <a:pPr marL="0" indent="0" defTabSz="914400" fontAlgn="auto">
              <a:spcAft>
                <a:spcPts val="0"/>
              </a:spcAft>
              <a:buNone/>
              <a:defRPr/>
            </a:pPr>
            <a:endParaRPr lang="en-US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AMSC designed &amp; implemented a pollen monitoring methods comparison study: 2020-21</a:t>
            </a:r>
          </a:p>
          <a:p>
            <a:pPr marL="0" indent="0" defTabSz="914400" fontAlgn="auto">
              <a:spcAft>
                <a:spcPts val="0"/>
              </a:spcAft>
              <a:buNone/>
              <a:defRPr/>
            </a:pPr>
            <a:endParaRPr lang="en-US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AMSC approved for another 4 years by NADP EC: 2021</a:t>
            </a:r>
          </a:p>
          <a:p>
            <a:pPr marL="0" indent="0" defTabSz="914400" fontAlgn="auto">
              <a:spcAft>
                <a:spcPts val="0"/>
              </a:spcAft>
              <a:buNone/>
              <a:defRPr/>
            </a:pPr>
            <a:endParaRPr lang="en-US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auto"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auto"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725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454933"/>
            <a:ext cx="9144000" cy="891968"/>
          </a:xfrm>
        </p:spPr>
        <p:txBody>
          <a:bodyPr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500" cap="none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Aeroallergens:</a:t>
            </a:r>
            <a:br>
              <a:rPr lang="en-US" sz="3500" cap="none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500" cap="none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Timeline of Significant Events - 2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MAINE DEPARTMENT OF ENVIRONMENTAL PROTECTION                              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B82147-9278-49B0-BDC0-E27B9866B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02C29-6255-4BF1-8853-6D87703BED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9A96136-66A5-46C3-870A-623BE64653FE}"/>
              </a:ext>
            </a:extLst>
          </p:cNvPr>
          <p:cNvSpPr txBox="1">
            <a:spLocks/>
          </p:cNvSpPr>
          <p:nvPr/>
        </p:nvSpPr>
        <p:spPr bwMode="auto">
          <a:xfrm>
            <a:off x="6144322" y="4692031"/>
            <a:ext cx="2999678" cy="150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0" i="0" u="none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fontAlgn="auto">
              <a:spcAft>
                <a:spcPts val="0"/>
              </a:spcAft>
              <a:buFont typeface="Arial" charset="0"/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2B120EB-9352-41BC-9089-8BC2338FCF5C}"/>
              </a:ext>
            </a:extLst>
          </p:cNvPr>
          <p:cNvSpPr txBox="1">
            <a:spLocks/>
          </p:cNvSpPr>
          <p:nvPr/>
        </p:nvSpPr>
        <p:spPr bwMode="auto">
          <a:xfrm>
            <a:off x="231383" y="1564146"/>
            <a:ext cx="8681233" cy="426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0" i="0" u="none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Maine CDC is successful in getting $9,830 in funding for pollen monitoring activities in their BRACE* Climate &amp; Health grant: 2021</a:t>
            </a:r>
          </a:p>
          <a:p>
            <a:pPr marL="517525" indent="-171450" defTabSz="9144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Resilience Against Climate Effects</a:t>
            </a:r>
          </a:p>
          <a:p>
            <a:pPr marL="346075" indent="0" defTabSz="914400" fontAlgn="auto">
              <a:spcAft>
                <a:spcPts val="0"/>
              </a:spcAft>
              <a:buNone/>
              <a:defRPr/>
            </a:pPr>
            <a:endParaRPr lang="en-US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underway with Maine CDC to convene a series of meetings of a stakeholders group: 2022</a:t>
            </a:r>
          </a:p>
          <a:p>
            <a:pPr defTabSz="914400" fontAlgn="auto"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auto">
              <a:spcAft>
                <a:spcPts val="0"/>
              </a:spcAft>
              <a:defRPr/>
            </a:pPr>
            <a:endParaRPr lang="en-US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to WSLH Board on aeroallergens: March 15, 2022</a:t>
            </a:r>
          </a:p>
          <a:p>
            <a:pPr marL="0" indent="0" defTabSz="914400" fontAlgn="auto">
              <a:spcAft>
                <a:spcPts val="0"/>
              </a:spcAft>
              <a:buNone/>
              <a:defRPr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56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358636"/>
            <a:ext cx="9144000" cy="891968"/>
          </a:xfrm>
        </p:spPr>
        <p:txBody>
          <a:bodyPr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500" dirty="0">
                <a:solidFill>
                  <a:schemeClr val="accent1">
                    <a:lumMod val="50000"/>
                  </a:schemeClr>
                </a:solidFill>
              </a:rPr>
              <a:t>Pollen Sense Sensor</a:t>
            </a:r>
            <a:endParaRPr lang="en-US" sz="3500" cap="none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MAINE DEPARTMENT OF ENVIRONMENTAL PROTECTION                              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B82147-9278-49B0-BDC0-E27B9866B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02C29-6255-4BF1-8853-6D87703BED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9A96136-66A5-46C3-870A-623BE64653FE}"/>
              </a:ext>
            </a:extLst>
          </p:cNvPr>
          <p:cNvSpPr txBox="1">
            <a:spLocks/>
          </p:cNvSpPr>
          <p:nvPr/>
        </p:nvSpPr>
        <p:spPr bwMode="auto">
          <a:xfrm>
            <a:off x="6144322" y="4692031"/>
            <a:ext cx="2999678" cy="150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0" i="0" u="none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fontAlgn="auto">
              <a:spcAft>
                <a:spcPts val="0"/>
              </a:spcAft>
              <a:buFont typeface="Arial" charset="0"/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34A0F3-01BB-4F16-A8F1-FD1B67B5EC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14"/>
          <a:stretch/>
        </p:blipFill>
        <p:spPr>
          <a:xfrm>
            <a:off x="744344" y="1205105"/>
            <a:ext cx="7655312" cy="48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07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1828800" y="3505200"/>
            <a:ext cx="5486400" cy="1954819"/>
          </a:xfrm>
        </p:spPr>
        <p:txBody>
          <a:bodyPr anchor="ctr">
            <a:noAutofit/>
          </a:bodyPr>
          <a:lstStyle/>
          <a:p>
            <a:pPr algn="ctr" eaLnBrk="1" hangingPunct="1">
              <a:defRPr/>
            </a:pPr>
            <a:br>
              <a:rPr lang="en-US" sz="20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Andrew Johnson</a:t>
            </a:r>
            <a:br>
              <a:rPr lang="en-US" sz="20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Andy.Johnson@maine.gov</a:t>
            </a:r>
            <a:b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  <a:t>(207) 480-0906</a:t>
            </a:r>
            <a:endParaRPr lang="en-US" sz="2000" b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	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5BE946-A467-4CBE-AE91-FF0E66B7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D7E75-82E5-4227-A723-7DC309C4A2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09274"/>
            <a:ext cx="9144000" cy="718730"/>
          </a:xfrm>
        </p:spPr>
        <p:txBody>
          <a:bodyPr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500" cap="none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National Atmospheric Deposition Network</a:t>
            </a:r>
            <a:br>
              <a:rPr lang="en-US" sz="3500" cap="none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500" cap="none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(NADP)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044255-0B56-441E-A86D-E525EEF1B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799" y="1595623"/>
            <a:ext cx="3598401" cy="465310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111449" y="1658385"/>
            <a:ext cx="3490331" cy="4261185"/>
          </a:xfrm>
        </p:spPr>
        <p:txBody>
          <a:bodyPr numCol="1" rtlCol="0" anchor="t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National Trends Network (NTN) Sites - (precipitation chemistry)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25" indent="-111125" fontAlgn="auto">
              <a:spcAft>
                <a:spcPts val="0"/>
              </a:spcAft>
              <a:defRPr/>
            </a:pP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Caribou ME00 – 1980</a:t>
            </a:r>
          </a:p>
          <a:p>
            <a:pPr marL="111125" indent="-111125" fontAlgn="auto">
              <a:spcAft>
                <a:spcPts val="0"/>
              </a:spcAft>
              <a:defRPr/>
            </a:pP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Bridgton ME02 – 1980</a:t>
            </a:r>
          </a:p>
          <a:p>
            <a:pPr marL="111125" indent="-111125" fontAlgn="auto">
              <a:spcAft>
                <a:spcPts val="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Carrabassett Valley ME04 – 2002</a:t>
            </a:r>
          </a:p>
          <a:p>
            <a:pPr marL="111125" indent="-111125" fontAlgn="auto">
              <a:spcAft>
                <a:spcPts val="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Gilead ME08 – 1999</a:t>
            </a:r>
          </a:p>
          <a:p>
            <a:pPr marL="111125" indent="-111125" fontAlgn="auto">
              <a:spcAft>
                <a:spcPts val="0"/>
              </a:spcAft>
              <a:defRPr/>
            </a:pP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Greenville ME09* - 1979</a:t>
            </a:r>
          </a:p>
          <a:p>
            <a:pPr marL="111125" indent="-111125" fontAlgn="auto">
              <a:spcAft>
                <a:spcPts val="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Indian Township ME94 – 2013</a:t>
            </a:r>
          </a:p>
          <a:p>
            <a:pPr marL="111125" indent="-111125" fontAlgn="auto">
              <a:spcAft>
                <a:spcPts val="0"/>
              </a:spcAft>
              <a:defRPr/>
            </a:pP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Freeport ME96 – 1998</a:t>
            </a:r>
          </a:p>
          <a:p>
            <a:pPr marL="111125" indent="-111125" fontAlgn="auto">
              <a:spcAft>
                <a:spcPts val="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Bar Harbor ME98 – 1981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$ 21,784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Collectors relocated to airport location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MAINE DEPARTMENT OF ENVIRONMENTAL PROTECTION                              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B82147-9278-49B0-BDC0-E27B9866B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02C29-6255-4BF1-8853-6D87703BED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5CE6178-274E-4642-B9E0-BF68B9859CB1}"/>
              </a:ext>
            </a:extLst>
          </p:cNvPr>
          <p:cNvSpPr txBox="1">
            <a:spLocks/>
          </p:cNvSpPr>
          <p:nvPr/>
        </p:nvSpPr>
        <p:spPr bwMode="auto">
          <a:xfrm>
            <a:off x="6120161" y="1146091"/>
            <a:ext cx="2999678" cy="355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0" i="0" u="none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Mercury Deposition Network (MDN) Sites - elemental Hg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1125" marR="0" lvl="0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Caribou ME00 – 2007</a:t>
            </a:r>
          </a:p>
          <a:p>
            <a:pPr marL="111125" marR="0" lvl="0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Bridgton ME02 – 1997</a:t>
            </a:r>
          </a:p>
          <a:p>
            <a:pPr marL="111125" marR="0" lvl="0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Carrabassett Valley ME04 – 2009</a:t>
            </a:r>
          </a:p>
          <a:p>
            <a:pPr marL="111125" marR="0" lvl="0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Greenville ME09* - 1996</a:t>
            </a:r>
          </a:p>
          <a:p>
            <a:pPr marL="111125" marR="0" lvl="0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Freeport ME96 – 1998</a:t>
            </a:r>
          </a:p>
          <a:p>
            <a:pPr marL="111125" marR="0" lvl="0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–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$ 52,118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9A96136-66A5-46C3-870A-623BE64653FE}"/>
              </a:ext>
            </a:extLst>
          </p:cNvPr>
          <p:cNvSpPr txBox="1">
            <a:spLocks/>
          </p:cNvSpPr>
          <p:nvPr/>
        </p:nvSpPr>
        <p:spPr bwMode="auto">
          <a:xfrm>
            <a:off x="6144322" y="4692031"/>
            <a:ext cx="2999678" cy="150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0" i="0" u="none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Ammonia Monitoring Network 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Site - ammonia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1125" marR="0" lvl="0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Ashland ME93 – 2015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9C563-546A-4840-9A6A-265E6CC1E9A1}"/>
              </a:ext>
            </a:extLst>
          </p:cNvPr>
          <p:cNvSpPr txBox="1"/>
          <p:nvPr/>
        </p:nvSpPr>
        <p:spPr>
          <a:xfrm>
            <a:off x="3464147" y="5848635"/>
            <a:ext cx="16319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none" strike="no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FFY21 $73,902</a:t>
            </a:r>
          </a:p>
        </p:txBody>
      </p:sp>
    </p:spTree>
    <p:extLst>
      <p:ext uri="{BB962C8B-B14F-4D97-AF65-F5344CB8AC3E}">
        <p14:creationId xmlns:p14="http://schemas.microsoft.com/office/powerpoint/2010/main" val="3341083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344094"/>
            <a:ext cx="9144000" cy="1306286"/>
          </a:xfrm>
        </p:spPr>
        <p:txBody>
          <a:bodyPr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500" cap="none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Average Annual pH/SO</a:t>
            </a:r>
            <a:r>
              <a:rPr lang="en-US" sz="3500" cap="none" baseline="-25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500" cap="none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Trends in Northern &amp; Southern Maine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MAINE DEPARTMENT OF ENVIRONMENTAL PROTECTION                              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B82147-9278-49B0-BDC0-E27B9866B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02C29-6255-4BF1-8853-6D87703BED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9A96136-66A5-46C3-870A-623BE64653FE}"/>
              </a:ext>
            </a:extLst>
          </p:cNvPr>
          <p:cNvSpPr txBox="1">
            <a:spLocks/>
          </p:cNvSpPr>
          <p:nvPr/>
        </p:nvSpPr>
        <p:spPr bwMode="auto">
          <a:xfrm>
            <a:off x="6144322" y="4692031"/>
            <a:ext cx="2999678" cy="150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0" i="0" u="none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fontAlgn="auto">
              <a:spcAft>
                <a:spcPts val="0"/>
              </a:spcAft>
              <a:buFont typeface="Arial" charset="0"/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8A9A0E-5B7A-4070-8562-3AC3084223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091"/>
          <a:stretch/>
        </p:blipFill>
        <p:spPr>
          <a:xfrm>
            <a:off x="0" y="1867624"/>
            <a:ext cx="9144000" cy="418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96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461157"/>
            <a:ext cx="9144000" cy="891968"/>
          </a:xfrm>
        </p:spPr>
        <p:txBody>
          <a:bodyPr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500" cap="none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Precipitation-Weighted Mean Mercury Concentration Trends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MAINE DEPARTMENT OF ENVIRONMENTAL PROTECTION                              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B82147-9278-49B0-BDC0-E27B9866B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02C29-6255-4BF1-8853-6D87703BED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9A96136-66A5-46C3-870A-623BE64653FE}"/>
              </a:ext>
            </a:extLst>
          </p:cNvPr>
          <p:cNvSpPr txBox="1">
            <a:spLocks/>
          </p:cNvSpPr>
          <p:nvPr/>
        </p:nvSpPr>
        <p:spPr bwMode="auto">
          <a:xfrm>
            <a:off x="6144322" y="4692031"/>
            <a:ext cx="2999678" cy="150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0" i="0" u="none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fontAlgn="auto">
              <a:spcAft>
                <a:spcPts val="0"/>
              </a:spcAft>
              <a:buFont typeface="Arial" charset="0"/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4A226-2784-4DD9-992A-B0869EA9ED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30"/>
          <a:stretch/>
        </p:blipFill>
        <p:spPr>
          <a:xfrm>
            <a:off x="0" y="1633629"/>
            <a:ext cx="9144000" cy="413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97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344094"/>
            <a:ext cx="9144000" cy="891968"/>
          </a:xfrm>
        </p:spPr>
        <p:txBody>
          <a:bodyPr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500" cap="none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Mercury Deposition Trends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MAINE DEPARTMENT OF ENVIRONMENTAL PROTECTION                              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B82147-9278-49B0-BDC0-E27B9866B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02C29-6255-4BF1-8853-6D87703BED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9A96136-66A5-46C3-870A-623BE64653FE}"/>
              </a:ext>
            </a:extLst>
          </p:cNvPr>
          <p:cNvSpPr txBox="1">
            <a:spLocks/>
          </p:cNvSpPr>
          <p:nvPr/>
        </p:nvSpPr>
        <p:spPr bwMode="auto">
          <a:xfrm>
            <a:off x="6144322" y="4692031"/>
            <a:ext cx="2999678" cy="150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0" i="0" u="none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fontAlgn="auto">
              <a:spcAft>
                <a:spcPts val="0"/>
              </a:spcAft>
              <a:buFont typeface="Arial" charset="0"/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DEBAA8-13B4-4F3E-924E-A3D2AAABF1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56"/>
          <a:stretch/>
        </p:blipFill>
        <p:spPr>
          <a:xfrm>
            <a:off x="0" y="1516566"/>
            <a:ext cx="9144000" cy="418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7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454933"/>
            <a:ext cx="9144000" cy="891968"/>
          </a:xfrm>
        </p:spPr>
        <p:txBody>
          <a:bodyPr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500" cap="none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PFAS in Wet Deposition Study in the Eastern 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MAINE DEPARTMENT OF ENVIRONMENTAL PROTECTION                              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B82147-9278-49B0-BDC0-E27B9866B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02C29-6255-4BF1-8853-6D87703BED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9A96136-66A5-46C3-870A-623BE64653FE}"/>
              </a:ext>
            </a:extLst>
          </p:cNvPr>
          <p:cNvSpPr txBox="1">
            <a:spLocks/>
          </p:cNvSpPr>
          <p:nvPr/>
        </p:nvSpPr>
        <p:spPr bwMode="auto">
          <a:xfrm>
            <a:off x="6144322" y="4692031"/>
            <a:ext cx="2999678" cy="150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0" i="0" u="none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fontAlgn="auto">
              <a:spcAft>
                <a:spcPts val="0"/>
              </a:spcAft>
              <a:buFont typeface="Arial" charset="0"/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2B120EB-9352-41BC-9089-8BC2338FCF5C}"/>
              </a:ext>
            </a:extLst>
          </p:cNvPr>
          <p:cNvSpPr txBox="1">
            <a:spLocks/>
          </p:cNvSpPr>
          <p:nvPr/>
        </p:nvSpPr>
        <p:spPr bwMode="auto">
          <a:xfrm>
            <a:off x="231383" y="1564146"/>
            <a:ext cx="8681233" cy="426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0" i="0" u="none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auto"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4914CA-012E-44C5-9040-E7B08AD61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08" y="1538177"/>
            <a:ext cx="7686981" cy="43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2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49511-9CD2-446B-B776-78ABCCA0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3671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500" dirty="0"/>
              <a:t>PFAS Air Research Needs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2E610-77B8-4F3F-AA91-AEEC67FD5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8315325" cy="3263504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How important are ‘Air Pathways’ in PFAS Contamination? </a:t>
            </a:r>
          </a:p>
          <a:p>
            <a:pPr lvl="1"/>
            <a:r>
              <a:rPr lang="en-US" dirty="0"/>
              <a:t>Does such importance vary with Exposure Pathway?</a:t>
            </a:r>
          </a:p>
          <a:p>
            <a:pPr lvl="1"/>
            <a:endParaRPr lang="en-US" dirty="0"/>
          </a:p>
          <a:p>
            <a:r>
              <a:rPr lang="en-US" dirty="0"/>
              <a:t>Can sources be reduced, or eliminated, to decrease the impact of air pathways?</a:t>
            </a:r>
          </a:p>
          <a:p>
            <a:endParaRPr lang="en-US" dirty="0"/>
          </a:p>
          <a:p>
            <a:r>
              <a:rPr lang="en-US" b="1" dirty="0"/>
              <a:t>Can we measure</a:t>
            </a:r>
            <a:r>
              <a:rPr lang="en-US" dirty="0"/>
              <a:t>: source emissions, ambient distributions, chemical transformations, phase transfers, transport, deposition, &amp; relative roles of each? Can we understand &amp; quantify how well we measure each?</a:t>
            </a:r>
          </a:p>
          <a:p>
            <a:endParaRPr lang="en-US" dirty="0"/>
          </a:p>
          <a:p>
            <a:r>
              <a:rPr lang="en-US" b="1" dirty="0"/>
              <a:t>Can we model:</a:t>
            </a:r>
            <a:r>
              <a:rPr lang="en-US" dirty="0"/>
              <a:t> (CTM) that which is observed? Can we predict environmental behavior that agrees with observations? Can we quantify how well we model?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CC378-660E-4257-B58F-0D4D6A858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274A09F-AC9A-44A8-9856-FA242CD2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C58466-0DDE-4DF1-B464-B9EE3DCEF62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F02A187-D86A-462D-BF94-78D7BB3E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2D27F5-4F6E-4577-AA4E-BA8BAF6BEBFB}" type="datetimeFigureOut">
              <a:rPr lang="en-US" smtClean="0"/>
              <a:pPr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67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CC378-660E-4257-B58F-0D4D6A858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274A09F-AC9A-44A8-9856-FA242CD2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C58466-0DDE-4DF1-B464-B9EE3DCEF62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F02A187-D86A-462D-BF94-78D7BB3E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2D27F5-4F6E-4577-AA4E-BA8BAF6BEBFB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E5CE4D1-1091-4D4A-A389-AC0B5231D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5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ea typeface="+mn-ea"/>
              </a:rPr>
              <a:t>PFAS Wet Deposition – Ongoing planning/coordination</a:t>
            </a:r>
            <a:endParaRPr lang="en-US" sz="35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50016E6-F466-444D-ABAE-0D0DA34CD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Collection at existing NADP sites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Coordination w/ Site Sponsors &amp; Site Operators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Limit impact on existing NAPD NTN sample protocols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Coordination with NADP Central Analytical Lab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Addition: PFAS bucket rinse (MeOH) &amp; in-laboratory processing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Chemical Analysis by WSLH after NTN processing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68325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Modified ISO non-potable water Method by WSLH</a:t>
            </a:r>
          </a:p>
          <a:p>
            <a:pPr marL="1204913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39 PFAS compounds by LC/MS </a:t>
            </a:r>
          </a:p>
          <a:p>
            <a:pPr marL="1204913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neutral PFAS compounds (e.g. FTOHs by GC)</a:t>
            </a:r>
          </a:p>
          <a:p>
            <a:pPr marL="1204913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mono-chloro-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polyfluoro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-polyether carboxylates</a:t>
            </a:r>
          </a:p>
          <a:p>
            <a:pPr marL="1204913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(Washington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al.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2020,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Science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1204913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Developing future interest in adding Non-Targeted Analysis (NTA),</a:t>
            </a:r>
          </a:p>
          <a:p>
            <a:pPr marL="1204913" marR="0" lvl="4" indent="-290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dependent on analyst &amp; instrument availability</a:t>
            </a:r>
          </a:p>
          <a:p>
            <a:pPr marL="914400" lvl="2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68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38E27-1A9C-4B26-ADA7-E4E3652B5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PFAS Wet Deposition – Outline of Plans</a:t>
            </a:r>
            <a:endParaRPr lang="en-US" sz="35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8F2AB0-F706-4D9A-90BA-87330C6EA2DD}"/>
              </a:ext>
            </a:extLst>
          </p:cNvPr>
          <p:cNvSpPr/>
          <p:nvPr/>
        </p:nvSpPr>
        <p:spPr>
          <a:xfrm>
            <a:off x="622634" y="1588807"/>
            <a:ext cx="78987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marR="0" lvl="0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Casco Bay-Wolf’s Neck Farm, Freeport, ME (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ME96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</a:t>
            </a:r>
          </a:p>
          <a:p>
            <a:pPr marL="900113" marR="0" lvl="2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 years of wet deposition for targeted PFAS</a:t>
            </a:r>
          </a:p>
          <a:p>
            <a:pPr marL="1243013" marR="0" lvl="3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Site Sponsor: ME DEP</a:t>
            </a:r>
          </a:p>
          <a:p>
            <a:pPr marL="214313" marR="0" lvl="0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Whiteface Mountain, NY (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NY98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</a:p>
          <a:p>
            <a:pPr marL="900113" marR="0" lvl="2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 years of wet deposition for targeted PFAS</a:t>
            </a:r>
          </a:p>
          <a:p>
            <a:pPr marL="1243013" marR="0" lvl="3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Site Sponsor: USGS sponsors</a:t>
            </a:r>
          </a:p>
          <a:p>
            <a:pPr marL="214313" marR="0" lvl="0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Washington’s Crossing, NJ (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NJ99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</a:t>
            </a:r>
          </a:p>
          <a:p>
            <a:pPr marL="900113" marR="0" lvl="2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 years of wet deposition for targeted PFAS</a:t>
            </a:r>
          </a:p>
          <a:p>
            <a:pPr marL="1243013" marR="0" lvl="3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Site Sponsor EPA/OAP/CAMD  </a:t>
            </a:r>
          </a:p>
          <a:p>
            <a:pPr marL="214313" marR="0" lvl="0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Duke Forest, NC (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NC30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</a:p>
          <a:p>
            <a:pPr marL="900113" marR="0" lvl="2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 years of wet deposition - single sampler - for targeted PFAS  </a:t>
            </a:r>
          </a:p>
          <a:p>
            <a:pPr marL="900113" marR="0" lvl="2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Including, 1 year of co-located PFAS wet deposition </a:t>
            </a:r>
          </a:p>
          <a:p>
            <a:pPr marL="1585913" marR="0" lvl="4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Triplicate samplers  (both NTN &amp; PFAS analysis)</a:t>
            </a:r>
          </a:p>
          <a:p>
            <a:pPr marL="685800" marR="0" lvl="2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Plus, 1 year of PFAS throughfall under hardwood &amp; pine canopies.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2275496"/>
      </p:ext>
    </p:extLst>
  </p:cSld>
  <p:clrMapOvr>
    <a:masterClrMapping/>
  </p:clrMapOvr>
</p:sld>
</file>

<file path=ppt/theme/theme1.xml><?xml version="1.0" encoding="utf-8"?>
<a:theme xmlns:a="http://schemas.openxmlformats.org/drawingml/2006/main" name="ME DEP PPP-white background Style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 power point template 2018.potx" id="{DCDA42C4-06C1-4E35-AC4D-1F561DDA426C}" vid="{0B0FDF93-0F32-4B75-86A7-B69CC3FBBE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7EA37B84CEBD478CA69703C0003DB8" ma:contentTypeVersion="7" ma:contentTypeDescription="Create a new document." ma:contentTypeScope="" ma:versionID="7c7337210687cce6a2388c824df659e5">
  <xsd:schema xmlns:xsd="http://www.w3.org/2001/XMLSchema" xmlns:xs="http://www.w3.org/2001/XMLSchema" xmlns:p="http://schemas.microsoft.com/office/2006/metadata/properties" xmlns:ns3="3209b06a-d757-4be7-b989-09fd90ec5973" xmlns:ns4="b22b5608-3844-4c10-be23-031dea553bf8" targetNamespace="http://schemas.microsoft.com/office/2006/metadata/properties" ma:root="true" ma:fieldsID="53852f143ba3307a927799e3c413fbb2" ns3:_="" ns4:_="">
    <xsd:import namespace="3209b06a-d757-4be7-b989-09fd90ec5973"/>
    <xsd:import namespace="b22b5608-3844-4c10-be23-031dea553b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09b06a-d757-4be7-b989-09fd90ec59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b5608-3844-4c10-be23-031dea553b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CB8F14-87ED-4595-B2C2-6308A53900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937F57-EFE3-4A56-B9CB-10430095D6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09b06a-d757-4be7-b989-09fd90ec5973"/>
    <ds:schemaRef ds:uri="b22b5608-3844-4c10-be23-031dea553b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3420F8-4896-4ADE-A556-11CEBB63A51A}">
  <ds:schemaRefs>
    <ds:schemaRef ds:uri="http://schemas.openxmlformats.org/package/2006/metadata/core-properties"/>
    <ds:schemaRef ds:uri="http://purl.org/dc/terms/"/>
    <ds:schemaRef ds:uri="3209b06a-d757-4be7-b989-09fd90ec5973"/>
    <ds:schemaRef ds:uri="http://schemas.microsoft.com/office/infopath/2007/PartnerControls"/>
    <ds:schemaRef ds:uri="http://schemas.microsoft.com/office/2006/documentManagement/types"/>
    <ds:schemaRef ds:uri="b22b5608-3844-4c10-be23-031dea553bf8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8988</TotalTime>
  <Words>881</Words>
  <Application>Microsoft Office PowerPoint</Application>
  <PresentationFormat>On-screen Show (4:3)</PresentationFormat>
  <Paragraphs>143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ME DEP PPP-white background Style (2)</vt:lpstr>
      <vt:lpstr>  NADP &amp; Aeroallergens Updates for BAQ Annual Air Monitoring Planning Meeting  March 2, 2022 </vt:lpstr>
      <vt:lpstr>National Atmospheric Deposition Network (NADP)</vt:lpstr>
      <vt:lpstr>Average Annual pH/SO4 Trends in Northern &amp; Southern Maine</vt:lpstr>
      <vt:lpstr>Precipitation-Weighted Mean Mercury Concentration Trends</vt:lpstr>
      <vt:lpstr>Mercury Deposition Trends</vt:lpstr>
      <vt:lpstr>PFAS in Wet Deposition Study in the Eastern US</vt:lpstr>
      <vt:lpstr>PFAS Air Research Needs </vt:lpstr>
      <vt:lpstr>PFAS Wet Deposition – Ongoing planning/coordination</vt:lpstr>
      <vt:lpstr>PFAS Wet Deposition – Outline of Plans</vt:lpstr>
      <vt:lpstr>PFAS Wet Deposition – Sampling Started September 2020</vt:lpstr>
      <vt:lpstr>Aeroallergens: Timeline of Significant Events - 1</vt:lpstr>
      <vt:lpstr>Aeroallergens: Timeline of Significant Events - 2</vt:lpstr>
      <vt:lpstr>Pollen Sense Sensor</vt:lpstr>
      <vt:lpstr> Andrew Johnson Andy.Johnson@maine.gov (207) 480-0906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Emissions from Bulk Petroleum Storage Facilities  February 10, 2021</dc:title>
  <dc:creator>Muzzey, Lynn</dc:creator>
  <cp:lastModifiedBy>Johnson, Andy</cp:lastModifiedBy>
  <cp:revision>96</cp:revision>
  <dcterms:created xsi:type="dcterms:W3CDTF">2021-01-27T12:33:48Z</dcterms:created>
  <dcterms:modified xsi:type="dcterms:W3CDTF">2022-03-02T17:20:13Z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0x0101002E7EA37B84CEBD478CA69703C0003DB8</vt:lpwstr>
  </property>
</Properties>
</file>